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46" r:id="rId2"/>
    <p:sldId id="347" r:id="rId3"/>
    <p:sldId id="348" r:id="rId4"/>
    <p:sldId id="369" r:id="rId5"/>
    <p:sldId id="366" r:id="rId6"/>
    <p:sldId id="367" r:id="rId7"/>
    <p:sldId id="368" r:id="rId8"/>
    <p:sldId id="350" r:id="rId9"/>
    <p:sldId id="352" r:id="rId10"/>
    <p:sldId id="351" r:id="rId11"/>
    <p:sldId id="353" r:id="rId12"/>
    <p:sldId id="354" r:id="rId13"/>
    <p:sldId id="357" r:id="rId14"/>
    <p:sldId id="355" r:id="rId15"/>
    <p:sldId id="358" r:id="rId16"/>
    <p:sldId id="356" r:id="rId17"/>
    <p:sldId id="376" r:id="rId18"/>
    <p:sldId id="375" r:id="rId19"/>
    <p:sldId id="359" r:id="rId20"/>
    <p:sldId id="365" r:id="rId21"/>
    <p:sldId id="360" r:id="rId22"/>
    <p:sldId id="372" r:id="rId23"/>
    <p:sldId id="361" r:id="rId24"/>
    <p:sldId id="370" r:id="rId25"/>
    <p:sldId id="364" r:id="rId26"/>
    <p:sldId id="36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5"/>
    <p:restoredTop sz="90337" autoAdjust="0"/>
  </p:normalViewPr>
  <p:slideViewPr>
    <p:cSldViewPr snapToObjects="1">
      <p:cViewPr varScale="1">
        <p:scale>
          <a:sx n="141" d="100"/>
          <a:sy n="141" d="100"/>
        </p:scale>
        <p:origin x="19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025701B-ABA5-0D47-9FB5-C65385035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35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D1971C1-2DD1-5D41-BE4C-EEFBCDEB3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13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9A259-1389-CB46-A6B0-922EFC4C7C42}" type="slidenum">
              <a:rPr lang="en-US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Short Version – 1,2,13-19, 26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7AFB1-2395-6C43-99EF-A307A7CB78FB}" type="slidenum">
              <a:rPr lang="en-US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Short Version – 1,2,13-19, 26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097E3-932D-654E-A88E-434154C37F50}" type="slidenum">
              <a:rPr lang="en-US">
                <a:latin typeface="Times New Roman" pitchFamily="1" charset="0"/>
              </a:rPr>
              <a:pPr/>
              <a:t>14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9F0F7-9F85-344D-A11D-D87E79D50397}" type="slidenum">
              <a:rPr lang="en-US">
                <a:latin typeface="Times New Roman" pitchFamily="1" charset="0"/>
              </a:rPr>
              <a:pPr/>
              <a:t>15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Do this through quick ROC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90E65-950D-6446-BCD1-FEE33925828A}" type="slidenum">
              <a:rPr lang="en-US">
                <a:latin typeface="Times New Roman" pitchFamily="1" charset="0"/>
              </a:rPr>
              <a:pPr/>
              <a:t>16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Accuracy: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4 numbers combined into 1, loses information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SAVE precision/recall explanation for next slides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90E65-950D-6446-BCD1-FEE33925828A}" type="slidenum">
              <a:rPr lang="en-US">
                <a:latin typeface="Times New Roman" pitchFamily="1" charset="0"/>
              </a:rPr>
              <a:pPr/>
              <a:t>17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Accuracy: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4 numbers combined into 1, loses information</a:t>
            </a:r>
          </a:p>
          <a:p>
            <a:r>
              <a:rPr lang="en-US" b="1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Heart attack – Recall is the goal, don’t want to miss any, and would rather err towards accepting some false positives and minimize false negatives.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Google search – Recall not an issue, because we never get to the millionth page, rather have precision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How to maximize recall – classify everything as true</a:t>
            </a:r>
          </a:p>
          <a:p>
            <a:endParaRPr lang="en-US" baseline="0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90E65-950D-6446-BCD1-FEE33925828A}" type="slidenum">
              <a:rPr lang="en-US">
                <a:latin typeface="Times New Roman" pitchFamily="1" charset="0"/>
              </a:rPr>
              <a:pPr/>
              <a:t>18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Accuracy: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4 numbers combined into 1, loses information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Heart attack – Recall is the goal, don’t want to miss any, and would rather err towards accepting some false positives and minimize false negatives.</a:t>
            </a:r>
          </a:p>
          <a:p>
            <a:r>
              <a:rPr lang="en-US" b="1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Google search – Precision is goal, don’t what false positives, there are plenty of sites anyways and we don’t need to get all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How to maximize precision – only classify the one or few most confident candidates as true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AB32B-B3DA-0A41-8093-5EBFE2244C1A}" type="slidenum">
              <a:rPr lang="en-US">
                <a:latin typeface="Times New Roman" pitchFamily="1" charset="0"/>
              </a:rPr>
              <a:pPr/>
              <a:t>19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Just take single or few best </a:t>
            </a:r>
            <a:r>
              <a:rPr lang="en-US" dirty="0" err="1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instance(s</a:t>
            </a:r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) for precision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For recall make everything true to make sure don't miss any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Google search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– High precision, so many hits that recall not so critical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FBI search for possible criminal matches: want high recall</a:t>
            </a:r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Ancestry:  High recall to support searchers on names, High precision for those who browse your records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HA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: Usually high recall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61DCC-6037-4C45-B01C-DCD29BB1AAFF}" type="slidenum">
              <a:rPr lang="en-US">
                <a:latin typeface="Times New Roman" pitchFamily="1" charset="0"/>
              </a:rPr>
              <a:pPr/>
              <a:t>20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BD98A-EF6B-C740-A34E-2A97EC7762B7}" type="slidenum">
              <a:rPr lang="en-US">
                <a:latin typeface="Times New Roman" pitchFamily="1" charset="0"/>
              </a:rPr>
              <a:pPr/>
              <a:t>21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Skip to 23, 25, 26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After false pos rate, go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back to matrix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For BP how do maximize TP rate (recall) – set threshold to 0, everything is positive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and how minimize FP rate – set threshold to 1, no examples are positive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neither acceptable, want a balance, but that will differ for each task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ED6CB-3D9D-F44A-AAD2-263BE4D40320}" type="slidenum">
              <a:rPr lang="en-US">
                <a:latin typeface="Times New Roman" pitchFamily="1" charset="0"/>
              </a:rPr>
              <a:pPr/>
              <a:t>23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perfect model would have area of almost 1,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worst case area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is .5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If threshold is low FPR is great (way left) but TPR is bad (low)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If threshold is low TPR  is great (way high) but TPR is bad (way right)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F5CDF-7C04-174B-9667-F65314287E4A}" type="slidenum">
              <a:rPr lang="en-US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sample error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is the 95 and 93 above</a:t>
            </a:r>
          </a:p>
          <a:p>
            <a:r>
              <a:rPr lang="en-US" dirty="0" err="1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ShShort</a:t>
            </a:r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Version – 1,2,13-19, 26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AC86C-D08F-894A-81E2-D9DBC4470514}" type="slidenum">
              <a:rPr lang="en-US">
                <a:latin typeface="Times New Roman" pitchFamily="1" charset="0"/>
              </a:rPr>
              <a:pPr/>
              <a:t>24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Could sweep along the parameter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values and rates would follow the curve.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Threshold points are along diagonal</a:t>
            </a:r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Perfect classification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is straight up to 0,1 with Recall = 1 and False positive rate = 0.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Accuracy (</a:t>
            </a:r>
            <a:r>
              <a:rPr lang="en-US" baseline="0" dirty="0" err="1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a+b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/(</a:t>
            </a:r>
            <a:r>
              <a:rPr lang="en-US" baseline="0" dirty="0" err="1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a+b+c+d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)) is maximized at point closest to the top corner.</a:t>
            </a:r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4F44C-0926-DD4E-A908-5A268B065AA8}" type="slidenum">
              <a:rPr lang="en-US">
                <a:latin typeface="Times New Roman" pitchFamily="1" charset="0"/>
              </a:rPr>
              <a:pPr/>
              <a:t>25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CB4C8-B68D-DF49-8CF7-F6FC28289B38}" type="slidenum">
              <a:rPr lang="en-US">
                <a:latin typeface="Times New Roman" pitchFamily="1" charset="0"/>
              </a:rPr>
              <a:pPr/>
              <a:t>26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E9AE6-6490-4B4F-AA18-CE9D65891B2A}" type="slidenum">
              <a:rPr lang="en-US">
                <a:latin typeface="Times New Roman" pitchFamily="1" charset="0"/>
              </a:rPr>
              <a:pPr/>
              <a:t>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More Data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Brief here – just review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Skip 4-10, go straight to permutation</a:t>
            </a:r>
            <a:r>
              <a:rPr lang="en-US" baseline="0" dirty="0"/>
              <a:t>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1971C1-2DD1-5D41-BE4C-EEFBCDEB3B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401A3-643F-604E-A56D-12819313B524}" type="slidenum">
              <a:rPr lang="en-US">
                <a:latin typeface="Times New Roman" pitchFamily="1" charset="0"/>
              </a:rPr>
              <a:pPr/>
              <a:t>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2C109-3DFC-ED48-ACD9-47452142FB26}" type="slidenum">
              <a:rPr lang="en-US">
                <a:latin typeface="Times New Roman" pitchFamily="1" charset="0"/>
              </a:rPr>
              <a:pPr/>
              <a:t>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0B107-CCA3-104B-995C-7366A53ADA71}" type="slidenum">
              <a:rPr lang="en-US">
                <a:latin typeface="Times New Roman" pitchFamily="1" charset="0"/>
              </a:rPr>
              <a:pPr/>
              <a:t>10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10E20-A8E6-BB47-B996-EC2257DF7B27}" type="slidenum">
              <a:rPr lang="en-US">
                <a:latin typeface="Times New Roman" pitchFamily="1" charset="0"/>
              </a:rPr>
              <a:pPr/>
              <a:t>11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Could skip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P-test if time is tight, to leave plenty of time for ROC</a:t>
            </a:r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3A86B-5E32-5043-837C-67231999B90F}" type="slidenum">
              <a:rPr lang="en-US">
                <a:latin typeface="Times New Roman" pitchFamily="1" charset="0"/>
              </a:rPr>
              <a:pPr/>
              <a:t>12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Question: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Is 1.2 statistically significant or just by chance.</a:t>
            </a:r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Note</a:t>
            </a:r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 if our initial columns were randomly split we would expect a fair amount (not all the way to half) of the arbitrary partitions to be greater than 1.2</a:t>
            </a:r>
          </a:p>
          <a:p>
            <a:r>
              <a:rPr lang="en-US" baseline="0" dirty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t>But if almost all are less than 1.2, then 1.2 is statistically significant.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9234FA9-B024-3446-ABBE-C0599B3C3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454A5-8162-074F-98D4-04FEE6625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9621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7340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6C0D1-4536-AC4A-8769-56498851E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662C5-DFFC-434B-A6E4-B2B37F261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8689E-B281-994B-87A5-117AB2F60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09E9F-4C3C-2A4B-9F48-B8C43B057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5940-171D-334B-A589-9DE59D8DB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6BA73-846D-8447-B119-5D68232F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701D-ADFE-F34D-AD4B-FAE819451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90143-4DD2-B443-8F7A-36A1BB35E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CEF8-AE10-9649-B553-76DECE772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1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34B3919-DA68-2A42-BFC2-E8366BD5C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1" charset="2"/>
        <a:buChar char="l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1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14B4CA-0A87-F74D-93F4-52721BD985E6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Statistical Significance and Performance Measures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Just a brief review of confidence intervals since you had these in Stats – Assume you've seen </a:t>
            </a:r>
            <a:r>
              <a:rPr lang="en-US" i="1" dirty="0" err="1">
                <a:ea typeface="ＭＳ Ｐゴシック" pitchFamily="1" charset="-128"/>
                <a:cs typeface="ＭＳ Ｐゴシック" pitchFamily="1" charset="-128"/>
              </a:rPr>
              <a:t>t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-tests, etc.</a:t>
            </a:r>
          </a:p>
          <a:p>
            <a:pPr lvl="1" eaLnBrk="1" hangingPunct="1"/>
            <a:r>
              <a:rPr lang="en-US" dirty="0"/>
              <a:t>Confidence Intervals</a:t>
            </a:r>
          </a:p>
          <a:p>
            <a:pPr lvl="1" eaLnBrk="1" hangingPunct="1"/>
            <a:r>
              <a:rPr lang="en-US" dirty="0"/>
              <a:t>Statistical Significance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Permutation Testing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Other Performance Measures</a:t>
            </a:r>
          </a:p>
          <a:p>
            <a:pPr lvl="1" eaLnBrk="1" hangingPunct="1"/>
            <a:r>
              <a:rPr lang="en-US" dirty="0"/>
              <a:t>Precision</a:t>
            </a:r>
          </a:p>
          <a:p>
            <a:pPr lvl="1" eaLnBrk="1" hangingPunct="1"/>
            <a:r>
              <a:rPr lang="en-US" dirty="0"/>
              <a:t>Recall</a:t>
            </a:r>
          </a:p>
          <a:p>
            <a:pPr lvl="1" eaLnBrk="1" hangingPunct="1"/>
            <a:r>
              <a:rPr lang="en-US" dirty="0"/>
              <a:t>F-score</a:t>
            </a:r>
          </a:p>
          <a:p>
            <a:pPr lvl="1" eaLnBrk="1" hangingPunct="1"/>
            <a:r>
              <a:rPr lang="en-US" dirty="0"/>
              <a:t>ROC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B26606-243B-2B4D-85F0-05242989F3EB}" type="slidenum">
              <a:rPr lang="en-US" smtClean="0">
                <a:latin typeface="Times New Roman" pitchFamily="1" charset="0"/>
              </a:rPr>
              <a:pPr/>
              <a:t>10</a:t>
            </a:fld>
            <a:endParaRPr lang="en-US">
              <a:latin typeface="Times New Roman" pitchFamily="1" charset="0"/>
            </a:endParaRPr>
          </a:p>
        </p:txBody>
      </p:sp>
      <p:pic>
        <p:nvPicPr>
          <p:cNvPr id="29700" name="Picture 2" descr="image"/>
          <p:cNvPicPr>
            <a:picLocks noChangeAspect="1" noChangeArrowheads="1"/>
          </p:cNvPicPr>
          <p:nvPr/>
        </p:nvPicPr>
        <p:blipFill>
          <a:blip r:embed="rId3"/>
          <a:srcRect l="1086" t="15199" r="7703" b="10231"/>
          <a:stretch>
            <a:fillRect/>
          </a:stretch>
        </p:blipFill>
        <p:spPr bwMode="auto">
          <a:xfrm rot="-5400000">
            <a:off x="1300956" y="-88105"/>
            <a:ext cx="6727825" cy="705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25DC3-4F8F-3245-81C2-ECA57130E5BC}" type="slidenum">
              <a:rPr lang="en-US" smtClean="0">
                <a:latin typeface="Times New Roman" pitchFamily="1" charset="0"/>
              </a:rPr>
              <a:pPr/>
              <a:t>11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Permutation Test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With faster computing it is often reasonable to do a direct permutation test to get a more accurate confidence, especially with the common 10 fold cross validation (only 1000 permutations)</a:t>
            </a:r>
          </a:p>
          <a:p>
            <a:pPr eaLnBrk="1" hangingPunct="1">
              <a:buFont typeface="Wingdings" pitchFamily="1" charset="2"/>
              <a:buNone/>
            </a:pPr>
            <a:r>
              <a:rPr lang="en-US" sz="14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Menke</a:t>
            </a:r>
            <a:r>
              <a:rPr lang="en-US" sz="14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, J., and Martinez, T. R.,  Using Permutations Instead of Student's </a:t>
            </a:r>
            <a:r>
              <a:rPr lang="en-US" sz="14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t</a:t>
            </a:r>
            <a:r>
              <a:rPr lang="en-US" sz="14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Distribution for </a:t>
            </a:r>
            <a:r>
              <a:rPr lang="en-US" sz="14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 sz="14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-values in Paired-Difference Algorithm Comparisons, Proceedings of the</a:t>
            </a:r>
            <a:r>
              <a:rPr lang="en-US" sz="14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IEEE International Joint Conference on Neural Networks IJCNN’04,</a:t>
            </a:r>
            <a:r>
              <a:rPr lang="en-US" sz="14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pp. 1331-1336, 2004.</a:t>
            </a:r>
          </a:p>
          <a:p>
            <a:pPr eaLnBrk="1" hangingPunct="1"/>
            <a:r>
              <a:rPr lang="en-US" sz="2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Even if two algorithms were really the same in accuracy you would expect some random difference in outcomes based on data splits, etc.</a:t>
            </a:r>
          </a:p>
          <a:p>
            <a:pPr eaLnBrk="1" hangingPunct="1"/>
            <a:r>
              <a:rPr lang="en-US" sz="2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How do you know that the measured difference between two situations is not just random variance?</a:t>
            </a:r>
          </a:p>
          <a:p>
            <a:pPr eaLnBrk="1" hangingPunct="1"/>
            <a:r>
              <a:rPr lang="en-US" sz="2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If it were just random, the average of many random permutations of results would give about the same difference (i.e. just the task variance)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0BA3D5-2215-8247-9634-2976DC2BA1CC}" type="slidenum">
              <a:rPr lang="en-US" smtClean="0">
                <a:latin typeface="Times New Roman" pitchFamily="1" charset="0"/>
              </a:rPr>
              <a:pPr/>
              <a:t>12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Times" charset="0"/>
                <a:ea typeface="+mj-ea"/>
                <a:cs typeface="+mj-cs"/>
              </a:rPr>
              <a:t>Permutation Test Details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28700"/>
            <a:ext cx="7772400" cy="4838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To compare the performance of models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M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and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M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using a permutation test: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1.	Obtain a set of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estimates of accuracy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= {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, ...,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} for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M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and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= {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, ...,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} for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M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(e.g. each do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-fold CV on the same task, or accuracies on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different tasks, etc.)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2.	Calculate the average accuracies,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μ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= (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+ ... +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)/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and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μ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= (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+ ... +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)/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(note 		they are not paired in this algorithm)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3.	Calculate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d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AB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= |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μ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-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μ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|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4.	let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= 0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5.	Repeat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times (or just every permutation)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	a.	let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S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={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, ...,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, ...,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	</a:t>
            </a:r>
            <a:r>
              <a:rPr lang="en-US" sz="16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b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.	randomly partition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S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into two equal sized sets,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R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and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T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(statistically best 			if partitions not repeated)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	</a:t>
            </a:r>
            <a:r>
              <a:rPr lang="en-US" sz="16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c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.	Calculate the average accuracies,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μ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R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and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μ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T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	</a:t>
            </a:r>
            <a:r>
              <a:rPr lang="en-US" sz="16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d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.	Calculate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d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RT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= |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μ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R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-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μ</a:t>
            </a:r>
            <a:r>
              <a:rPr lang="en-US" sz="1600" i="1" baseline="-250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T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|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	</a:t>
            </a:r>
            <a:r>
              <a:rPr lang="en-US" sz="16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e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.	if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d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RT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≥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d</a:t>
            </a:r>
            <a:r>
              <a:rPr lang="en-US" sz="1600" i="1" baseline="-25000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AB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then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= </a:t>
            </a: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+1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1" charset="2"/>
              <a:buNone/>
            </a:pPr>
            <a:r>
              <a:rPr lang="en-US" sz="1600" i="1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6.	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-value =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p/n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 (Report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, and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-value)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1" charset="2"/>
              <a:buNone/>
            </a:pP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	A low </a:t>
            </a:r>
            <a:r>
              <a:rPr lang="en-US" sz="1600" i="1" dirty="0" err="1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 sz="1600" dirty="0">
                <a:latin typeface="Times" pitchFamily="1" charset="0"/>
                <a:ea typeface="ＭＳ Ｐゴシック" pitchFamily="1" charset="-128"/>
                <a:cs typeface="ＭＳ Ｐゴシック" pitchFamily="1" charset="-128"/>
              </a:rPr>
              <a:t>-value implies that the algorithms really are different</a:t>
            </a:r>
          </a:p>
          <a:p>
            <a:pPr eaLnBrk="1" hangingPunct="1">
              <a:lnSpc>
                <a:spcPct val="90000"/>
              </a:lnSpc>
            </a:pPr>
            <a:endParaRPr lang="en-US" sz="1600" dirty="0">
              <a:ea typeface="ＭＳ Ｐゴシック" pitchFamily="1" charset="-128"/>
              <a:cs typeface="ＭＳ Ｐゴシック" pitchFamily="1" charset="-128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6400800" y="4114801"/>
          <a:ext cx="2514600" cy="21336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30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54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Alg</a:t>
                      </a:r>
                      <a:r>
                        <a:rPr lang="en-US" sz="1400" b="0" dirty="0"/>
                        <a:t> 1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Alg</a:t>
                      </a:r>
                      <a:r>
                        <a:rPr lang="en-US" sz="1400" b="0" dirty="0"/>
                        <a:t> 2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Diff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549">
                <a:tc>
                  <a:txBody>
                    <a:bodyPr/>
                    <a:lstStyle/>
                    <a:p>
                      <a:r>
                        <a:rPr lang="en-US" sz="1400" dirty="0"/>
                        <a:t>Test</a:t>
                      </a:r>
                      <a:r>
                        <a:rPr lang="en-US" sz="1400" baseline="0" dirty="0"/>
                        <a:t> 1</a:t>
                      </a:r>
                      <a:endParaRPr lang="en-US" sz="1400" dirty="0"/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92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90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Test</a:t>
                      </a:r>
                      <a:r>
                        <a:rPr lang="en-US" sz="1400" baseline="0" dirty="0"/>
                        <a:t> 2</a:t>
                      </a:r>
                      <a:endParaRPr lang="en-US" sz="1400" dirty="0"/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90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90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Test</a:t>
                      </a:r>
                      <a:r>
                        <a:rPr lang="en-US" sz="1400" baseline="0" dirty="0"/>
                        <a:t> 3</a:t>
                      </a:r>
                      <a:endParaRPr lang="en-US" sz="1400" dirty="0"/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91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92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-1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Test</a:t>
                      </a:r>
                      <a:r>
                        <a:rPr lang="en-US" sz="1400" baseline="0" dirty="0"/>
                        <a:t> 4</a:t>
                      </a:r>
                      <a:endParaRPr lang="en-US" sz="1400" dirty="0"/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93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90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Test</a:t>
                      </a:r>
                      <a:r>
                        <a:rPr lang="en-US" sz="1400" baseline="0" dirty="0"/>
                        <a:t> 5</a:t>
                      </a:r>
                      <a:endParaRPr lang="en-US" sz="1400" dirty="0"/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91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89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549">
                <a:tc>
                  <a:txBody>
                    <a:bodyPr/>
                    <a:lstStyle/>
                    <a:p>
                      <a:r>
                        <a:rPr lang="en-US" sz="1400" dirty="0"/>
                        <a:t>Ave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91.4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90.2</a:t>
                      </a:r>
                      <a:endParaRPr lang="en-US" sz="1400" dirty="0"/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</a:t>
                      </a:r>
                    </a:p>
                  </a:txBody>
                  <a:tcPr>
                    <a:blipFill rotWithShape="1"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7B8E0-8A53-5D4C-BD63-C85F99595CE0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Statistical Significance Summary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Required for publications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No single accepted approach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Many subtleties and approximations in each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Independence assumptions often violated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Degrees of freedom: Is </a:t>
            </a:r>
            <a:r>
              <a:rPr lang="en-US" i="1" dirty="0">
                <a:sym typeface="Symbol" pitchFamily="1" charset="2"/>
              </a:rPr>
              <a:t>LA</a:t>
            </a:r>
            <a:r>
              <a:rPr lang="en-US" i="1" baseline="-25000" dirty="0">
                <a:sym typeface="Symbol" pitchFamily="1" charset="2"/>
              </a:rPr>
              <a:t>1</a:t>
            </a:r>
            <a:r>
              <a:rPr lang="en-US" dirty="0">
                <a:sym typeface="Symbol" pitchFamily="1" charset="2"/>
              </a:rPr>
              <a:t> still better than </a:t>
            </a:r>
            <a:r>
              <a:rPr lang="en-US" i="1" dirty="0">
                <a:sym typeface="Symbol" pitchFamily="1" charset="2"/>
              </a:rPr>
              <a:t>LA</a:t>
            </a:r>
            <a:r>
              <a:rPr lang="en-US" i="1" baseline="-25000" dirty="0">
                <a:sym typeface="Symbol" pitchFamily="1" charset="2"/>
              </a:rPr>
              <a:t>2</a:t>
            </a:r>
            <a:r>
              <a:rPr lang="en-US" dirty="0">
                <a:sym typeface="Symbol" pitchFamily="1" charset="2"/>
              </a:rPr>
              <a:t> when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</a:rPr>
              <a:t>The size of the training sets are changed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</a:rPr>
              <a:t>Trained for different lengths of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</a:rPr>
              <a:t>Different learning parameters are used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</a:rPr>
              <a:t>Different approaches to data normalization, features, etc.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</a:rPr>
              <a:t>Etc.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Author's tuned parameters vs default parameters (grain of salt on results)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Still can (and should) get higher confidence in your assertions with the use of statistical significance measures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F95533-7ABE-974E-8060-B1BE8CC8C2A8}" type="slidenum">
              <a:rPr lang="en-US" smtClean="0">
                <a:latin typeface="Times New Roman" pitchFamily="1" charset="0"/>
              </a:rPr>
              <a:pPr/>
              <a:t>14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Performance Measures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1" charset="-128"/>
                <a:cs typeface="ＭＳ Ｐゴシック" pitchFamily="1" charset="-128"/>
              </a:rPr>
              <a:t>Most common measure is accuracy</a:t>
            </a:r>
          </a:p>
          <a:p>
            <a:pPr lvl="1" eaLnBrk="1" hangingPunct="1"/>
            <a:r>
              <a:rPr lang="en-US"/>
              <a:t>Summed squared error</a:t>
            </a:r>
          </a:p>
          <a:p>
            <a:pPr lvl="1" eaLnBrk="1" hangingPunct="1"/>
            <a:r>
              <a:rPr lang="en-US"/>
              <a:t>Mean squared error</a:t>
            </a:r>
          </a:p>
          <a:p>
            <a:pPr lvl="1" eaLnBrk="1" hangingPunct="1"/>
            <a:r>
              <a:rPr lang="en-US"/>
              <a:t>Classification accuracy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8B1E9D-5EC0-D046-96B4-F7322C6C23CD}" type="slidenum">
              <a:rPr lang="en-US" smtClean="0">
                <a:latin typeface="Times New Roman" pitchFamily="1" charset="0"/>
              </a:rPr>
              <a:pPr/>
              <a:t>15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Issues with Accuracy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Is 99% accuracy good; Is 30% accuracy bad?</a:t>
            </a:r>
          </a:p>
          <a:p>
            <a:pPr lvl="1" eaLnBrk="1" hangingPunct="1"/>
            <a:r>
              <a:rPr lang="en-US" dirty="0"/>
              <a:t>Depends on baseline and problem complexity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Error reduction (1-accuracy)</a:t>
            </a:r>
          </a:p>
          <a:p>
            <a:pPr lvl="1" eaLnBrk="1" hangingPunct="1"/>
            <a:r>
              <a:rPr lang="en-US" dirty="0"/>
              <a:t>Absolute vs relative</a:t>
            </a:r>
          </a:p>
          <a:p>
            <a:pPr lvl="1" eaLnBrk="1" hangingPunct="1"/>
            <a:r>
              <a:rPr lang="en-US" dirty="0"/>
              <a:t>99.90% accuracy to 99.99% accuracy is a 90% relative reduction in error, but absolute error is only reduced by .09%.</a:t>
            </a:r>
          </a:p>
          <a:p>
            <a:pPr lvl="1" eaLnBrk="1" hangingPunct="1"/>
            <a:r>
              <a:rPr lang="en-US" dirty="0"/>
              <a:t>50% accuracy to 75% accuracy is a 50% relative reduction in error and the absolute error reduction is 25%.</a:t>
            </a:r>
          </a:p>
          <a:p>
            <a:pPr lvl="1" eaLnBrk="1" hangingPunct="1"/>
            <a:r>
              <a:rPr lang="en-US" dirty="0"/>
              <a:t>Which is better?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Above assumes equal cost for all errors</a:t>
            </a:r>
          </a:p>
          <a:p>
            <a:pPr lvl="1" eaLnBrk="1" hangingPunct="1"/>
            <a:r>
              <a:rPr lang="en-US" dirty="0"/>
              <a:t>Often have different error costs – e.g. Heart attack or not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C13FAC-BBD2-5A45-886A-B7974BA9DAB8}" type="slidenum">
              <a:rPr lang="en-US" smtClean="0">
                <a:latin typeface="Times New Roman" pitchFamily="1" charset="0"/>
              </a:rPr>
              <a:pPr/>
              <a:t>16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Binary Classification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200400" y="13716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Predicted Output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 rot="-5400000">
            <a:off x="-755" y="3429943"/>
            <a:ext cx="2744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True Output (Target)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2004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457825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019" name="Text Box 13"/>
          <p:cNvSpPr txBox="1">
            <a:spLocks noChangeArrowheads="1"/>
          </p:cNvSpPr>
          <p:nvPr/>
        </p:nvSpPr>
        <p:spPr bwMode="auto">
          <a:xfrm>
            <a:off x="1828800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3020" name="Text Box 14"/>
          <p:cNvSpPr txBox="1">
            <a:spLocks noChangeArrowheads="1"/>
          </p:cNvSpPr>
          <p:nvPr/>
        </p:nvSpPr>
        <p:spPr bwMode="auto">
          <a:xfrm>
            <a:off x="18288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021" name="Text Box 15"/>
          <p:cNvSpPr txBox="1">
            <a:spLocks noChangeArrowheads="1"/>
          </p:cNvSpPr>
          <p:nvPr/>
        </p:nvSpPr>
        <p:spPr bwMode="auto">
          <a:xfrm>
            <a:off x="2339807" y="2721114"/>
            <a:ext cx="2084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True Positive (TP)</a:t>
            </a:r>
          </a:p>
          <a:p>
            <a:pPr algn="ctr"/>
            <a:r>
              <a:rPr lang="en-US" sz="2000" dirty="0"/>
              <a:t>Hits</a:t>
            </a:r>
          </a:p>
        </p:txBody>
      </p:sp>
      <p:sp>
        <p:nvSpPr>
          <p:cNvPr id="43022" name="Text Box 16"/>
          <p:cNvSpPr txBox="1">
            <a:spLocks noChangeArrowheads="1"/>
          </p:cNvSpPr>
          <p:nvPr/>
        </p:nvSpPr>
        <p:spPr bwMode="auto">
          <a:xfrm>
            <a:off x="4478806" y="2721114"/>
            <a:ext cx="22787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False Negative (FN)</a:t>
            </a:r>
          </a:p>
          <a:p>
            <a:pPr algn="ctr"/>
            <a:r>
              <a:rPr lang="en-US" sz="2000" dirty="0"/>
              <a:t>Misses</a:t>
            </a:r>
          </a:p>
        </p:txBody>
      </p:sp>
      <p:sp>
        <p:nvSpPr>
          <p:cNvPr id="43023" name="Text Box 17"/>
          <p:cNvSpPr txBox="1">
            <a:spLocks noChangeArrowheads="1"/>
          </p:cNvSpPr>
          <p:nvPr/>
        </p:nvSpPr>
        <p:spPr bwMode="auto">
          <a:xfrm>
            <a:off x="4500949" y="4016514"/>
            <a:ext cx="22264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True Negative (TN)</a:t>
            </a:r>
          </a:p>
          <a:p>
            <a:pPr algn="ctr"/>
            <a:r>
              <a:rPr lang="en-US" sz="2000" dirty="0"/>
              <a:t>Correct Rejections</a:t>
            </a:r>
          </a:p>
        </p:txBody>
      </p:sp>
      <p:sp>
        <p:nvSpPr>
          <p:cNvPr id="43024" name="Text Box 18"/>
          <p:cNvSpPr txBox="1">
            <a:spLocks noChangeArrowheads="1"/>
          </p:cNvSpPr>
          <p:nvPr/>
        </p:nvSpPr>
        <p:spPr bwMode="auto">
          <a:xfrm>
            <a:off x="2317664" y="4016514"/>
            <a:ext cx="21369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False Positive (FP)</a:t>
            </a:r>
          </a:p>
          <a:p>
            <a:pPr algn="ctr"/>
            <a:r>
              <a:rPr lang="en-US" sz="2000" dirty="0"/>
              <a:t>False Alarm</a:t>
            </a:r>
          </a:p>
        </p:txBody>
      </p:sp>
      <p:sp>
        <p:nvSpPr>
          <p:cNvPr id="43029" name="Text Box 23"/>
          <p:cNvSpPr txBox="1">
            <a:spLocks noChangeArrowheads="1"/>
          </p:cNvSpPr>
          <p:nvPr/>
        </p:nvSpPr>
        <p:spPr bwMode="auto">
          <a:xfrm>
            <a:off x="1860827" y="5105400"/>
            <a:ext cx="516835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Accuracy = (TP+TN)/(TP+TN+FP+FN)</a:t>
            </a:r>
          </a:p>
          <a:p>
            <a:pPr algn="ctr"/>
            <a:r>
              <a:rPr lang="en-US" dirty="0"/>
              <a:t>Precision = TP/(TP+FP)</a:t>
            </a:r>
          </a:p>
          <a:p>
            <a:pPr algn="ctr"/>
            <a:r>
              <a:rPr lang="en-US" dirty="0"/>
              <a:t>Recall = TP/(TP+FN)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17664" y="2362200"/>
            <a:ext cx="2136948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462185" y="3657479"/>
            <a:ext cx="2293521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320792" y="3661998"/>
            <a:ext cx="2136948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454612" y="2362200"/>
            <a:ext cx="2302908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317664" y="1981200"/>
            <a:ext cx="2136948" cy="12954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454612" y="1981200"/>
            <a:ext cx="2302908" cy="12954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C13FAC-BBD2-5A45-886A-B7974BA9DAB8}" type="slidenum">
              <a:rPr lang="en-US" smtClean="0">
                <a:latin typeface="Times New Roman" pitchFamily="1" charset="0"/>
              </a:rPr>
              <a:pPr/>
              <a:t>17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Recall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200400" y="9906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Predicted Output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 rot="-5400000">
            <a:off x="-755" y="3048943"/>
            <a:ext cx="2744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True Output (Target)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200400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457825" y="152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019" name="Text Box 13"/>
          <p:cNvSpPr txBox="1">
            <a:spLocks noChangeArrowheads="1"/>
          </p:cNvSpPr>
          <p:nvPr/>
        </p:nvSpPr>
        <p:spPr bwMode="auto">
          <a:xfrm>
            <a:off x="1828800" y="259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3020" name="Text Box 14"/>
          <p:cNvSpPr txBox="1">
            <a:spLocks noChangeArrowheads="1"/>
          </p:cNvSpPr>
          <p:nvPr/>
        </p:nvSpPr>
        <p:spPr bwMode="auto">
          <a:xfrm>
            <a:off x="1828800" y="3733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021" name="Text Box 15"/>
          <p:cNvSpPr txBox="1">
            <a:spLocks noChangeArrowheads="1"/>
          </p:cNvSpPr>
          <p:nvPr/>
        </p:nvSpPr>
        <p:spPr bwMode="auto">
          <a:xfrm>
            <a:off x="2339807" y="2340114"/>
            <a:ext cx="2084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True Positive (TP)</a:t>
            </a:r>
          </a:p>
          <a:p>
            <a:pPr algn="ctr"/>
            <a:r>
              <a:rPr lang="en-US" sz="2000" dirty="0"/>
              <a:t>Hits</a:t>
            </a:r>
          </a:p>
        </p:txBody>
      </p:sp>
      <p:sp>
        <p:nvSpPr>
          <p:cNvPr id="43022" name="Text Box 16"/>
          <p:cNvSpPr txBox="1">
            <a:spLocks noChangeArrowheads="1"/>
          </p:cNvSpPr>
          <p:nvPr/>
        </p:nvSpPr>
        <p:spPr bwMode="auto">
          <a:xfrm>
            <a:off x="4478806" y="2340114"/>
            <a:ext cx="22787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False Negative (FN)</a:t>
            </a:r>
          </a:p>
          <a:p>
            <a:pPr algn="ctr"/>
            <a:r>
              <a:rPr lang="en-US" sz="2000" dirty="0"/>
              <a:t>Misses</a:t>
            </a:r>
          </a:p>
        </p:txBody>
      </p:sp>
      <p:sp>
        <p:nvSpPr>
          <p:cNvPr id="43023" name="Text Box 17"/>
          <p:cNvSpPr txBox="1">
            <a:spLocks noChangeArrowheads="1"/>
          </p:cNvSpPr>
          <p:nvPr/>
        </p:nvSpPr>
        <p:spPr bwMode="auto">
          <a:xfrm>
            <a:off x="4500949" y="3635514"/>
            <a:ext cx="22264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True Negative (TN)</a:t>
            </a:r>
          </a:p>
          <a:p>
            <a:pPr algn="ctr"/>
            <a:r>
              <a:rPr lang="en-US" sz="2000" dirty="0"/>
              <a:t>Correct Rejections</a:t>
            </a:r>
          </a:p>
        </p:txBody>
      </p:sp>
      <p:sp>
        <p:nvSpPr>
          <p:cNvPr id="43024" name="Text Box 18"/>
          <p:cNvSpPr txBox="1">
            <a:spLocks noChangeArrowheads="1"/>
          </p:cNvSpPr>
          <p:nvPr/>
        </p:nvSpPr>
        <p:spPr bwMode="auto">
          <a:xfrm>
            <a:off x="2317664" y="3635514"/>
            <a:ext cx="21369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False Positive (FP)</a:t>
            </a:r>
          </a:p>
          <a:p>
            <a:pPr algn="ctr"/>
            <a:r>
              <a:rPr lang="en-US" sz="2000" dirty="0"/>
              <a:t>False Alarm</a:t>
            </a:r>
          </a:p>
        </p:txBody>
      </p:sp>
      <p:sp>
        <p:nvSpPr>
          <p:cNvPr id="43029" name="Text Box 23"/>
          <p:cNvSpPr txBox="1">
            <a:spLocks noChangeArrowheads="1"/>
          </p:cNvSpPr>
          <p:nvPr/>
        </p:nvSpPr>
        <p:spPr bwMode="auto">
          <a:xfrm>
            <a:off x="1140768" y="4720002"/>
            <a:ext cx="70888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Recall = TP/(TP+FN)</a:t>
            </a:r>
          </a:p>
          <a:p>
            <a:pPr algn="ctr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The percentage of target true positives that were </a:t>
            </a:r>
          </a:p>
          <a:p>
            <a:pPr algn="ctr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predicted as true positives, minimize false negatives  How to maximize?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4462185" y="3276479"/>
            <a:ext cx="2293521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320792" y="3280998"/>
            <a:ext cx="2136948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08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317664" y="1828800"/>
            <a:ext cx="2136948" cy="12954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320792" y="3128598"/>
            <a:ext cx="2136948" cy="12954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C13FAC-BBD2-5A45-886A-B7974BA9DAB8}" type="slidenum">
              <a:rPr lang="en-US" smtClean="0">
                <a:latin typeface="Times New Roman" pitchFamily="1" charset="0"/>
              </a:rPr>
              <a:pPr/>
              <a:t>18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Precision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200400" y="838200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Predicted Output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 rot="-5400000">
            <a:off x="-755" y="2896543"/>
            <a:ext cx="2744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True Output (Target)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200400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457825" y="137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019" name="Text Box 13"/>
          <p:cNvSpPr txBox="1">
            <a:spLocks noChangeArrowheads="1"/>
          </p:cNvSpPr>
          <p:nvPr/>
        </p:nvSpPr>
        <p:spPr bwMode="auto">
          <a:xfrm>
            <a:off x="1828800" y="243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3020" name="Text Box 14"/>
          <p:cNvSpPr txBox="1">
            <a:spLocks noChangeArrowheads="1"/>
          </p:cNvSpPr>
          <p:nvPr/>
        </p:nvSpPr>
        <p:spPr bwMode="auto">
          <a:xfrm>
            <a:off x="1828800" y="3581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3021" name="Text Box 15"/>
          <p:cNvSpPr txBox="1">
            <a:spLocks noChangeArrowheads="1"/>
          </p:cNvSpPr>
          <p:nvPr/>
        </p:nvSpPr>
        <p:spPr bwMode="auto">
          <a:xfrm>
            <a:off x="2339807" y="2187714"/>
            <a:ext cx="2084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True Positive (TP)</a:t>
            </a:r>
          </a:p>
          <a:p>
            <a:pPr algn="ctr"/>
            <a:r>
              <a:rPr lang="en-US" sz="2000" dirty="0"/>
              <a:t>Hits</a:t>
            </a:r>
          </a:p>
        </p:txBody>
      </p:sp>
      <p:sp>
        <p:nvSpPr>
          <p:cNvPr id="43022" name="Text Box 16"/>
          <p:cNvSpPr txBox="1">
            <a:spLocks noChangeArrowheads="1"/>
          </p:cNvSpPr>
          <p:nvPr/>
        </p:nvSpPr>
        <p:spPr bwMode="auto">
          <a:xfrm>
            <a:off x="4478806" y="2187714"/>
            <a:ext cx="22787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False Negative (FN)</a:t>
            </a:r>
          </a:p>
          <a:p>
            <a:pPr algn="ctr"/>
            <a:r>
              <a:rPr lang="en-US" sz="2000" dirty="0"/>
              <a:t>Misses</a:t>
            </a:r>
          </a:p>
        </p:txBody>
      </p:sp>
      <p:sp>
        <p:nvSpPr>
          <p:cNvPr id="43023" name="Text Box 17"/>
          <p:cNvSpPr txBox="1">
            <a:spLocks noChangeArrowheads="1"/>
          </p:cNvSpPr>
          <p:nvPr/>
        </p:nvSpPr>
        <p:spPr bwMode="auto">
          <a:xfrm>
            <a:off x="4500949" y="3483114"/>
            <a:ext cx="22264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True Negative (TN)</a:t>
            </a:r>
          </a:p>
          <a:p>
            <a:pPr algn="ctr"/>
            <a:r>
              <a:rPr lang="en-US" sz="2000" dirty="0"/>
              <a:t>Correct Rejections</a:t>
            </a:r>
          </a:p>
        </p:txBody>
      </p:sp>
      <p:sp>
        <p:nvSpPr>
          <p:cNvPr id="43024" name="Text Box 18"/>
          <p:cNvSpPr txBox="1">
            <a:spLocks noChangeArrowheads="1"/>
          </p:cNvSpPr>
          <p:nvPr/>
        </p:nvSpPr>
        <p:spPr bwMode="auto">
          <a:xfrm>
            <a:off x="2317664" y="3483114"/>
            <a:ext cx="21369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False Positive (FP)</a:t>
            </a:r>
          </a:p>
          <a:p>
            <a:pPr algn="ctr"/>
            <a:r>
              <a:rPr lang="en-US" sz="2000" dirty="0"/>
              <a:t>False Alarm</a:t>
            </a:r>
          </a:p>
        </p:txBody>
      </p:sp>
      <p:sp>
        <p:nvSpPr>
          <p:cNvPr id="43029" name="Text Box 23"/>
          <p:cNvSpPr txBox="1">
            <a:spLocks noChangeArrowheads="1"/>
          </p:cNvSpPr>
          <p:nvPr/>
        </p:nvSpPr>
        <p:spPr bwMode="auto">
          <a:xfrm>
            <a:off x="1434665" y="4673237"/>
            <a:ext cx="641393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Precision = TP/(TP+FP)</a:t>
            </a:r>
          </a:p>
          <a:p>
            <a:pPr algn="ctr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The percentage of predicted true positives that are </a:t>
            </a:r>
          </a:p>
          <a:p>
            <a:pPr algn="ctr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target true positives, minimize false positives</a:t>
            </a:r>
          </a:p>
          <a:p>
            <a:pPr algn="ctr"/>
            <a:r>
              <a:rPr lang="en-US" dirty="0">
                <a:ea typeface="ＭＳ Ｐゴシック" pitchFamily="1" charset="-128"/>
              </a:rPr>
              <a:t>How to maximize?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4462185" y="3124079"/>
            <a:ext cx="2293521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454612" y="1828800"/>
            <a:ext cx="2302908" cy="1295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74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EDCDBC-355A-9047-91CC-E27E52D5DB9D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Other measures - Precision vs. Recall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01000" cy="441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Find appropriate balance of Precision vs Recall for the task at hand, rather than just accuracy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Can adjust ML parameters to accomplish the Precision vs Recall balance – Heart attack vs Google search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Break even point: precision = recall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or F-score = 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(precision  recall)/(precision  recall) - Harmonic average of precision and recall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One especially useful situation is when there is highly skewed data output, where accuracy may be misleading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830A2-7496-1040-8DEF-00984E3A33C3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Statistical Significance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do we know that some measurement is statistically significant vs being just a random perturbation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/>
              <a:t>How good a predictor of generalization accuracy is the sample accuracy on a test set?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/>
              <a:t>Is a particular hypothesis really better than another one because its accuracy is higher on a validation set?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/>
              <a:t>When can we say that one learning algorithm is better than another for a particular task or set of tasks?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For example, if learning algorithm 1 gets 95% accuracy and learning algorithm 2 gets 93% on a task, can we say with some confidence that algorithm 1 is superior in general for that task?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Question becomes: What is the likely difference between the sample error (estimator of the parameter) and the true error (true parameter value)?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Key point – What is the probability that the differences in our results are just due to chance?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A92FA-BD03-B949-9A8F-FE8BD094DE5F}" type="slidenum">
              <a:rPr lang="en-US" smtClean="0">
                <a:latin typeface="Times New Roman" pitchFamily="1" charset="0"/>
              </a:rPr>
              <a:pPr/>
              <a:t>20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Cost Ratio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For binary classification (concepts) can have an adjustable threshold for deciding what is a True class vs a False class</a:t>
            </a:r>
          </a:p>
          <a:p>
            <a:pPr lvl="1" eaLnBrk="1" hangingPunct="1"/>
            <a:r>
              <a:rPr lang="en-US" dirty="0"/>
              <a:t>For MLP it could be what threshold activation value is used to decide if a final output is true or false (default .5) </a:t>
            </a:r>
          </a:p>
          <a:p>
            <a:pPr lvl="2" eaLnBrk="1" hangingPunct="1"/>
            <a:r>
              <a:rPr lang="en-US" dirty="0"/>
              <a:t>Could use .8 to get high precision or .3 for higher recall</a:t>
            </a:r>
          </a:p>
          <a:p>
            <a:pPr lvl="1" eaLnBrk="1" hangingPunct="1"/>
            <a:r>
              <a:rPr lang="en-US" dirty="0"/>
              <a:t>For ID3 it could be what percentage of the leaf elements need to be in a class for that class to be chosen (default is the most common class)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Could slide that threshold depending on your preference for True vs False classes (Precision vs Recall)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Could measure the quality of an ML algorithm based on how well it can support this sliding of the threshold to dynamically support precision vs recall for different tasks - ROC</a:t>
            </a:r>
          </a:p>
          <a:p>
            <a:pPr eaLnBrk="1" hangingPunct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D0BAC6-FF4B-1F44-887F-C2873FEF612B}" type="slidenum">
              <a:rPr lang="en-US" smtClean="0">
                <a:latin typeface="Times New Roman" pitchFamily="1" charset="0"/>
              </a:rPr>
              <a:pPr/>
              <a:t>21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ROC Curves and ROC Area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Receiver Operating Characteristic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Developed in WWII to statistically model false positive and false negative detections of radar operators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Standard measure in medicine and biology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True positive rate (sensitivity) vs false positive rate (1- specificity)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True positive rate (Probability of predicting true when it is true) P(</a:t>
            </a:r>
            <a:r>
              <a:rPr lang="en-US" sz="2000" dirty="0" err="1">
                <a:ea typeface="ＭＳ Ｐゴシック" pitchFamily="1" charset="-128"/>
                <a:cs typeface="ＭＳ Ｐゴシック" pitchFamily="1" charset="-128"/>
              </a:rPr>
              <a:t>Pred:T|T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) = Sensitivity = Recall = TP/P = TP/(TP+FN)</a:t>
            </a:r>
          </a:p>
          <a:p>
            <a:pPr eaLnBrk="1" hangingPunct="1"/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False positive rate (Probability of predicting true when it is false) </a:t>
            </a:r>
          </a:p>
          <a:p>
            <a:pPr eaLnBrk="1" hangingPunct="1">
              <a:buNone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	</a:t>
            </a:r>
            <a:r>
              <a:rPr lang="en-US" sz="2000" dirty="0" err="1">
                <a:ea typeface="ＭＳ Ｐゴシック" pitchFamily="1" charset="-128"/>
                <a:cs typeface="ＭＳ Ｐゴシック" pitchFamily="1" charset="-128"/>
              </a:rPr>
              <a:t>P(Pred:T|F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) = FP/N = FP/(TN+FP) = 1 – specificity (true negative rate) = 1 – TN/N = 1 - TN/(TN+FP)</a:t>
            </a:r>
          </a:p>
          <a:p>
            <a:pPr lvl="1" eaLnBrk="1" hangingPunct="1"/>
            <a:r>
              <a:rPr lang="en-US" sz="1600" dirty="0"/>
              <a:t>Want to maximize TPR and minimize FPR</a:t>
            </a:r>
          </a:p>
          <a:p>
            <a:pPr lvl="1" eaLnBrk="1" hangingPunct="1"/>
            <a:r>
              <a:rPr lang="en-US" sz="1600" dirty="0"/>
              <a:t>How would you do each independently?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r>
              <a:rPr lang="en-US" dirty="0"/>
              <a:t>ROC Curves and ROC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Neither extreme is acceptable</a:t>
            </a:r>
          </a:p>
          <a:p>
            <a:pPr lvl="1" eaLnBrk="1" hangingPunct="1"/>
            <a:r>
              <a:rPr lang="en-US" dirty="0"/>
              <a:t>Want to find the right balance</a:t>
            </a:r>
          </a:p>
          <a:p>
            <a:pPr lvl="1" eaLnBrk="1" hangingPunct="1"/>
            <a:r>
              <a:rPr lang="en-US" dirty="0"/>
              <a:t>But the right balance/threshold can differ for each task considered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do we know which algorithms are robust and accurate across many different thresholds? – ROC curve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Each point on the ROC curve represents a different tradeoff (cost ratio) between true positive rate and false positive rate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Standard measures just show accuracy for one setting of the cost/ratio threshold, whereas the ROC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curve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shows accuracy for all settings and thus allows us to compare how robust to different thresholds one algorithm is compared to another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270 - Performance Measurement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662C5-DFFC-434B-A6E4-B2B37F2615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4DBFA-967E-024A-97F6-7E523B40B2D1}" type="slidenum">
              <a:rPr lang="en-US" smtClean="0">
                <a:latin typeface="Times New Roman" pitchFamily="1" charset="0"/>
              </a:rPr>
              <a:pPr/>
              <a:t>23</a:t>
            </a:fld>
            <a:endParaRPr lang="en-US">
              <a:latin typeface="Times New Roman" pitchFamily="1" charset="0"/>
            </a:endParaRPr>
          </a:p>
        </p:txBody>
      </p:sp>
      <p:pic>
        <p:nvPicPr>
          <p:cNvPr id="51204" name="Picture 2" descr="ROC"/>
          <p:cNvPicPr>
            <a:picLocks noChangeAspect="1" noChangeArrowheads="1"/>
          </p:cNvPicPr>
          <p:nvPr/>
        </p:nvPicPr>
        <p:blipFill>
          <a:blip r:embed="rId3"/>
          <a:srcRect l="15152" t="8824" r="16667" b="7843"/>
          <a:stretch>
            <a:fillRect/>
          </a:stretch>
        </p:blipFill>
        <p:spPr bwMode="auto">
          <a:xfrm>
            <a:off x="1066800" y="228600"/>
            <a:ext cx="6858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E2726C-B5E1-D049-A702-BA7246FF68B9}" type="slidenum">
              <a:rPr lang="en-US" smtClean="0">
                <a:latin typeface="Times New Roman" pitchFamily="1" charset="0"/>
              </a:rPr>
              <a:pPr/>
              <a:t>24</a:t>
            </a:fld>
            <a:endParaRPr lang="en-US">
              <a:latin typeface="Times New Roman" pitchFamily="1" charset="0"/>
            </a:endParaRPr>
          </a:p>
        </p:txBody>
      </p:sp>
      <p:pic>
        <p:nvPicPr>
          <p:cNvPr id="53252" name="Picture 2" descr="ROC"/>
          <p:cNvPicPr>
            <a:picLocks noChangeAspect="1" noChangeArrowheads="1"/>
          </p:cNvPicPr>
          <p:nvPr/>
        </p:nvPicPr>
        <p:blipFill>
          <a:blip r:embed="rId3"/>
          <a:srcRect l="15152" t="8824" r="16667" b="7843"/>
          <a:stretch>
            <a:fillRect/>
          </a:stretch>
        </p:blipFill>
        <p:spPr bwMode="auto">
          <a:xfrm>
            <a:off x="3813169" y="0"/>
            <a:ext cx="53340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Content Placeholder 2"/>
          <p:cNvSpPr txBox="1">
            <a:spLocks/>
          </p:cNvSpPr>
          <p:nvPr/>
        </p:nvSpPr>
        <p:spPr bwMode="auto">
          <a:xfrm>
            <a:off x="79369" y="304800"/>
            <a:ext cx="3733800" cy="602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Char char="l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Assume </a:t>
            </a:r>
            <a:r>
              <a:rPr lang="en-US" sz="2000" dirty="0" err="1">
                <a:ea typeface="ＭＳ Ｐゴシック" pitchFamily="1" charset="-128"/>
                <a:cs typeface="ＭＳ Ｐゴシック" pitchFamily="1" charset="-128"/>
              </a:rPr>
              <a:t>Backprop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 threshold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Char char="l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Threshold = 1 (0,0), then all outputs are 0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	TPR = P(T|T) = 0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	FPR = P (T|F) = 0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Char char="l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Threshold = 0, (1,1)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	TPR = 1, FPR = 1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Char char="l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Threshold = .8 (.2,.2)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	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TPR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= 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.38 FPR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= 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.02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	  - </a:t>
            </a:r>
            <a:r>
              <a:rPr lang="en-US" sz="1600" dirty="0">
                <a:ea typeface="ＭＳ Ｐゴシック" pitchFamily="1" charset="-128"/>
                <a:cs typeface="ＭＳ Ｐゴシック" pitchFamily="1" charset="-128"/>
              </a:rPr>
              <a:t>Good Precision, but recall (TPR) is low</a:t>
            </a:r>
            <a:endParaRPr lang="en-US" sz="1800" dirty="0"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Char char="l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Threshold = .5 (.5,.5)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 	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      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TPR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= 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.82 FPR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 = 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.18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1600" dirty="0">
                <a:ea typeface="ＭＳ Ｐゴシック" pitchFamily="1" charset="-128"/>
                <a:cs typeface="ＭＳ Ｐゴシック" pitchFamily="1" charset="-128"/>
              </a:rPr>
              <a:t>         - Better Accuracy</a:t>
            </a:r>
            <a:r>
              <a:rPr lang="en-US" sz="1600">
                <a:ea typeface="ＭＳ Ｐゴシック" pitchFamily="1" charset="-128"/>
                <a:cs typeface="ＭＳ Ｐゴシック" pitchFamily="1" charset="-128"/>
              </a:rPr>
              <a:t>/balance</a:t>
            </a:r>
            <a:endParaRPr lang="en-US" sz="1600" dirty="0"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" charset="2"/>
              <a:buChar char="l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Threshold = .3 (.7,.7)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	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TPR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= 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.95 FPR </a:t>
            </a:r>
            <a:r>
              <a:rPr lang="en-US" sz="2000" i="1" dirty="0">
                <a:ea typeface="ＭＳ Ｐゴシック" pitchFamily="1" charset="-128"/>
                <a:cs typeface="ＭＳ Ｐゴシック" pitchFamily="1" charset="-128"/>
              </a:rPr>
              <a:t> = </a:t>
            </a: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.43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sz="2000" dirty="0">
                <a:ea typeface="ＭＳ Ｐゴシック" pitchFamily="1" charset="-128"/>
                <a:cs typeface="ＭＳ Ｐゴシック" pitchFamily="1" charset="-128"/>
              </a:rPr>
              <a:t>	  </a:t>
            </a:r>
            <a:r>
              <a:rPr lang="en-US" sz="1600" dirty="0">
                <a:ea typeface="ＭＳ Ｐゴシック" pitchFamily="1" charset="-128"/>
                <a:cs typeface="ＭＳ Ｐゴシック" pitchFamily="1" charset="-128"/>
              </a:rPr>
              <a:t>- Better Recall, worse precision</a:t>
            </a:r>
            <a:endParaRPr lang="en-US" sz="2000" dirty="0"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 sz="2000" dirty="0"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 sz="2000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4715702" y="2786695"/>
            <a:ext cx="76200" cy="76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5334000" y="931863"/>
            <a:ext cx="76200" cy="76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8763000" y="228600"/>
            <a:ext cx="76200" cy="76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4648200" y="4343400"/>
            <a:ext cx="76200" cy="76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6480169" y="400149"/>
            <a:ext cx="76200" cy="762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3259" name="Straight Connector 12"/>
          <p:cNvCxnSpPr>
            <a:cxnSpLocks noChangeShapeType="1"/>
          </p:cNvCxnSpPr>
          <p:nvPr/>
        </p:nvCxnSpPr>
        <p:spPr bwMode="auto">
          <a:xfrm rot="16200000" flipH="1">
            <a:off x="4522914" y="2611763"/>
            <a:ext cx="1515302" cy="1490772"/>
          </a:xfrm>
          <a:prstGeom prst="line">
            <a:avLst/>
          </a:prstGeom>
          <a:noFill/>
          <a:ln w="9525">
            <a:solidFill>
              <a:srgbClr val="FF6600"/>
            </a:solidFill>
            <a:prstDash val="sysDash"/>
            <a:round/>
            <a:headEnd/>
            <a:tailEnd/>
          </a:ln>
        </p:spPr>
      </p:cxnSp>
      <p:sp>
        <p:nvSpPr>
          <p:cNvPr id="53260" name="TextBox 13"/>
          <p:cNvSpPr txBox="1">
            <a:spLocks noChangeArrowheads="1"/>
          </p:cNvSpPr>
          <p:nvPr/>
        </p:nvSpPr>
        <p:spPr bwMode="auto">
          <a:xfrm>
            <a:off x="5319713" y="3197225"/>
            <a:ext cx="319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</a:rPr>
              <a:t>.8</a:t>
            </a:r>
          </a:p>
        </p:txBody>
      </p:sp>
      <p:sp>
        <p:nvSpPr>
          <p:cNvPr id="53261" name="TextBox 14"/>
          <p:cNvSpPr txBox="1">
            <a:spLocks noChangeArrowheads="1"/>
          </p:cNvSpPr>
          <p:nvPr/>
        </p:nvSpPr>
        <p:spPr bwMode="auto">
          <a:xfrm>
            <a:off x="6553200" y="1908175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</a:rPr>
              <a:t>.5</a:t>
            </a:r>
          </a:p>
        </p:txBody>
      </p:sp>
      <p:cxnSp>
        <p:nvCxnSpPr>
          <p:cNvPr id="53262" name="Straight Connector 15"/>
          <p:cNvCxnSpPr>
            <a:cxnSpLocks noChangeShapeType="1"/>
          </p:cNvCxnSpPr>
          <p:nvPr/>
        </p:nvCxnSpPr>
        <p:spPr bwMode="auto">
          <a:xfrm rot="16200000" flipH="1">
            <a:off x="5008886" y="607194"/>
            <a:ext cx="2366962" cy="2349500"/>
          </a:xfrm>
          <a:prstGeom prst="line">
            <a:avLst/>
          </a:prstGeom>
          <a:noFill/>
          <a:ln w="9525">
            <a:solidFill>
              <a:srgbClr val="FF6600"/>
            </a:solidFill>
            <a:prstDash val="sysDash"/>
            <a:round/>
            <a:headEnd/>
            <a:tailEnd/>
          </a:ln>
        </p:spPr>
      </p:cxnSp>
      <p:cxnSp>
        <p:nvCxnSpPr>
          <p:cNvPr id="53263" name="Straight Connector 17"/>
          <p:cNvCxnSpPr>
            <a:cxnSpLocks noChangeShapeType="1"/>
          </p:cNvCxnSpPr>
          <p:nvPr/>
        </p:nvCxnSpPr>
        <p:spPr bwMode="auto">
          <a:xfrm rot="16200000" flipH="1">
            <a:off x="6382974" y="310357"/>
            <a:ext cx="1719261" cy="1708149"/>
          </a:xfrm>
          <a:prstGeom prst="line">
            <a:avLst/>
          </a:prstGeom>
          <a:noFill/>
          <a:ln w="9525">
            <a:solidFill>
              <a:srgbClr val="FF6600"/>
            </a:solidFill>
            <a:prstDash val="sysDash"/>
            <a:round/>
            <a:headEnd/>
            <a:tailEnd/>
          </a:ln>
        </p:spPr>
      </p:cxnSp>
      <p:sp>
        <p:nvSpPr>
          <p:cNvPr id="53264" name="TextBox 18"/>
          <p:cNvSpPr txBox="1">
            <a:spLocks noChangeArrowheads="1"/>
          </p:cNvSpPr>
          <p:nvPr/>
        </p:nvSpPr>
        <p:spPr bwMode="auto">
          <a:xfrm>
            <a:off x="7377112" y="1068387"/>
            <a:ext cx="3193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F6600"/>
                </a:solidFill>
              </a:rPr>
              <a:t>.3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5200" y="52578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a typeface="ＭＳ Ｐゴシック" pitchFamily="1" charset="-128"/>
                <a:cs typeface="ＭＳ Ｐゴシック" pitchFamily="1" charset="-128"/>
              </a:rPr>
              <a:t>Accuracy is maximized at point closest to the top left corner.  Note that Sensitivity = Recall and the lower the</a:t>
            </a:r>
          </a:p>
          <a:p>
            <a:r>
              <a:rPr lang="en-US" sz="1800" dirty="0"/>
              <a:t>false positive rate, the higher the precision.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561D1-62D3-4C49-8C54-3A734A340236}" type="slidenum">
              <a:rPr lang="en-US" smtClean="0">
                <a:latin typeface="Times New Roman" pitchFamily="1" charset="0"/>
              </a:rPr>
              <a:pPr/>
              <a:t>25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037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ROC Properties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283" y="1600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1.0 - Perfect prediction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.9 - Excellent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.7 - Mediocre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.5 - Random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ROC area represents performance over all possible cost ratios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If two ROC curves do not intersect then one method dominates over the other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If they do intersect then one method is better for some cost ratios, and is worse for others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Blue </a:t>
            </a: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alg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better for precision, yellow </a:t>
            </a:r>
            <a:r>
              <a:rPr lang="en-US" dirty="0" err="1">
                <a:ea typeface="ＭＳ Ｐゴシック" pitchFamily="1" charset="-128"/>
                <a:cs typeface="ＭＳ Ｐゴシック" pitchFamily="1" charset="-128"/>
              </a:rPr>
              <a:t>alg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for recall, red neither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Can choose method and balance based on goals</a:t>
            </a:r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5574539" y="1143000"/>
            <a:ext cx="2438400" cy="2209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3" name="Freeform 12"/>
          <p:cNvSpPr>
            <a:spLocks noChangeArrowheads="1"/>
          </p:cNvSpPr>
          <p:nvPr/>
        </p:nvSpPr>
        <p:spPr bwMode="auto">
          <a:xfrm>
            <a:off x="5586412" y="1143000"/>
            <a:ext cx="2424113" cy="2206625"/>
          </a:xfrm>
          <a:custGeom>
            <a:avLst/>
            <a:gdLst>
              <a:gd name="T0" fmla="*/ 0 w 2423082"/>
              <a:gd name="T1" fmla="*/ 2207326 h 2205924"/>
              <a:gd name="T2" fmla="*/ 652280 w 2423082"/>
              <a:gd name="T3" fmla="*/ 551831 h 2205924"/>
              <a:gd name="T4" fmla="*/ 2425144 w 2423082"/>
              <a:gd name="T5" fmla="*/ 0 h 2205924"/>
              <a:gd name="T6" fmla="*/ 2425144 w 2423082"/>
              <a:gd name="T7" fmla="*/ 0 h 2205924"/>
              <a:gd name="T8" fmla="*/ 0 60000 65536"/>
              <a:gd name="T9" fmla="*/ 0 60000 65536"/>
              <a:gd name="T10" fmla="*/ 0 60000 65536"/>
              <a:gd name="T11" fmla="*/ 0 60000 65536"/>
              <a:gd name="T12" fmla="*/ 0 w 2423082"/>
              <a:gd name="T13" fmla="*/ 0 h 2205924"/>
              <a:gd name="T14" fmla="*/ 2423082 w 2423082"/>
              <a:gd name="T15" fmla="*/ 2205924 h 2205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23082" h="2205924">
                <a:moveTo>
                  <a:pt x="0" y="2205924"/>
                </a:moveTo>
                <a:cubicBezTo>
                  <a:pt x="123939" y="1562529"/>
                  <a:pt x="247879" y="919135"/>
                  <a:pt x="651726" y="551481"/>
                </a:cubicBezTo>
                <a:cubicBezTo>
                  <a:pt x="1055573" y="183827"/>
                  <a:pt x="2423082" y="0"/>
                  <a:pt x="2423082" y="0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4" name="Freeform 14"/>
          <p:cNvSpPr>
            <a:spLocks noChangeArrowheads="1"/>
          </p:cNvSpPr>
          <p:nvPr/>
        </p:nvSpPr>
        <p:spPr bwMode="auto">
          <a:xfrm>
            <a:off x="5562600" y="1143000"/>
            <a:ext cx="2447925" cy="2198688"/>
          </a:xfrm>
          <a:custGeom>
            <a:avLst/>
            <a:gdLst>
              <a:gd name="T0" fmla="*/ 15333 w 2446756"/>
              <a:gd name="T1" fmla="*/ 2199809 h 2197568"/>
              <a:gd name="T2" fmla="*/ 207692 w 2446756"/>
              <a:gd name="T3" fmla="*/ 970257 h 2197568"/>
              <a:gd name="T4" fmla="*/ 1261486 w 2446756"/>
              <a:gd name="T5" fmla="*/ 418214 h 2197568"/>
              <a:gd name="T6" fmla="*/ 2449095 w 2446756"/>
              <a:gd name="T7" fmla="*/ 0 h 2197568"/>
              <a:gd name="T8" fmla="*/ 0 60000 65536"/>
              <a:gd name="T9" fmla="*/ 0 60000 65536"/>
              <a:gd name="T10" fmla="*/ 0 60000 65536"/>
              <a:gd name="T11" fmla="*/ 0 60000 65536"/>
              <a:gd name="T12" fmla="*/ 0 w 2446756"/>
              <a:gd name="T13" fmla="*/ 0 h 2197568"/>
              <a:gd name="T14" fmla="*/ 2446756 w 2446756"/>
              <a:gd name="T15" fmla="*/ 2197568 h 21975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6756" h="2197568">
                <a:moveTo>
                  <a:pt x="15319" y="2197568"/>
                </a:moveTo>
                <a:cubicBezTo>
                  <a:pt x="7659" y="1731733"/>
                  <a:pt x="0" y="1265899"/>
                  <a:pt x="207494" y="969269"/>
                </a:cubicBezTo>
                <a:cubicBezTo>
                  <a:pt x="414988" y="672639"/>
                  <a:pt x="887072" y="579333"/>
                  <a:pt x="1260282" y="417788"/>
                </a:cubicBezTo>
                <a:cubicBezTo>
                  <a:pt x="1633492" y="256243"/>
                  <a:pt x="2446756" y="0"/>
                  <a:pt x="2446756" y="0"/>
                </a:cubicBezTo>
              </a:path>
            </a:pathLst>
          </a:cu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5" name="Freeform 15"/>
          <p:cNvSpPr>
            <a:spLocks noChangeArrowheads="1"/>
          </p:cNvSpPr>
          <p:nvPr/>
        </p:nvSpPr>
        <p:spPr bwMode="auto">
          <a:xfrm>
            <a:off x="5586412" y="1152525"/>
            <a:ext cx="2414588" cy="2197100"/>
          </a:xfrm>
          <a:custGeom>
            <a:avLst/>
            <a:gdLst>
              <a:gd name="T0" fmla="*/ 0 w 2414727"/>
              <a:gd name="T1" fmla="*/ 2196632 h 2197568"/>
              <a:gd name="T2" fmla="*/ 860512 w 2414727"/>
              <a:gd name="T3" fmla="*/ 810163 h 2197568"/>
              <a:gd name="T4" fmla="*/ 2414449 w 2414727"/>
              <a:gd name="T5" fmla="*/ 0 h 2197568"/>
              <a:gd name="T6" fmla="*/ 0 60000 65536"/>
              <a:gd name="T7" fmla="*/ 0 60000 65536"/>
              <a:gd name="T8" fmla="*/ 0 60000 65536"/>
              <a:gd name="T9" fmla="*/ 0 w 2414727"/>
              <a:gd name="T10" fmla="*/ 0 h 2197568"/>
              <a:gd name="T11" fmla="*/ 2414727 w 2414727"/>
              <a:gd name="T12" fmla="*/ 2197568 h 21975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4727" h="2197568">
                <a:moveTo>
                  <a:pt x="0" y="2197568"/>
                </a:moveTo>
                <a:cubicBezTo>
                  <a:pt x="229079" y="1687169"/>
                  <a:pt x="458158" y="1176770"/>
                  <a:pt x="860612" y="810509"/>
                </a:cubicBezTo>
                <a:cubicBezTo>
                  <a:pt x="1263066" y="444248"/>
                  <a:pt x="1838896" y="222124"/>
                  <a:pt x="2414727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A95AA8-03A1-E241-A60B-F637601AED61}" type="slidenum">
              <a:rPr lang="en-US" smtClean="0">
                <a:latin typeface="Times New Roman" pitchFamily="1" charset="0"/>
              </a:rPr>
              <a:pPr/>
              <a:t>26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Performance Measurement Summary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Other measures (e.g. Precision vs Recall, ROC, F-score) gaining popularity</a:t>
            </a:r>
          </a:p>
          <a:p>
            <a:pPr eaLnBrk="1" hangingPunct="1"/>
            <a:r>
              <a:rPr lang="en-US">
                <a:ea typeface="ＭＳ Ｐゴシック" pitchFamily="1" charset="-128"/>
                <a:cs typeface="ＭＳ Ｐゴシック" pitchFamily="1" charset="-128"/>
              </a:rPr>
              <a:t>There 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 extensions to multi-output cases</a:t>
            </a:r>
          </a:p>
          <a:p>
            <a:pPr lvl="1" eaLnBrk="1" hangingPunct="1"/>
            <a:r>
              <a:rPr lang="en-US" dirty="0"/>
              <a:t>However, medicine, finance, etc. have lots of two class problems</a:t>
            </a:r>
          </a:p>
          <a:p>
            <a:pPr eaLnBrk="1" hangingPunct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Accuracy handles multi-class outputs and is still the most common measure but often combined with other measures like those above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16"/>
          <p:cNvSpPr>
            <a:spLocks/>
          </p:cNvSpPr>
          <p:nvPr/>
        </p:nvSpPr>
        <p:spPr bwMode="auto">
          <a:xfrm>
            <a:off x="4548188" y="5138738"/>
            <a:ext cx="839787" cy="1308100"/>
          </a:xfrm>
          <a:custGeom>
            <a:avLst/>
            <a:gdLst>
              <a:gd name="T0" fmla="*/ 0 w 529"/>
              <a:gd name="T1" fmla="*/ 2147483647 h 824"/>
              <a:gd name="T2" fmla="*/ 0 w 529"/>
              <a:gd name="T3" fmla="*/ 2147483647 h 824"/>
              <a:gd name="T4" fmla="*/ 2147483647 w 529"/>
              <a:gd name="T5" fmla="*/ 2147483647 h 824"/>
              <a:gd name="T6" fmla="*/ 2147483647 w 529"/>
              <a:gd name="T7" fmla="*/ 2147483647 h 824"/>
              <a:gd name="T8" fmla="*/ 2147483647 w 529"/>
              <a:gd name="T9" fmla="*/ 0 h 824"/>
              <a:gd name="T10" fmla="*/ 2147483647 w 529"/>
              <a:gd name="T11" fmla="*/ 2147483647 h 824"/>
              <a:gd name="T12" fmla="*/ 2147483647 w 529"/>
              <a:gd name="T13" fmla="*/ 2147483647 h 824"/>
              <a:gd name="T14" fmla="*/ 2147483647 w 529"/>
              <a:gd name="T15" fmla="*/ 2147483647 h 824"/>
              <a:gd name="T16" fmla="*/ 2147483647 w 529"/>
              <a:gd name="T17" fmla="*/ 2147483647 h 824"/>
              <a:gd name="T18" fmla="*/ 0 w 529"/>
              <a:gd name="T19" fmla="*/ 2147483647 h 8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9"/>
              <a:gd name="T31" fmla="*/ 0 h 824"/>
              <a:gd name="T32" fmla="*/ 529 w 529"/>
              <a:gd name="T33" fmla="*/ 824 h 8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9" h="824">
                <a:moveTo>
                  <a:pt x="0" y="824"/>
                </a:moveTo>
                <a:lnTo>
                  <a:pt x="0" y="205"/>
                </a:lnTo>
                <a:lnTo>
                  <a:pt x="105" y="81"/>
                </a:lnTo>
                <a:lnTo>
                  <a:pt x="181" y="28"/>
                </a:lnTo>
                <a:lnTo>
                  <a:pt x="258" y="0"/>
                </a:lnTo>
                <a:lnTo>
                  <a:pt x="338" y="24"/>
                </a:lnTo>
                <a:lnTo>
                  <a:pt x="415" y="76"/>
                </a:lnTo>
                <a:lnTo>
                  <a:pt x="529" y="209"/>
                </a:lnTo>
                <a:lnTo>
                  <a:pt x="529" y="819"/>
                </a:lnTo>
                <a:lnTo>
                  <a:pt x="0" y="824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459" name="Freeform 16"/>
          <p:cNvSpPr>
            <a:spLocks/>
          </p:cNvSpPr>
          <p:nvPr/>
        </p:nvSpPr>
        <p:spPr bwMode="auto">
          <a:xfrm>
            <a:off x="3328988" y="5148263"/>
            <a:ext cx="839787" cy="1308100"/>
          </a:xfrm>
          <a:custGeom>
            <a:avLst/>
            <a:gdLst>
              <a:gd name="T0" fmla="*/ 0 w 529"/>
              <a:gd name="T1" fmla="*/ 2147483647 h 824"/>
              <a:gd name="T2" fmla="*/ 0 w 529"/>
              <a:gd name="T3" fmla="*/ 2147483647 h 824"/>
              <a:gd name="T4" fmla="*/ 2147483647 w 529"/>
              <a:gd name="T5" fmla="*/ 2147483647 h 824"/>
              <a:gd name="T6" fmla="*/ 2147483647 w 529"/>
              <a:gd name="T7" fmla="*/ 2147483647 h 824"/>
              <a:gd name="T8" fmla="*/ 2147483647 w 529"/>
              <a:gd name="T9" fmla="*/ 0 h 824"/>
              <a:gd name="T10" fmla="*/ 2147483647 w 529"/>
              <a:gd name="T11" fmla="*/ 2147483647 h 824"/>
              <a:gd name="T12" fmla="*/ 2147483647 w 529"/>
              <a:gd name="T13" fmla="*/ 2147483647 h 824"/>
              <a:gd name="T14" fmla="*/ 2147483647 w 529"/>
              <a:gd name="T15" fmla="*/ 2147483647 h 824"/>
              <a:gd name="T16" fmla="*/ 2147483647 w 529"/>
              <a:gd name="T17" fmla="*/ 2147483647 h 824"/>
              <a:gd name="T18" fmla="*/ 0 w 529"/>
              <a:gd name="T19" fmla="*/ 2147483647 h 8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9"/>
              <a:gd name="T31" fmla="*/ 0 h 824"/>
              <a:gd name="T32" fmla="*/ 529 w 529"/>
              <a:gd name="T33" fmla="*/ 824 h 8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9" h="824">
                <a:moveTo>
                  <a:pt x="0" y="824"/>
                </a:moveTo>
                <a:lnTo>
                  <a:pt x="0" y="205"/>
                </a:lnTo>
                <a:lnTo>
                  <a:pt x="105" y="81"/>
                </a:lnTo>
                <a:lnTo>
                  <a:pt x="181" y="28"/>
                </a:lnTo>
                <a:lnTo>
                  <a:pt x="258" y="0"/>
                </a:lnTo>
                <a:lnTo>
                  <a:pt x="338" y="24"/>
                </a:lnTo>
                <a:lnTo>
                  <a:pt x="415" y="76"/>
                </a:lnTo>
                <a:lnTo>
                  <a:pt x="529" y="209"/>
                </a:lnTo>
                <a:lnTo>
                  <a:pt x="529" y="819"/>
                </a:lnTo>
                <a:lnTo>
                  <a:pt x="0" y="82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5B1FA1-0EC5-5B4C-B2CE-9E2BBA5B020E}" type="slidenum">
              <a:rPr lang="en-US" smtClean="0">
                <a:latin typeface="Times New Roman" pitchFamily="1" charset="0"/>
              </a:rPr>
              <a:pPr/>
              <a:t>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Confidence Intervals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4038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charset="2"/>
              <a:buChar char="l"/>
              <a:defRPr/>
            </a:pPr>
            <a:r>
              <a:rPr lang="en-US" sz="2000" dirty="0"/>
              <a:t>An </a:t>
            </a:r>
            <a:r>
              <a:rPr lang="en-US" sz="2000" i="1" dirty="0"/>
              <a:t>N</a:t>
            </a:r>
            <a:r>
              <a:rPr lang="en-US" sz="2000" dirty="0"/>
              <a:t>% confidence interval for a parameter </a:t>
            </a:r>
            <a:r>
              <a:rPr lang="en-US" sz="2000" i="1" dirty="0" err="1"/>
              <a:t>p</a:t>
            </a:r>
            <a:r>
              <a:rPr lang="en-US" sz="2000" dirty="0"/>
              <a:t> is an interval that is expected with probability </a:t>
            </a:r>
            <a:r>
              <a:rPr lang="en-US" sz="2000" i="1" dirty="0"/>
              <a:t>N</a:t>
            </a:r>
            <a:r>
              <a:rPr lang="en-US" sz="2000" dirty="0"/>
              <a:t>% to contain </a:t>
            </a:r>
            <a:r>
              <a:rPr lang="en-US" sz="2000" i="1" dirty="0" err="1"/>
              <a:t>p</a:t>
            </a:r>
            <a:endParaRPr lang="en-US" sz="2000" dirty="0"/>
          </a:p>
          <a:p>
            <a:pPr eaLnBrk="1" hangingPunct="1">
              <a:buFont typeface="Wingdings" charset="2"/>
              <a:buChar char="l"/>
              <a:defRPr/>
            </a:pPr>
            <a:r>
              <a:rPr lang="en-US" sz="2000" dirty="0"/>
              <a:t>The true mean (or whatever parameter we are estimating) will fall in the interval </a:t>
            </a:r>
            <a:r>
              <a:rPr lang="en-US" sz="2000" dirty="0" err="1">
                <a:sym typeface="Symbol" charset="2"/>
              </a:rPr>
              <a:t></a:t>
            </a:r>
            <a:r>
              <a:rPr lang="en-US" sz="2000" dirty="0">
                <a:sym typeface="Symbol" charset="2"/>
              </a:rPr>
              <a:t> </a:t>
            </a:r>
            <a:r>
              <a:rPr lang="en-US" sz="2000" i="1" dirty="0">
                <a:sym typeface="Symbol" charset="2"/>
              </a:rPr>
              <a:t>C</a:t>
            </a:r>
            <a:r>
              <a:rPr lang="en-US" sz="2000" i="1" baseline="-25000" dirty="0">
                <a:sym typeface="Symbol" charset="2"/>
              </a:rPr>
              <a:t>N</a:t>
            </a:r>
            <a:r>
              <a:rPr lang="en-US" sz="2000" i="1" dirty="0">
                <a:sym typeface="Symbol" charset="2"/>
              </a:rPr>
              <a:t></a:t>
            </a:r>
            <a:r>
              <a:rPr lang="en-US" sz="2000" dirty="0">
                <a:sym typeface="Symbol" charset="2"/>
              </a:rPr>
              <a:t> of the sample mean with </a:t>
            </a:r>
            <a:r>
              <a:rPr lang="en-US" sz="2000" i="1" dirty="0">
                <a:sym typeface="Symbol" charset="2"/>
              </a:rPr>
              <a:t>N</a:t>
            </a:r>
            <a:r>
              <a:rPr lang="en-US" sz="2000" dirty="0">
                <a:sym typeface="Symbol" charset="2"/>
              </a:rPr>
              <a:t>% confidence, where </a:t>
            </a:r>
            <a:r>
              <a:rPr lang="en-US" sz="2000" i="1" dirty="0" err="1">
                <a:sym typeface="Symbol" charset="2"/>
              </a:rPr>
              <a:t></a:t>
            </a:r>
            <a:r>
              <a:rPr lang="en-US" sz="2000" dirty="0">
                <a:sym typeface="Symbol" charset="2"/>
              </a:rPr>
              <a:t> is the deviation and </a:t>
            </a:r>
            <a:r>
              <a:rPr lang="en-US" sz="2000" i="1" dirty="0">
                <a:sym typeface="Symbol" charset="2"/>
              </a:rPr>
              <a:t>C</a:t>
            </a:r>
            <a:r>
              <a:rPr lang="en-US" sz="2000" i="1" baseline="-25000" dirty="0">
                <a:sym typeface="Symbol" charset="2"/>
              </a:rPr>
              <a:t>N</a:t>
            </a:r>
            <a:r>
              <a:rPr lang="en-US" sz="2000" i="1" dirty="0">
                <a:sym typeface="Symbol" charset="2"/>
              </a:rPr>
              <a:t> </a:t>
            </a:r>
            <a:r>
              <a:rPr lang="en-US" sz="2000" dirty="0">
                <a:sym typeface="Symbol" charset="2"/>
              </a:rPr>
              <a:t>gives the width of the interval about the mean that includes </a:t>
            </a:r>
            <a:r>
              <a:rPr lang="en-US" sz="2000" i="1" dirty="0">
                <a:sym typeface="Symbol" charset="2"/>
              </a:rPr>
              <a:t>N</a:t>
            </a:r>
            <a:r>
              <a:rPr lang="en-US" sz="2000" dirty="0">
                <a:sym typeface="Symbol" charset="2"/>
              </a:rPr>
              <a:t>% of the total probability under the particular probability distribution. </a:t>
            </a:r>
            <a:r>
              <a:rPr lang="en-US" sz="2000" i="1" dirty="0">
                <a:sym typeface="Symbol" charset="2"/>
              </a:rPr>
              <a:t>C</a:t>
            </a:r>
            <a:r>
              <a:rPr lang="en-US" sz="2000" i="1" baseline="-25000" dirty="0">
                <a:sym typeface="Symbol" charset="2"/>
              </a:rPr>
              <a:t>N</a:t>
            </a:r>
            <a:r>
              <a:rPr lang="en-US" sz="2000" i="1" dirty="0">
                <a:sym typeface="Symbol" charset="2"/>
              </a:rPr>
              <a:t> </a:t>
            </a:r>
            <a:r>
              <a:rPr lang="en-US" sz="2000" dirty="0">
                <a:sym typeface="Symbol" charset="2"/>
              </a:rPr>
              <a:t>is a distribution specific constant for different interval widths.</a:t>
            </a:r>
          </a:p>
          <a:p>
            <a:pPr eaLnBrk="1" hangingPunct="1">
              <a:buFont typeface="Wingdings" charset="2"/>
              <a:buChar char="l"/>
              <a:defRPr/>
            </a:pPr>
            <a:r>
              <a:rPr lang="en-US" sz="2000" dirty="0"/>
              <a:t>Assume the filled-in intervals below are the 90% confidence intervals for our two algorithms.  What does this mean?</a:t>
            </a:r>
          </a:p>
          <a:p>
            <a:pPr lvl="1" eaLnBrk="1" hangingPunct="1">
              <a:defRPr/>
            </a:pPr>
            <a:r>
              <a:rPr lang="en-US" sz="1600" dirty="0"/>
              <a:t>The situation below says that these two algorithms are different with 90% confidence</a:t>
            </a:r>
          </a:p>
          <a:p>
            <a:pPr lvl="1" eaLnBrk="1" hangingPunct="1">
              <a:defRPr/>
            </a:pPr>
            <a:r>
              <a:rPr lang="en-US" sz="1600" dirty="0"/>
              <a:t>Would if they overlapped?</a:t>
            </a:r>
          </a:p>
          <a:p>
            <a:pPr lvl="1" eaLnBrk="1" hangingPunct="1">
              <a:defRPr/>
            </a:pPr>
            <a:r>
              <a:rPr lang="en-US" sz="1600" dirty="0"/>
              <a:t>How do you tighten the confidence intervals? – More data and tests</a:t>
            </a:r>
          </a:p>
        </p:txBody>
      </p:sp>
      <p:sp>
        <p:nvSpPr>
          <p:cNvPr id="19463" name="Freeform 8"/>
          <p:cNvSpPr>
            <a:spLocks/>
          </p:cNvSpPr>
          <p:nvPr/>
        </p:nvSpPr>
        <p:spPr bwMode="auto">
          <a:xfrm>
            <a:off x="4143375" y="5143500"/>
            <a:ext cx="1600200" cy="990600"/>
          </a:xfrm>
          <a:custGeom>
            <a:avLst/>
            <a:gdLst>
              <a:gd name="T0" fmla="*/ 0 w 1008"/>
              <a:gd name="T1" fmla="*/ 2147483647 h 624"/>
              <a:gd name="T2" fmla="*/ 2147483647 w 1008"/>
              <a:gd name="T3" fmla="*/ 0 h 624"/>
              <a:gd name="T4" fmla="*/ 2147483647 w 1008"/>
              <a:gd name="T5" fmla="*/ 2147483647 h 624"/>
              <a:gd name="T6" fmla="*/ 0 60000 65536"/>
              <a:gd name="T7" fmla="*/ 0 60000 65536"/>
              <a:gd name="T8" fmla="*/ 0 60000 65536"/>
              <a:gd name="T9" fmla="*/ 0 w 1008"/>
              <a:gd name="T10" fmla="*/ 0 h 624"/>
              <a:gd name="T11" fmla="*/ 1008 w 1008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624">
                <a:moveTo>
                  <a:pt x="0" y="624"/>
                </a:moveTo>
                <a:cubicBezTo>
                  <a:pt x="180" y="312"/>
                  <a:pt x="360" y="0"/>
                  <a:pt x="528" y="0"/>
                </a:cubicBezTo>
                <a:cubicBezTo>
                  <a:pt x="696" y="0"/>
                  <a:pt x="852" y="312"/>
                  <a:pt x="100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Freeform 9"/>
          <p:cNvSpPr>
            <a:spLocks/>
          </p:cNvSpPr>
          <p:nvPr/>
        </p:nvSpPr>
        <p:spPr bwMode="auto">
          <a:xfrm>
            <a:off x="3457575" y="6142038"/>
            <a:ext cx="685800" cy="304800"/>
          </a:xfrm>
          <a:custGeom>
            <a:avLst/>
            <a:gdLst>
              <a:gd name="T0" fmla="*/ 2147483647 w 432"/>
              <a:gd name="T1" fmla="*/ 0 h 192"/>
              <a:gd name="T2" fmla="*/ 2147483647 w 432"/>
              <a:gd name="T3" fmla="*/ 2147483647 h 192"/>
              <a:gd name="T4" fmla="*/ 0 w 432"/>
              <a:gd name="T5" fmla="*/ 2147483647 h 192"/>
              <a:gd name="T6" fmla="*/ 0 60000 65536"/>
              <a:gd name="T7" fmla="*/ 0 60000 65536"/>
              <a:gd name="T8" fmla="*/ 0 60000 65536"/>
              <a:gd name="T9" fmla="*/ 0 w 432"/>
              <a:gd name="T10" fmla="*/ 0 h 192"/>
              <a:gd name="T11" fmla="*/ 432 w 4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92">
                <a:moveTo>
                  <a:pt x="432" y="0"/>
                </a:moveTo>
                <a:cubicBezTo>
                  <a:pt x="396" y="56"/>
                  <a:pt x="360" y="112"/>
                  <a:pt x="288" y="144"/>
                </a:cubicBezTo>
                <a:cubicBezTo>
                  <a:pt x="216" y="176"/>
                  <a:pt x="48" y="184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5" name="Freeform 10"/>
          <p:cNvSpPr>
            <a:spLocks/>
          </p:cNvSpPr>
          <p:nvPr/>
        </p:nvSpPr>
        <p:spPr bwMode="auto">
          <a:xfrm flipH="1">
            <a:off x="5743575" y="6134100"/>
            <a:ext cx="685800" cy="304800"/>
          </a:xfrm>
          <a:custGeom>
            <a:avLst/>
            <a:gdLst>
              <a:gd name="T0" fmla="*/ 2147483647 w 432"/>
              <a:gd name="T1" fmla="*/ 0 h 192"/>
              <a:gd name="T2" fmla="*/ 2147483647 w 432"/>
              <a:gd name="T3" fmla="*/ 2147483647 h 192"/>
              <a:gd name="T4" fmla="*/ 0 w 432"/>
              <a:gd name="T5" fmla="*/ 2147483647 h 192"/>
              <a:gd name="T6" fmla="*/ 0 60000 65536"/>
              <a:gd name="T7" fmla="*/ 0 60000 65536"/>
              <a:gd name="T8" fmla="*/ 0 60000 65536"/>
              <a:gd name="T9" fmla="*/ 0 w 432"/>
              <a:gd name="T10" fmla="*/ 0 h 192"/>
              <a:gd name="T11" fmla="*/ 432 w 4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92">
                <a:moveTo>
                  <a:pt x="432" y="0"/>
                </a:moveTo>
                <a:cubicBezTo>
                  <a:pt x="396" y="56"/>
                  <a:pt x="360" y="112"/>
                  <a:pt x="288" y="144"/>
                </a:cubicBezTo>
                <a:cubicBezTo>
                  <a:pt x="216" y="176"/>
                  <a:pt x="48" y="184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Freeform 16"/>
          <p:cNvSpPr>
            <a:spLocks/>
          </p:cNvSpPr>
          <p:nvPr/>
        </p:nvSpPr>
        <p:spPr bwMode="auto">
          <a:xfrm>
            <a:off x="4524375" y="5138738"/>
            <a:ext cx="839788" cy="1308100"/>
          </a:xfrm>
          <a:custGeom>
            <a:avLst/>
            <a:gdLst>
              <a:gd name="T0" fmla="*/ 0 w 529"/>
              <a:gd name="T1" fmla="*/ 2147483647 h 824"/>
              <a:gd name="T2" fmla="*/ 0 w 529"/>
              <a:gd name="T3" fmla="*/ 2147483647 h 824"/>
              <a:gd name="T4" fmla="*/ 2147483647 w 529"/>
              <a:gd name="T5" fmla="*/ 2147483647 h 824"/>
              <a:gd name="T6" fmla="*/ 2147483647 w 529"/>
              <a:gd name="T7" fmla="*/ 2147483647 h 824"/>
              <a:gd name="T8" fmla="*/ 2147483647 w 529"/>
              <a:gd name="T9" fmla="*/ 0 h 824"/>
              <a:gd name="T10" fmla="*/ 2147483647 w 529"/>
              <a:gd name="T11" fmla="*/ 2147483647 h 824"/>
              <a:gd name="T12" fmla="*/ 2147483647 w 529"/>
              <a:gd name="T13" fmla="*/ 2147483647 h 824"/>
              <a:gd name="T14" fmla="*/ 2147483647 w 529"/>
              <a:gd name="T15" fmla="*/ 2147483647 h 824"/>
              <a:gd name="T16" fmla="*/ 2147483647 w 529"/>
              <a:gd name="T17" fmla="*/ 2147483647 h 824"/>
              <a:gd name="T18" fmla="*/ 0 w 529"/>
              <a:gd name="T19" fmla="*/ 2147483647 h 8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9"/>
              <a:gd name="T31" fmla="*/ 0 h 824"/>
              <a:gd name="T32" fmla="*/ 529 w 529"/>
              <a:gd name="T33" fmla="*/ 824 h 8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9" h="824">
                <a:moveTo>
                  <a:pt x="0" y="824"/>
                </a:moveTo>
                <a:lnTo>
                  <a:pt x="0" y="205"/>
                </a:lnTo>
                <a:lnTo>
                  <a:pt x="105" y="81"/>
                </a:lnTo>
                <a:lnTo>
                  <a:pt x="181" y="28"/>
                </a:lnTo>
                <a:lnTo>
                  <a:pt x="258" y="0"/>
                </a:lnTo>
                <a:lnTo>
                  <a:pt x="338" y="24"/>
                </a:lnTo>
                <a:lnTo>
                  <a:pt x="415" y="76"/>
                </a:lnTo>
                <a:lnTo>
                  <a:pt x="529" y="209"/>
                </a:lnTo>
                <a:lnTo>
                  <a:pt x="529" y="819"/>
                </a:lnTo>
                <a:lnTo>
                  <a:pt x="0" y="824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Freeform 8"/>
          <p:cNvSpPr>
            <a:spLocks/>
          </p:cNvSpPr>
          <p:nvPr/>
        </p:nvSpPr>
        <p:spPr bwMode="auto">
          <a:xfrm>
            <a:off x="2924175" y="5153025"/>
            <a:ext cx="1600200" cy="990600"/>
          </a:xfrm>
          <a:custGeom>
            <a:avLst/>
            <a:gdLst>
              <a:gd name="T0" fmla="*/ 0 w 1008"/>
              <a:gd name="T1" fmla="*/ 2147483647 h 624"/>
              <a:gd name="T2" fmla="*/ 2147483647 w 1008"/>
              <a:gd name="T3" fmla="*/ 0 h 624"/>
              <a:gd name="T4" fmla="*/ 2147483647 w 1008"/>
              <a:gd name="T5" fmla="*/ 2147483647 h 624"/>
              <a:gd name="T6" fmla="*/ 0 60000 65536"/>
              <a:gd name="T7" fmla="*/ 0 60000 65536"/>
              <a:gd name="T8" fmla="*/ 0 60000 65536"/>
              <a:gd name="T9" fmla="*/ 0 w 1008"/>
              <a:gd name="T10" fmla="*/ 0 h 624"/>
              <a:gd name="T11" fmla="*/ 1008 w 1008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624">
                <a:moveTo>
                  <a:pt x="0" y="624"/>
                </a:moveTo>
                <a:cubicBezTo>
                  <a:pt x="180" y="312"/>
                  <a:pt x="360" y="0"/>
                  <a:pt x="528" y="0"/>
                </a:cubicBezTo>
                <a:cubicBezTo>
                  <a:pt x="696" y="0"/>
                  <a:pt x="852" y="312"/>
                  <a:pt x="100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Freeform 9"/>
          <p:cNvSpPr>
            <a:spLocks/>
          </p:cNvSpPr>
          <p:nvPr/>
        </p:nvSpPr>
        <p:spPr bwMode="auto">
          <a:xfrm>
            <a:off x="2238375" y="6143625"/>
            <a:ext cx="685800" cy="304800"/>
          </a:xfrm>
          <a:custGeom>
            <a:avLst/>
            <a:gdLst>
              <a:gd name="T0" fmla="*/ 2147483647 w 432"/>
              <a:gd name="T1" fmla="*/ 0 h 192"/>
              <a:gd name="T2" fmla="*/ 2147483647 w 432"/>
              <a:gd name="T3" fmla="*/ 2147483647 h 192"/>
              <a:gd name="T4" fmla="*/ 0 w 432"/>
              <a:gd name="T5" fmla="*/ 2147483647 h 192"/>
              <a:gd name="T6" fmla="*/ 0 60000 65536"/>
              <a:gd name="T7" fmla="*/ 0 60000 65536"/>
              <a:gd name="T8" fmla="*/ 0 60000 65536"/>
              <a:gd name="T9" fmla="*/ 0 w 432"/>
              <a:gd name="T10" fmla="*/ 0 h 192"/>
              <a:gd name="T11" fmla="*/ 432 w 4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92">
                <a:moveTo>
                  <a:pt x="432" y="0"/>
                </a:moveTo>
                <a:cubicBezTo>
                  <a:pt x="396" y="56"/>
                  <a:pt x="360" y="112"/>
                  <a:pt x="288" y="144"/>
                </a:cubicBezTo>
                <a:cubicBezTo>
                  <a:pt x="216" y="176"/>
                  <a:pt x="48" y="184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9" name="Freeform 10"/>
          <p:cNvSpPr>
            <a:spLocks/>
          </p:cNvSpPr>
          <p:nvPr/>
        </p:nvSpPr>
        <p:spPr bwMode="auto">
          <a:xfrm flipH="1">
            <a:off x="4524375" y="6143625"/>
            <a:ext cx="685800" cy="304800"/>
          </a:xfrm>
          <a:custGeom>
            <a:avLst/>
            <a:gdLst>
              <a:gd name="T0" fmla="*/ 2147483647 w 432"/>
              <a:gd name="T1" fmla="*/ 0 h 192"/>
              <a:gd name="T2" fmla="*/ 2147483647 w 432"/>
              <a:gd name="T3" fmla="*/ 2147483647 h 192"/>
              <a:gd name="T4" fmla="*/ 0 w 432"/>
              <a:gd name="T5" fmla="*/ 2147483647 h 192"/>
              <a:gd name="T6" fmla="*/ 0 60000 65536"/>
              <a:gd name="T7" fmla="*/ 0 60000 65536"/>
              <a:gd name="T8" fmla="*/ 0 60000 65536"/>
              <a:gd name="T9" fmla="*/ 0 w 432"/>
              <a:gd name="T10" fmla="*/ 0 h 192"/>
              <a:gd name="T11" fmla="*/ 432 w 4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92">
                <a:moveTo>
                  <a:pt x="432" y="0"/>
                </a:moveTo>
                <a:cubicBezTo>
                  <a:pt x="396" y="56"/>
                  <a:pt x="360" y="112"/>
                  <a:pt x="288" y="144"/>
                </a:cubicBezTo>
                <a:cubicBezTo>
                  <a:pt x="216" y="176"/>
                  <a:pt x="48" y="184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0" name="TextBox 15"/>
          <p:cNvSpPr txBox="1">
            <a:spLocks noChangeArrowheads="1"/>
          </p:cNvSpPr>
          <p:nvPr/>
        </p:nvSpPr>
        <p:spPr bwMode="auto">
          <a:xfrm>
            <a:off x="4725988" y="4805363"/>
            <a:ext cx="56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95%</a:t>
            </a:r>
          </a:p>
        </p:txBody>
      </p:sp>
      <p:sp>
        <p:nvSpPr>
          <p:cNvPr id="19471" name="Freeform 8"/>
          <p:cNvSpPr>
            <a:spLocks/>
          </p:cNvSpPr>
          <p:nvPr/>
        </p:nvSpPr>
        <p:spPr bwMode="auto">
          <a:xfrm>
            <a:off x="4143375" y="5143500"/>
            <a:ext cx="1600200" cy="990600"/>
          </a:xfrm>
          <a:custGeom>
            <a:avLst/>
            <a:gdLst>
              <a:gd name="T0" fmla="*/ 0 w 1008"/>
              <a:gd name="T1" fmla="*/ 2147483647 h 624"/>
              <a:gd name="T2" fmla="*/ 2147483647 w 1008"/>
              <a:gd name="T3" fmla="*/ 0 h 624"/>
              <a:gd name="T4" fmla="*/ 2147483647 w 1008"/>
              <a:gd name="T5" fmla="*/ 2147483647 h 624"/>
              <a:gd name="T6" fmla="*/ 0 60000 65536"/>
              <a:gd name="T7" fmla="*/ 0 60000 65536"/>
              <a:gd name="T8" fmla="*/ 0 60000 65536"/>
              <a:gd name="T9" fmla="*/ 0 w 1008"/>
              <a:gd name="T10" fmla="*/ 0 h 624"/>
              <a:gd name="T11" fmla="*/ 1008 w 1008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624">
                <a:moveTo>
                  <a:pt x="0" y="624"/>
                </a:moveTo>
                <a:cubicBezTo>
                  <a:pt x="180" y="312"/>
                  <a:pt x="360" y="0"/>
                  <a:pt x="528" y="0"/>
                </a:cubicBezTo>
                <a:cubicBezTo>
                  <a:pt x="696" y="0"/>
                  <a:pt x="852" y="312"/>
                  <a:pt x="100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472" name="Freeform 9"/>
          <p:cNvSpPr>
            <a:spLocks/>
          </p:cNvSpPr>
          <p:nvPr/>
        </p:nvSpPr>
        <p:spPr bwMode="auto">
          <a:xfrm>
            <a:off x="3457575" y="6134100"/>
            <a:ext cx="685800" cy="304800"/>
          </a:xfrm>
          <a:custGeom>
            <a:avLst/>
            <a:gdLst>
              <a:gd name="T0" fmla="*/ 2147483647 w 432"/>
              <a:gd name="T1" fmla="*/ 0 h 192"/>
              <a:gd name="T2" fmla="*/ 2147483647 w 432"/>
              <a:gd name="T3" fmla="*/ 2147483647 h 192"/>
              <a:gd name="T4" fmla="*/ 0 w 432"/>
              <a:gd name="T5" fmla="*/ 2147483647 h 192"/>
              <a:gd name="T6" fmla="*/ 0 60000 65536"/>
              <a:gd name="T7" fmla="*/ 0 60000 65536"/>
              <a:gd name="T8" fmla="*/ 0 60000 65536"/>
              <a:gd name="T9" fmla="*/ 0 w 432"/>
              <a:gd name="T10" fmla="*/ 0 h 192"/>
              <a:gd name="T11" fmla="*/ 432 w 4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92">
                <a:moveTo>
                  <a:pt x="432" y="0"/>
                </a:moveTo>
                <a:cubicBezTo>
                  <a:pt x="396" y="56"/>
                  <a:pt x="360" y="112"/>
                  <a:pt x="288" y="144"/>
                </a:cubicBezTo>
                <a:cubicBezTo>
                  <a:pt x="216" y="176"/>
                  <a:pt x="48" y="184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473" name="Freeform 10"/>
          <p:cNvSpPr>
            <a:spLocks/>
          </p:cNvSpPr>
          <p:nvPr/>
        </p:nvSpPr>
        <p:spPr bwMode="auto">
          <a:xfrm flipH="1">
            <a:off x="5743575" y="6134100"/>
            <a:ext cx="685800" cy="304800"/>
          </a:xfrm>
          <a:custGeom>
            <a:avLst/>
            <a:gdLst>
              <a:gd name="T0" fmla="*/ 2147483647 w 432"/>
              <a:gd name="T1" fmla="*/ 0 h 192"/>
              <a:gd name="T2" fmla="*/ 2147483647 w 432"/>
              <a:gd name="T3" fmla="*/ 2147483647 h 192"/>
              <a:gd name="T4" fmla="*/ 0 w 432"/>
              <a:gd name="T5" fmla="*/ 2147483647 h 192"/>
              <a:gd name="T6" fmla="*/ 0 60000 65536"/>
              <a:gd name="T7" fmla="*/ 0 60000 65536"/>
              <a:gd name="T8" fmla="*/ 0 60000 65536"/>
              <a:gd name="T9" fmla="*/ 0 w 432"/>
              <a:gd name="T10" fmla="*/ 0 h 192"/>
              <a:gd name="T11" fmla="*/ 432 w 4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92">
                <a:moveTo>
                  <a:pt x="432" y="0"/>
                </a:moveTo>
                <a:cubicBezTo>
                  <a:pt x="396" y="56"/>
                  <a:pt x="360" y="112"/>
                  <a:pt x="288" y="144"/>
                </a:cubicBezTo>
                <a:cubicBezTo>
                  <a:pt x="216" y="176"/>
                  <a:pt x="48" y="184"/>
                  <a:pt x="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474" name="TextBox 20"/>
          <p:cNvSpPr txBox="1">
            <a:spLocks noChangeArrowheads="1"/>
          </p:cNvSpPr>
          <p:nvPr/>
        </p:nvSpPr>
        <p:spPr bwMode="auto">
          <a:xfrm>
            <a:off x="3506788" y="4800600"/>
            <a:ext cx="560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93%</a:t>
            </a:r>
          </a:p>
        </p:txBody>
      </p:sp>
      <p:sp>
        <p:nvSpPr>
          <p:cNvPr id="19475" name="TextBox 19"/>
          <p:cNvSpPr txBox="1">
            <a:spLocks noChangeArrowheads="1"/>
          </p:cNvSpPr>
          <p:nvPr/>
        </p:nvSpPr>
        <p:spPr bwMode="auto">
          <a:xfrm>
            <a:off x="2847975" y="6446838"/>
            <a:ext cx="423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92            93          94          95           96</a:t>
            </a:r>
          </a:p>
        </p:txBody>
      </p:sp>
      <p:cxnSp>
        <p:nvCxnSpPr>
          <p:cNvPr id="19476" name="Straight Arrow Connector 21"/>
          <p:cNvCxnSpPr>
            <a:cxnSpLocks noChangeShapeType="1"/>
          </p:cNvCxnSpPr>
          <p:nvPr/>
        </p:nvCxnSpPr>
        <p:spPr bwMode="auto">
          <a:xfrm>
            <a:off x="3328988" y="5684838"/>
            <a:ext cx="8143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9477" name="TextBox 22"/>
          <p:cNvSpPr txBox="1">
            <a:spLocks noChangeArrowheads="1"/>
          </p:cNvSpPr>
          <p:nvPr/>
        </p:nvSpPr>
        <p:spPr bwMode="auto">
          <a:xfrm>
            <a:off x="3565525" y="5376863"/>
            <a:ext cx="407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1.6</a:t>
            </a:r>
          </a:p>
        </p:txBody>
      </p:sp>
      <p:cxnSp>
        <p:nvCxnSpPr>
          <p:cNvPr id="19478" name="Straight Arrow Connector 23"/>
          <p:cNvCxnSpPr>
            <a:cxnSpLocks noChangeShapeType="1"/>
          </p:cNvCxnSpPr>
          <p:nvPr/>
        </p:nvCxnSpPr>
        <p:spPr bwMode="auto">
          <a:xfrm>
            <a:off x="4548188" y="5683250"/>
            <a:ext cx="8143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9479" name="TextBox 24"/>
          <p:cNvSpPr txBox="1">
            <a:spLocks noChangeArrowheads="1"/>
          </p:cNvSpPr>
          <p:nvPr/>
        </p:nvSpPr>
        <p:spPr bwMode="auto">
          <a:xfrm>
            <a:off x="4784725" y="5375275"/>
            <a:ext cx="407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1.6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3A37D3-821E-9E48-822A-3C393244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270 - Performance Measurement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Central Limit Theorem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ea typeface="ＭＳ Ｐゴシック" pitchFamily="1" charset="-128"/>
                <a:cs typeface="ＭＳ Ｐゴシック" pitchFamily="1" charset="-128"/>
              </a:rPr>
              <a:t>Central Limit Theorem</a:t>
            </a:r>
          </a:p>
          <a:p>
            <a:pPr lvl="1" eaLnBrk="1" hangingPunct="1"/>
            <a:r>
              <a:rPr lang="en-US" sz="1800"/>
              <a:t>If there are a sufficient number of samples, and</a:t>
            </a:r>
          </a:p>
          <a:p>
            <a:pPr lvl="1" eaLnBrk="1" hangingPunct="1"/>
            <a:r>
              <a:rPr lang="en-US" sz="1800"/>
              <a:t>The samples are iid (independent, identically distributed) - drawn independently from the identical distribution</a:t>
            </a:r>
          </a:p>
          <a:p>
            <a:pPr lvl="1" eaLnBrk="1" hangingPunct="1"/>
            <a:r>
              <a:rPr lang="en-US" sz="1800"/>
              <a:t>Then, the random variable can be represented by a Gaussian distribution with the sample mean and variance</a:t>
            </a:r>
          </a:p>
          <a:p>
            <a:pPr eaLnBrk="1" hangingPunct="1"/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Thus, regardless of the underlying distribution (even when unknown), if we have enough data then we can assume that the estimator is Gaussian distributed</a:t>
            </a:r>
          </a:p>
          <a:p>
            <a:pPr eaLnBrk="1" hangingPunct="1"/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And we can use the Gaussian interval tables to get intervals 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z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N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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</a:t>
            </a:r>
          </a:p>
          <a:p>
            <a:pPr eaLnBrk="1" hangingPunct="1"/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Note that while the test sets are independent in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n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-way CV, the training sets are not since they overlap (Still a decent approximation)</a:t>
            </a:r>
            <a:endParaRPr lang="en-US" sz="2000" i="1" baseline="-25000">
              <a:ea typeface="ＭＳ Ｐゴシック" pitchFamily="1" charset="-128"/>
              <a:cs typeface="ＭＳ Ｐゴシック" pitchFamily="1" charset="-128"/>
              <a:sym typeface="Symbol" pitchFamily="1" charset="2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ECB20-32E3-974E-ADE9-D417A0C03616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Binomial Distribution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Given a coin with probability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of heads, the binomial distribution gives the probability of seeing exactly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r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heads in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flips.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 random variable is a random event that has a specific outcome (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X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= number of times heads comes up in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flips)</a:t>
            </a:r>
          </a:p>
          <a:p>
            <a:pPr lvl="1"/>
            <a:r>
              <a:rPr lang="en-US"/>
              <a:t>For binomial, Pr(</a:t>
            </a:r>
            <a:r>
              <a:rPr lang="en-US" i="1"/>
              <a:t>X</a:t>
            </a:r>
            <a:r>
              <a:rPr lang="en-US"/>
              <a:t> = </a:t>
            </a:r>
            <a:r>
              <a:rPr lang="en-US" i="1"/>
              <a:t>r</a:t>
            </a:r>
            <a:r>
              <a:rPr lang="en-US"/>
              <a:t>) is 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r</a:t>
            </a:r>
            <a:r>
              <a:rPr lang="en-US"/>
              <a:t>) </a:t>
            </a:r>
          </a:p>
          <a:p>
            <a:pPr lvl="1"/>
            <a:r>
              <a:rPr lang="en-US"/>
              <a:t>The mean (expected value) for the binomial is </a:t>
            </a:r>
            <a:r>
              <a:rPr lang="en-US" i="1"/>
              <a:t>np</a:t>
            </a:r>
          </a:p>
          <a:p>
            <a:pPr lvl="1"/>
            <a:r>
              <a:rPr lang="en-US"/>
              <a:t>The variance for the binomial is </a:t>
            </a:r>
            <a:r>
              <a:rPr lang="en-US" i="1"/>
              <a:t>np</a:t>
            </a:r>
            <a:r>
              <a:rPr lang="en-US"/>
              <a:t>(1 – </a:t>
            </a:r>
            <a:r>
              <a:rPr lang="en-US" i="1"/>
              <a:t>p</a:t>
            </a:r>
            <a:r>
              <a:rPr lang="en-US"/>
              <a:t>)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Same setup for classification where the outcome of an instance is either correct or in error and the sample error rate is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r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/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which is an estimator of the true error rate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p</a:t>
            </a:r>
          </a:p>
        </p:txBody>
      </p:sp>
      <p:sp>
        <p:nvSpPr>
          <p:cNvPr id="2253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225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763C53-2B66-464C-B6CE-2A72F3CBDB33}" type="slidenum">
              <a:rPr lang="en-US" smtClean="0">
                <a:latin typeface="Times New Roman" pitchFamily="1" charset="0"/>
              </a:rPr>
              <a:pPr/>
              <a:t>5</a:t>
            </a:fld>
            <a:endParaRPr lang="en-US">
              <a:latin typeface="Times New Roman" pitchFamily="1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895600" y="2114550"/>
          <a:ext cx="32194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900" imgH="381000" progId="Equation.3">
                  <p:embed/>
                </p:oleObj>
              </mc:Choice>
              <mc:Fallback>
                <p:oleObj name="Equation" r:id="rId2" imgW="1739900" imgH="38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14550"/>
                        <a:ext cx="3219450" cy="7048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646F91-B181-8949-932F-37349C46132E}" type="slidenum">
              <a:rPr lang="en-US" smtClean="0">
                <a:latin typeface="Times New Roman" pitchFamily="1" charset="0"/>
              </a:rPr>
              <a:pPr/>
              <a:t>6</a:t>
            </a:fld>
            <a:endParaRPr lang="en-US">
              <a:latin typeface="Times New Roman" pitchFamily="1" charset="0"/>
            </a:endParaRPr>
          </a:p>
        </p:txBody>
      </p:sp>
      <p:pic>
        <p:nvPicPr>
          <p:cNvPr id="2355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9213"/>
            <a:ext cx="7696200" cy="676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Binomial Estimators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Usually want to figure out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(e.g. the true error rate)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For the binomial the sample error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r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/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is an unbiased estimator of the true error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p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/>
            <a:r>
              <a:rPr lang="en-US"/>
              <a:t>An estimator </a:t>
            </a:r>
            <a:r>
              <a:rPr lang="en-US" i="1"/>
              <a:t>X</a:t>
            </a:r>
            <a:r>
              <a:rPr lang="en-US"/>
              <a:t> of parameter </a:t>
            </a:r>
            <a:r>
              <a:rPr lang="en-US" i="1"/>
              <a:t>y</a:t>
            </a:r>
            <a:r>
              <a:rPr lang="en-US"/>
              <a:t> is unbiased if </a:t>
            </a:r>
            <a:r>
              <a:rPr lang="en-US" i="1"/>
              <a:t>E</a:t>
            </a:r>
            <a:r>
              <a:rPr lang="en-US"/>
              <a:t>[</a:t>
            </a:r>
            <a:r>
              <a:rPr lang="en-US" i="1"/>
              <a:t>X</a:t>
            </a:r>
            <a:r>
              <a:rPr lang="en-US"/>
              <a:t>] - </a:t>
            </a:r>
            <a:r>
              <a:rPr lang="en-US" i="1"/>
              <a:t>E</a:t>
            </a:r>
            <a:r>
              <a:rPr lang="en-US"/>
              <a:t>[</a:t>
            </a:r>
            <a:r>
              <a:rPr lang="en-US" i="1"/>
              <a:t>y</a:t>
            </a:r>
            <a:r>
              <a:rPr lang="en-US"/>
              <a:t>] = 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For the binomial the sample deviation is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2458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245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706D9E-871D-F44C-86F5-7B365E6363CD}" type="slidenum">
              <a:rPr lang="en-US" smtClean="0">
                <a:latin typeface="Times New Roman" pitchFamily="1" charset="0"/>
              </a:rPr>
              <a:pPr/>
              <a:t>7</a:t>
            </a:fld>
            <a:endParaRPr lang="en-US">
              <a:latin typeface="Times New Roman" pitchFamily="1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295400" y="3886200"/>
          <a:ext cx="65738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08400" imgH="419100" progId="Equation.3">
                  <p:embed/>
                </p:oleObj>
              </mc:Choice>
              <mc:Fallback>
                <p:oleObj name="Equation" r:id="rId2" imgW="3708400" imgH="419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6573838" cy="7429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315FB-B025-E041-84D3-E0B438212B5E}" type="slidenum">
              <a:rPr lang="en-US" smtClean="0">
                <a:latin typeface="Times New Roman" pitchFamily="1" charset="0"/>
              </a:rPr>
              <a:pPr/>
              <a:t>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Comparing two Algorithms - paired </a:t>
            </a:r>
            <a:r>
              <a:rPr lang="en-US" i="1">
                <a:ea typeface="+mj-ea"/>
                <a:cs typeface="+mj-cs"/>
              </a:rPr>
              <a:t>t</a:t>
            </a:r>
            <a:r>
              <a:rPr lang="en-US">
                <a:ea typeface="+mj-ea"/>
                <a:cs typeface="+mj-cs"/>
              </a:rPr>
              <a:t> test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1" charset="-128"/>
                <a:cs typeface="ＭＳ Ｐゴシック" pitchFamily="1" charset="-128"/>
              </a:rPr>
              <a:t>Do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-way CV for both algorithms on the same data set using the same splits for both algorithms (paired)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Best if </a:t>
            </a:r>
            <a:r>
              <a:rPr lang="en-US" i="1"/>
              <a:t>k </a:t>
            </a:r>
            <a:r>
              <a:rPr lang="en-US"/>
              <a:t>&gt; 30 but that will increase variance for smaller data sets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1" charset="-128"/>
                <a:cs typeface="ＭＳ Ｐゴシック" pitchFamily="1" charset="-128"/>
              </a:rPr>
              <a:t>Calculate the accuracy difference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</a:t>
            </a:r>
            <a:r>
              <a:rPr lang="en-US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i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between the algorithms for each split (paired) and average the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k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differences to get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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1" charset="-128"/>
                <a:cs typeface="ＭＳ Ｐゴシック" pitchFamily="1" charset="-128"/>
              </a:rPr>
              <a:t>Real difference is with </a:t>
            </a:r>
            <a:r>
              <a:rPr lang="en-US" i="1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% confidence in the interval</a:t>
            </a:r>
          </a:p>
          <a:p>
            <a:pPr algn="ctr" eaLnBrk="1" hangingPunct="1">
              <a:lnSpc>
                <a:spcPct val="90000"/>
              </a:lnSpc>
              <a:buFont typeface="Symbol" pitchFamily="1" charset="2"/>
              <a:buNone/>
            </a:pP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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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</a:t>
            </a:r>
            <a:r>
              <a:rPr lang="en-US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N,k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-1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</a:t>
            </a:r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pPr eaLnBrk="1" hangingPunct="1">
              <a:lnSpc>
                <a:spcPct val="90000"/>
              </a:lnSpc>
              <a:buFont typeface="Wingdings" pitchFamily="1" charset="2"/>
              <a:buNone/>
            </a:pPr>
            <a:r>
              <a:rPr lang="en-US">
                <a:ea typeface="ＭＳ Ｐゴシック" pitchFamily="1" charset="-128"/>
                <a:cs typeface="ＭＳ Ｐゴシック" pitchFamily="1" charset="-128"/>
              </a:rPr>
              <a:t>where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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is the standard deviation and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</a:t>
            </a:r>
            <a:r>
              <a:rPr lang="en-US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N,k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-1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is the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N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%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value for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k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-1 degrees of freedom.  The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distribution is slightly flatter than the Gaussian and the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value converges to the Gaussian (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z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value) as </a:t>
            </a:r>
            <a:r>
              <a:rPr lang="en-US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k</a:t>
            </a:r>
            <a:r>
              <a:rPr lang="en-US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grows.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" charset="0"/>
              </a:rPr>
              <a:t>CS 270 - Performance Measurement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C342B6-336F-7D4F-A538-6CAD7CF064D0}" type="slidenum">
              <a:rPr lang="en-US" smtClean="0">
                <a:latin typeface="Times New Roman" pitchFamily="1" charset="0"/>
              </a:rPr>
              <a:pPr/>
              <a:t>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Paired </a:t>
            </a:r>
            <a:r>
              <a:rPr lang="en-US" i="1">
                <a:ea typeface="+mj-ea"/>
                <a:cs typeface="+mj-cs"/>
              </a:rPr>
              <a:t>t</a:t>
            </a:r>
            <a:r>
              <a:rPr lang="en-US">
                <a:ea typeface="+mj-ea"/>
                <a:cs typeface="+mj-cs"/>
              </a:rPr>
              <a:t> test - Continued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16863" cy="4419600"/>
          </a:xfrm>
        </p:spPr>
        <p:txBody>
          <a:bodyPr/>
          <a:lstStyle/>
          <a:p>
            <a:pPr eaLnBrk="1" hangingPunct="1"/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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for this case is defined as </a:t>
            </a:r>
          </a:p>
          <a:p>
            <a:pPr eaLnBrk="1" hangingPunct="1"/>
            <a:endParaRPr lang="en-US" sz="2000" i="1">
              <a:ea typeface="ＭＳ Ｐゴシック" pitchFamily="1" charset="-128"/>
              <a:cs typeface="ＭＳ Ｐゴシック" pitchFamily="1" charset="-128"/>
              <a:sym typeface="Symbol" pitchFamily="1" charset="2"/>
            </a:endParaRPr>
          </a:p>
          <a:p>
            <a:pPr eaLnBrk="1" hangingPunct="1"/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Assume a case with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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= 2 and two algorithms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M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1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and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M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2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with an accuracy average of approximately 96% and 94% respectively and assume that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90,29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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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= 1.  This says that with 90% confidence the true difference between the two algorithms is between 1 and 3 percent.  This approximately implies that the extreme averages between the algorithm accuracies are 94.5/95.5 and 93.5/96.5.  Thus we can say that with 90% confidence that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M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1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is better than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M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2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for this task.  If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90,29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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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 is greater than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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then we could not say that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M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1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is better than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M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2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with 90% confidence for this task.</a:t>
            </a:r>
          </a:p>
          <a:p>
            <a:pPr eaLnBrk="1" hangingPunct="1"/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Since the difference falls in the interval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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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N,k</a:t>
            </a:r>
            <a:r>
              <a:rPr lang="en-US" sz="2000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-1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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we can find the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</a:t>
            </a:r>
            <a:r>
              <a:rPr lang="en-US" sz="2000" i="1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N,k</a:t>
            </a:r>
            <a:r>
              <a:rPr lang="en-US" sz="2000" baseline="-25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-1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 equal to </a:t>
            </a:r>
            <a:r>
              <a:rPr lang="en-US" sz="2000" i="1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/ </a:t>
            </a:r>
            <a:r>
              <a:rPr lang="en-US" sz="2000">
                <a:ea typeface="ＭＳ Ｐゴシック" pitchFamily="1" charset="-128"/>
                <a:cs typeface="ＭＳ Ｐゴシック" pitchFamily="1" charset="-128"/>
                <a:sym typeface="Symbol" pitchFamily="1" charset="2"/>
              </a:rPr>
              <a:t>to obtain the best confidence value 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665663" y="1538288"/>
          <a:ext cx="2392362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36700" imgH="482600" progId="Equation.3">
                  <p:embed/>
                </p:oleObj>
              </mc:Choice>
              <mc:Fallback>
                <p:oleObj name="Equation" r:id="rId3" imgW="15367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1538288"/>
                        <a:ext cx="2392362" cy="7508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5264</TotalTime>
  <Words>3307</Words>
  <Application>Microsoft Macintosh PowerPoint</Application>
  <PresentationFormat>On-screen Show (4:3)</PresentationFormat>
  <Paragraphs>374</Paragraphs>
  <Slides>26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Symbol</vt:lpstr>
      <vt:lpstr>Times</vt:lpstr>
      <vt:lpstr>Times New Roman</vt:lpstr>
      <vt:lpstr>Wingdings</vt:lpstr>
      <vt:lpstr>Soaring</vt:lpstr>
      <vt:lpstr>Equation</vt:lpstr>
      <vt:lpstr>Statistical Significance and Performance Measures</vt:lpstr>
      <vt:lpstr>Statistical Significance</vt:lpstr>
      <vt:lpstr>Confidence Intervals</vt:lpstr>
      <vt:lpstr>Central Limit Theorem</vt:lpstr>
      <vt:lpstr>Binomial Distribution</vt:lpstr>
      <vt:lpstr>PowerPoint Presentation</vt:lpstr>
      <vt:lpstr>Binomial Estimators</vt:lpstr>
      <vt:lpstr>Comparing two Algorithms - paired t test</vt:lpstr>
      <vt:lpstr>Paired t test - Continued</vt:lpstr>
      <vt:lpstr>PowerPoint Presentation</vt:lpstr>
      <vt:lpstr>Permutation Test</vt:lpstr>
      <vt:lpstr>Permutation Test Details</vt:lpstr>
      <vt:lpstr>Statistical Significance Summary</vt:lpstr>
      <vt:lpstr>Performance Measures</vt:lpstr>
      <vt:lpstr>Issues with Accuracy</vt:lpstr>
      <vt:lpstr>Binary Classification</vt:lpstr>
      <vt:lpstr>Recall</vt:lpstr>
      <vt:lpstr>Precision</vt:lpstr>
      <vt:lpstr>Other measures - Precision vs. Recall</vt:lpstr>
      <vt:lpstr>Cost Ratio</vt:lpstr>
      <vt:lpstr>ROC Curves and ROC Area</vt:lpstr>
      <vt:lpstr>ROC Curves and ROC Area</vt:lpstr>
      <vt:lpstr>PowerPoint Presentation</vt:lpstr>
      <vt:lpstr>PowerPoint Presentation</vt:lpstr>
      <vt:lpstr>ROC Properties</vt:lpstr>
      <vt:lpstr>Performance Measurement Summary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Significance and Performance Measures</dc:title>
  <dc:creator>Tony Martinez</dc:creator>
  <cp:lastModifiedBy>Tony Martinez</cp:lastModifiedBy>
  <cp:revision>69</cp:revision>
  <dcterms:created xsi:type="dcterms:W3CDTF">2014-03-27T20:58:54Z</dcterms:created>
  <dcterms:modified xsi:type="dcterms:W3CDTF">2023-11-09T03:51:12Z</dcterms:modified>
</cp:coreProperties>
</file>