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8" r:id="rId2"/>
    <p:sldId id="340" r:id="rId3"/>
    <p:sldId id="341" r:id="rId4"/>
    <p:sldId id="362" r:id="rId5"/>
    <p:sldId id="383" r:id="rId6"/>
    <p:sldId id="384" r:id="rId7"/>
    <p:sldId id="288" r:id="rId8"/>
    <p:sldId id="289" r:id="rId9"/>
    <p:sldId id="290" r:id="rId10"/>
    <p:sldId id="291" r:id="rId11"/>
    <p:sldId id="347" r:id="rId12"/>
    <p:sldId id="359" r:id="rId13"/>
    <p:sldId id="350" r:id="rId14"/>
    <p:sldId id="378" r:id="rId15"/>
    <p:sldId id="379" r:id="rId16"/>
    <p:sldId id="406" r:id="rId17"/>
    <p:sldId id="407" r:id="rId18"/>
    <p:sldId id="408" r:id="rId19"/>
    <p:sldId id="401" r:id="rId20"/>
    <p:sldId id="376" r:id="rId21"/>
    <p:sldId id="393" r:id="rId22"/>
    <p:sldId id="392" r:id="rId23"/>
    <p:sldId id="397" r:id="rId24"/>
    <p:sldId id="358" r:id="rId25"/>
    <p:sldId id="354" r:id="rId26"/>
    <p:sldId id="405" r:id="rId27"/>
    <p:sldId id="279" r:id="rId28"/>
    <p:sldId id="280" r:id="rId29"/>
    <p:sldId id="292" r:id="rId30"/>
    <p:sldId id="380" r:id="rId31"/>
    <p:sldId id="395" r:id="rId32"/>
    <p:sldId id="373" r:id="rId33"/>
    <p:sldId id="374" r:id="rId34"/>
    <p:sldId id="403" r:id="rId35"/>
    <p:sldId id="404" r:id="rId36"/>
    <p:sldId id="402" r:id="rId37"/>
    <p:sldId id="284" r:id="rId38"/>
    <p:sldId id="295" r:id="rId39"/>
    <p:sldId id="360" r:id="rId40"/>
    <p:sldId id="367" r:id="rId41"/>
    <p:sldId id="361" r:id="rId42"/>
    <p:sldId id="355" r:id="rId43"/>
    <p:sldId id="356" r:id="rId44"/>
    <p:sldId id="385" r:id="rId45"/>
    <p:sldId id="389" r:id="rId46"/>
    <p:sldId id="390" r:id="rId47"/>
    <p:sldId id="357" r:id="rId48"/>
    <p:sldId id="371" r:id="rId49"/>
    <p:sldId id="372" r:id="rId50"/>
    <p:sldId id="409" r:id="rId51"/>
    <p:sldId id="387" r:id="rId52"/>
    <p:sldId id="391" r:id="rId53"/>
    <p:sldId id="388" r:id="rId54"/>
    <p:sldId id="39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1011"/>
  </p:normalViewPr>
  <p:slideViewPr>
    <p:cSldViewPr snapToObjects="1">
      <p:cViewPr varScale="1">
        <p:scale>
          <a:sx n="142" d="100"/>
          <a:sy n="142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Martinez" userId="763156a0-57f3-41bd-af53-83b2f11b6db5" providerId="ADAL" clId="{62D59D63-4E9B-074A-A2DA-88AD072C7E90}"/>
    <pc:docChg chg="undo custSel addSld delSld modSld sldOrd">
      <pc:chgData name="Tony Martinez" userId="763156a0-57f3-41bd-af53-83b2f11b6db5" providerId="ADAL" clId="{62D59D63-4E9B-074A-A2DA-88AD072C7E90}" dt="2019-01-29T03:56:59.593" v="631" actId="20577"/>
      <pc:docMkLst>
        <pc:docMk/>
      </pc:docMkLst>
      <pc:sldChg chg="modSp">
        <pc:chgData name="Tony Martinez" userId="763156a0-57f3-41bd-af53-83b2f11b6db5" providerId="ADAL" clId="{62D59D63-4E9B-074A-A2DA-88AD072C7E90}" dt="2019-01-29T03:56:59.593" v="631" actId="20577"/>
        <pc:sldMkLst>
          <pc:docMk/>
          <pc:sldMk cId="0" sldId="354"/>
        </pc:sldMkLst>
        <pc:spChg chg="mod">
          <ac:chgData name="Tony Martinez" userId="763156a0-57f3-41bd-af53-83b2f11b6db5" providerId="ADAL" clId="{62D59D63-4E9B-074A-A2DA-88AD072C7E90}" dt="2019-01-29T03:56:59.593" v="631" actId="20577"/>
          <ac:spMkLst>
            <pc:docMk/>
            <pc:sldMk cId="0" sldId="354"/>
            <ac:spMk id="54277" creationId="{00000000-0000-0000-0000-000000000000}"/>
          </ac:spMkLst>
        </pc:spChg>
      </pc:sldChg>
      <pc:sldChg chg="modSp add">
        <pc:chgData name="Tony Martinez" userId="763156a0-57f3-41bd-af53-83b2f11b6db5" providerId="ADAL" clId="{62D59D63-4E9B-074A-A2DA-88AD072C7E90}" dt="2019-01-09T20:16:13.590" v="189" actId="114"/>
        <pc:sldMkLst>
          <pc:docMk/>
          <pc:sldMk cId="1783493454" sldId="365"/>
        </pc:sldMkLst>
        <pc:spChg chg="mod">
          <ac:chgData name="Tony Martinez" userId="763156a0-57f3-41bd-af53-83b2f11b6db5" providerId="ADAL" clId="{62D59D63-4E9B-074A-A2DA-88AD072C7E90}" dt="2019-01-09T20:16:13.590" v="189" actId="114"/>
          <ac:spMkLst>
            <pc:docMk/>
            <pc:sldMk cId="1783493454" sldId="365"/>
            <ac:spMk id="3" creationId="{00000000-0000-0000-0000-000000000000}"/>
          </ac:spMkLst>
        </pc:spChg>
      </pc:sldChg>
      <pc:sldChg chg="add">
        <pc:chgData name="Tony Martinez" userId="763156a0-57f3-41bd-af53-83b2f11b6db5" providerId="ADAL" clId="{62D59D63-4E9B-074A-A2DA-88AD072C7E90}" dt="2019-01-09T20:14:37.680" v="176"/>
        <pc:sldMkLst>
          <pc:docMk/>
          <pc:sldMk cId="2066918485" sldId="368"/>
        </pc:sldMkLst>
      </pc:sldChg>
      <pc:sldChg chg="add">
        <pc:chgData name="Tony Martinez" userId="763156a0-57f3-41bd-af53-83b2f11b6db5" providerId="ADAL" clId="{62D59D63-4E9B-074A-A2DA-88AD072C7E90}" dt="2019-01-09T20:14:37.680" v="176"/>
        <pc:sldMkLst>
          <pc:docMk/>
          <pc:sldMk cId="1511321796" sldId="370"/>
        </pc:sldMkLst>
      </pc:sldChg>
      <pc:sldChg chg="addSp modSp add">
        <pc:chgData name="Tony Martinez" userId="763156a0-57f3-41bd-af53-83b2f11b6db5" providerId="ADAL" clId="{62D59D63-4E9B-074A-A2DA-88AD072C7E90}" dt="2019-01-09T16:50:01.850" v="175" actId="20577"/>
        <pc:sldMkLst>
          <pc:docMk/>
          <pc:sldMk cId="694875382" sldId="401"/>
        </pc:sldMkLst>
        <pc:spChg chg="add mod">
          <ac:chgData name="Tony Martinez" userId="763156a0-57f3-41bd-af53-83b2f11b6db5" providerId="ADAL" clId="{62D59D63-4E9B-074A-A2DA-88AD072C7E90}" dt="2019-01-09T16:50:01.850" v="175" actId="20577"/>
          <ac:spMkLst>
            <pc:docMk/>
            <pc:sldMk cId="694875382" sldId="401"/>
            <ac:spMk id="7" creationId="{65AFBEB8-D631-DF46-A06B-B8AEC9CCCEBB}"/>
          </ac:spMkLst>
        </pc:spChg>
        <pc:spChg chg="mod">
          <ac:chgData name="Tony Martinez" userId="763156a0-57f3-41bd-af53-83b2f11b6db5" providerId="ADAL" clId="{62D59D63-4E9B-074A-A2DA-88AD072C7E90}" dt="2019-01-09T16:48:05.004" v="139" actId="1076"/>
          <ac:spMkLst>
            <pc:docMk/>
            <pc:sldMk cId="694875382" sldId="401"/>
            <ac:spMk id="48133" creationId="{00000000-0000-0000-0000-000000000000}"/>
          </ac:spMkLst>
        </pc:spChg>
        <pc:spChg chg="mod">
          <ac:chgData name="Tony Martinez" userId="763156a0-57f3-41bd-af53-83b2f11b6db5" providerId="ADAL" clId="{62D59D63-4E9B-074A-A2DA-88AD072C7E90}" dt="2019-01-09T16:47:07.447" v="137" actId="20577"/>
          <ac:spMkLst>
            <pc:docMk/>
            <pc:sldMk cId="694875382" sldId="401"/>
            <ac:spMk id="172034" creationId="{00000000-0000-0000-0000-000000000000}"/>
          </ac:spMkLst>
        </pc:spChg>
      </pc:sldChg>
      <pc:sldChg chg="modSp add">
        <pc:chgData name="Tony Martinez" userId="763156a0-57f3-41bd-af53-83b2f11b6db5" providerId="ADAL" clId="{62D59D63-4E9B-074A-A2DA-88AD072C7E90}" dt="2019-01-11T20:23:08.673" v="369"/>
        <pc:sldMkLst>
          <pc:docMk/>
          <pc:sldMk cId="60028828" sldId="402"/>
        </pc:sldMkLst>
        <pc:spChg chg="mod">
          <ac:chgData name="Tony Martinez" userId="763156a0-57f3-41bd-af53-83b2f11b6db5" providerId="ADAL" clId="{62D59D63-4E9B-074A-A2DA-88AD072C7E90}" dt="2019-01-11T20:22:56.257" v="366"/>
          <ac:spMkLst>
            <pc:docMk/>
            <pc:sldMk cId="60028828" sldId="402"/>
            <ac:spMk id="3" creationId="{00000000-0000-0000-0000-000000000000}"/>
          </ac:spMkLst>
        </pc:spChg>
        <pc:graphicFrameChg chg="mod modGraphic">
          <ac:chgData name="Tony Martinez" userId="763156a0-57f3-41bd-af53-83b2f11b6db5" providerId="ADAL" clId="{62D59D63-4E9B-074A-A2DA-88AD072C7E90}" dt="2019-01-11T20:23:08.673" v="369"/>
          <ac:graphicFrameMkLst>
            <pc:docMk/>
            <pc:sldMk cId="60028828" sldId="402"/>
            <ac:graphicFrameMk id="6" creationId="{00000000-0000-0000-0000-000000000000}"/>
          </ac:graphicFrameMkLst>
        </pc:graphicFrameChg>
      </pc:sldChg>
      <pc:sldChg chg="addSp delSp modSp add">
        <pc:chgData name="Tony Martinez" userId="763156a0-57f3-41bd-af53-83b2f11b6db5" providerId="ADAL" clId="{62D59D63-4E9B-074A-A2DA-88AD072C7E90}" dt="2019-01-14T22:40:33.988" v="455"/>
        <pc:sldMkLst>
          <pc:docMk/>
          <pc:sldMk cId="1684329330" sldId="403"/>
        </pc:sldMkLst>
        <pc:spChg chg="mod">
          <ac:chgData name="Tony Martinez" userId="763156a0-57f3-41bd-af53-83b2f11b6db5" providerId="ADAL" clId="{62D59D63-4E9B-074A-A2DA-88AD072C7E90}" dt="2019-01-14T22:35:34.526" v="449" actId="403"/>
          <ac:spMkLst>
            <pc:docMk/>
            <pc:sldMk cId="1684329330" sldId="403"/>
            <ac:spMk id="3" creationId="{00000000-0000-0000-0000-000000000000}"/>
          </ac:spMkLst>
        </pc:spChg>
        <pc:spChg chg="add del mod">
          <ac:chgData name="Tony Martinez" userId="763156a0-57f3-41bd-af53-83b2f11b6db5" providerId="ADAL" clId="{62D59D63-4E9B-074A-A2DA-88AD072C7E90}" dt="2019-01-11T20:02:46.726" v="354" actId="478"/>
          <ac:spMkLst>
            <pc:docMk/>
            <pc:sldMk cId="1684329330" sldId="403"/>
            <ac:spMk id="7" creationId="{83E3D438-E9E2-D349-B188-D54503FD5591}"/>
          </ac:spMkLst>
        </pc:spChg>
        <pc:spChg chg="add del mod">
          <ac:chgData name="Tony Martinez" userId="763156a0-57f3-41bd-af53-83b2f11b6db5" providerId="ADAL" clId="{62D59D63-4E9B-074A-A2DA-88AD072C7E90}" dt="2019-01-14T22:40:33.988" v="455"/>
          <ac:spMkLst>
            <pc:docMk/>
            <pc:sldMk cId="1684329330" sldId="403"/>
            <ac:spMk id="7" creationId="{E138E9EB-299D-254A-A388-A882ACC1926C}"/>
          </ac:spMkLst>
        </pc:spChg>
        <pc:spChg chg="add del">
          <ac:chgData name="Tony Martinez" userId="763156a0-57f3-41bd-af53-83b2f11b6db5" providerId="ADAL" clId="{62D59D63-4E9B-074A-A2DA-88AD072C7E90}" dt="2019-01-11T20:02:44.708" v="353"/>
          <ac:spMkLst>
            <pc:docMk/>
            <pc:sldMk cId="1684329330" sldId="403"/>
            <ac:spMk id="8" creationId="{D03E7012-357E-5141-94D4-0BB9CE62345F}"/>
          </ac:spMkLst>
        </pc:spChg>
        <pc:spChg chg="add del mod">
          <ac:chgData name="Tony Martinez" userId="763156a0-57f3-41bd-af53-83b2f11b6db5" providerId="ADAL" clId="{62D59D63-4E9B-074A-A2DA-88AD072C7E90}" dt="2019-01-11T20:35:22.476" v="407" actId="478"/>
          <ac:spMkLst>
            <pc:docMk/>
            <pc:sldMk cId="1684329330" sldId="403"/>
            <ac:spMk id="9" creationId="{DDBD8C0F-CD09-C740-A722-337AC3D13982}"/>
          </ac:spMkLst>
        </pc:spChg>
        <pc:spChg chg="add">
          <ac:chgData name="Tony Martinez" userId="763156a0-57f3-41bd-af53-83b2f11b6db5" providerId="ADAL" clId="{62D59D63-4E9B-074A-A2DA-88AD072C7E90}" dt="2019-01-11T20:35:23.004" v="408"/>
          <ac:spMkLst>
            <pc:docMk/>
            <pc:sldMk cId="1684329330" sldId="403"/>
            <ac:spMk id="10" creationId="{050CA954-231B-8E4D-A981-043DCBD30FEF}"/>
          </ac:spMkLst>
        </pc:spChg>
        <pc:graphicFrameChg chg="mod modGraphic">
          <ac:chgData name="Tony Martinez" userId="763156a0-57f3-41bd-af53-83b2f11b6db5" providerId="ADAL" clId="{62D59D63-4E9B-074A-A2DA-88AD072C7E90}" dt="2019-01-11T20:01:39.240" v="349" actId="20577"/>
          <ac:graphicFrameMkLst>
            <pc:docMk/>
            <pc:sldMk cId="1684329330" sldId="403"/>
            <ac:graphicFrameMk id="6" creationId="{00000000-0000-0000-0000-000000000000}"/>
          </ac:graphicFrameMkLst>
        </pc:graphicFrameChg>
      </pc:sldChg>
      <pc:sldChg chg="addSp delSp modSp add">
        <pc:chgData name="Tony Martinez" userId="763156a0-57f3-41bd-af53-83b2f11b6db5" providerId="ADAL" clId="{62D59D63-4E9B-074A-A2DA-88AD072C7E90}" dt="2019-01-14T22:36:13.675" v="452" actId="478"/>
        <pc:sldMkLst>
          <pc:docMk/>
          <pc:sldMk cId="3162922857" sldId="404"/>
        </pc:sldMkLst>
        <pc:spChg chg="del">
          <ac:chgData name="Tony Martinez" userId="763156a0-57f3-41bd-af53-83b2f11b6db5" providerId="ADAL" clId="{62D59D63-4E9B-074A-A2DA-88AD072C7E90}" dt="2019-01-14T22:36:04.147" v="450" actId="478"/>
          <ac:spMkLst>
            <pc:docMk/>
            <pc:sldMk cId="3162922857" sldId="404"/>
            <ac:spMk id="3" creationId="{00000000-0000-0000-0000-000000000000}"/>
          </ac:spMkLst>
        </pc:spChg>
        <pc:spChg chg="add mod">
          <ac:chgData name="Tony Martinez" userId="763156a0-57f3-41bd-af53-83b2f11b6db5" providerId="ADAL" clId="{62D59D63-4E9B-074A-A2DA-88AD072C7E90}" dt="2019-01-11T20:34:58.939" v="406" actId="20577"/>
          <ac:spMkLst>
            <pc:docMk/>
            <pc:sldMk cId="3162922857" sldId="404"/>
            <ac:spMk id="7" creationId="{2F05DE3A-EDBB-7240-8A4D-2C8B7EE86371}"/>
          </ac:spMkLst>
        </pc:spChg>
        <pc:spChg chg="add del mod">
          <ac:chgData name="Tony Martinez" userId="763156a0-57f3-41bd-af53-83b2f11b6db5" providerId="ADAL" clId="{62D59D63-4E9B-074A-A2DA-88AD072C7E90}" dt="2019-01-14T22:36:13.675" v="452" actId="478"/>
          <ac:spMkLst>
            <pc:docMk/>
            <pc:sldMk cId="3162922857" sldId="404"/>
            <ac:spMk id="9" creationId="{0FE2CD64-95FC-3341-AC29-A1B30492E7A0}"/>
          </ac:spMkLst>
        </pc:spChg>
        <pc:spChg chg="add">
          <ac:chgData name="Tony Martinez" userId="763156a0-57f3-41bd-af53-83b2f11b6db5" providerId="ADAL" clId="{62D59D63-4E9B-074A-A2DA-88AD072C7E90}" dt="2019-01-14T22:36:09.444" v="451"/>
          <ac:spMkLst>
            <pc:docMk/>
            <pc:sldMk cId="3162922857" sldId="404"/>
            <ac:spMk id="10" creationId="{C0B2659E-C480-EF48-990B-87213DE4E9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5A2BFE7-6DE8-0840-BDEE-2F5D7EBB5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2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F96C997-35A5-E14E-9ECA-DF39C47D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7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A1D05-31DF-3D4E-AABD-0BC1719DDC84}" type="slidenum">
              <a:rPr lang="en-US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Put up </a:t>
            </a:r>
            <a:r>
              <a:rPr lang="en-US" dirty="0" err="1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Mentimeter</a:t>
            </a: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at beginning of class for them to sign 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23C4F-7A6B-A044-8245-B7C6C18542ED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Author uses </a:t>
            </a:r>
            <a:r>
              <a:rPr lang="en-US" dirty="0" err="1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y-t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and thus negates the delta </a:t>
            </a:r>
            <a:r>
              <a:rPr lang="en-US" baseline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w</a:t>
            </a:r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8208D-2869-884D-8B6D-2B57118BE042}" type="slidenum">
              <a:rPr lang="en-US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1CDED-EB82-2949-A460-2F87EFDFDE82}" type="slidenum">
              <a:rPr lang="en-US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Author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uses -1 into bias, any real difference (back to being a threshold weight), but since starts random anyway, will make no difference, though the final weight will be negated by comparison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63908-3B34-4F49-A8EB-D3284614609A}" type="slidenum">
              <a:rPr lang="en-US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942E3-CD15-3247-AA96-71614CA17BDE}" type="slidenum">
              <a:rPr lang="en-US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5BAB9-6968-7B4B-9322-B06C43E893F2}" type="slidenum">
              <a:rPr lang="en-US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D5ED9-154C-F749-B3ED-BC73F7036E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5BAB9-6968-7B4B-9322-B06C43E893F2}" type="slidenum">
              <a:rPr lang="en-US">
                <a:latin typeface="Times New Roman" pitchFamily="1" charset="0"/>
              </a:rPr>
              <a:pPr/>
              <a:t>19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18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F78A-5FBE-FE49-956D-F957D48EEE2F}" type="slidenum">
              <a:rPr lang="en-US">
                <a:latin typeface="Times New Roman" pitchFamily="1" charset="0"/>
              </a:rPr>
              <a:pPr/>
              <a:t>20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F78A-5FBE-FE49-956D-F957D48EEE2F}" type="slidenum">
              <a:rPr lang="en-US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F44B8-0B21-E546-8408-CE565E6ECEE5}" type="slidenum">
              <a:rPr lang="en-US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F78A-5FBE-FE49-956D-F957D48EEE2F}" type="slidenum">
              <a:rPr lang="en-US">
                <a:latin typeface="Times New Roman" pitchFamily="1" charset="0"/>
              </a:rPr>
              <a:pPr/>
              <a:t>22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Note it is the relative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weight values which make the difference.  If we multiply all final weights by a constant ( e.g. ,1) we still get the same results.  For perceptron same as if the initial learning rate had been .1,</a:t>
            </a:r>
          </a:p>
          <a:p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How would </a:t>
            </a:r>
            <a:r>
              <a:rPr lang="en-US" baseline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it generalize 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to novel.  Show examples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F78A-5FBE-FE49-956D-F957D48EEE2F}" type="slidenum">
              <a:rPr lang="en-US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D48C8-7419-3447-A807-B9EA955D7876}" type="slidenum">
              <a:rPr lang="en-US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70D94-4234-7446-8E93-035A8177E2CC}" type="slidenum">
              <a:rPr lang="en-US">
                <a:latin typeface="Times New Roman" pitchFamily="1" charset="0"/>
              </a:rPr>
              <a:pPr/>
              <a:t>25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What if no bias? Next slide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70D94-4234-7446-8E93-035A8177E2CC}" type="slidenum">
              <a:rPr lang="en-US">
                <a:latin typeface="Times New Roman" pitchFamily="1" charset="0"/>
              </a:rPr>
              <a:pPr/>
              <a:t>26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What if no bias? Do second. You will use this formula in your first lab</a:t>
            </a:r>
          </a:p>
        </p:txBody>
      </p:sp>
    </p:spTree>
    <p:extLst>
      <p:ext uri="{BB962C8B-B14F-4D97-AF65-F5344CB8AC3E}">
        <p14:creationId xmlns:p14="http://schemas.microsoft.com/office/powerpoint/2010/main" val="1822221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C781B-2DB4-FE46-BBD5-64A1C72CC7E5}" type="slidenum">
              <a:rPr lang="en-US">
                <a:latin typeface="Times New Roman" pitchFamily="1" charset="0"/>
              </a:rPr>
              <a:pPr/>
              <a:t>27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How many lines?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E5191-8C4A-4243-9972-2F446B936062}" type="slidenum">
              <a:rPr lang="en-US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CAAB4-4606-4E45-A564-F278F2E53897}" type="slidenum">
              <a:rPr lang="en-US">
                <a:latin typeface="Times New Roman" pitchFamily="1" charset="0"/>
              </a:rPr>
              <a:pPr/>
              <a:t>29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next slide (Iris) as example</a:t>
            </a:r>
          </a:p>
          <a:p>
            <a:r>
              <a:rPr lang="en-US" baseline="0" dirty="0"/>
              <a:t>Skip second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0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78015-35FF-754A-869D-BC337A382216}" type="slidenum">
              <a:rPr lang="en-US">
                <a:latin typeface="Times New Roman" pitchFamily="1" charset="0"/>
              </a:rPr>
              <a:pPr/>
              <a:t>31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278AB-A4A9-0248-8B3B-BB82B08B89AF}" type="slidenum">
              <a:rPr lang="en-US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 some mathematical</a:t>
            </a:r>
            <a:r>
              <a:rPr lang="en-US" baseline="0" dirty="0"/>
              <a:t> advantages with derivative, etc.</a:t>
            </a:r>
          </a:p>
          <a:p>
            <a:r>
              <a:rPr lang="en-US" baseline="0" dirty="0"/>
              <a:t>L2 increases effect of outliers</a:t>
            </a:r>
          </a:p>
          <a:p>
            <a:r>
              <a:rPr lang="en-US" baseline="0" dirty="0"/>
              <a:t>Usually won't subscript T and Z and assume they are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14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0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RMSE is MSE^.5 and not sum of the root of each individual pattern MSE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CDF8B-F257-D64A-B2CB-98D0F0575614}" type="slidenum">
              <a:rPr lang="en-US">
                <a:latin typeface="Times New Roman" pitchFamily="1" charset="0"/>
              </a:rPr>
              <a:pPr/>
              <a:t>37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How could you create such a graph – Sample, too many weight settings to completely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fill in in general, but the abstract notion is important</a:t>
            </a:r>
          </a:p>
          <a:p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If could do the entire graph we would just pick the minimum point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A77DD-8C7B-384A-831A-4C4C493128DC}" type="slidenum">
              <a:rPr lang="en-US">
                <a:latin typeface="Times New Roman" pitchFamily="1" charset="0"/>
              </a:rPr>
              <a:pPr/>
              <a:t>38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2DDA7-EFF2-3348-8953-9B0627BD8E7F}" type="slidenum">
              <a:rPr lang="en-US">
                <a:latin typeface="Times New Roman" pitchFamily="1" charset="0"/>
              </a:rPr>
              <a:pPr/>
              <a:t>39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Still uses threshold logic (perceptron) node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169A7-0A6B-2346-88F7-FD3207DDC809}" type="slidenum">
              <a:rPr lang="en-US">
                <a:latin typeface="Times New Roman" pitchFamily="1" charset="0"/>
              </a:rPr>
              <a:pPr/>
              <a:t>41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7D5D9-13EB-B844-A95B-07B00580148E}" type="slidenum">
              <a:rPr lang="en-US">
                <a:latin typeface="Times New Roman" pitchFamily="1" charset="0"/>
              </a:rPr>
              <a:pPr/>
              <a:t>42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A024-A796-FA44-9F5F-59C4761FC018}" type="slidenum">
              <a:rPr lang="en-US">
                <a:latin typeface="Times New Roman" pitchFamily="1" charset="0"/>
              </a:rPr>
              <a:pPr/>
              <a:t>43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Show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functions on board 2 and 3 d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A024-A796-FA44-9F5F-59C4761FC018}" type="slidenum">
              <a:rPr lang="en-US">
                <a:latin typeface="Times New Roman" pitchFamily="1" charset="0"/>
              </a:rPr>
              <a:pPr/>
              <a:t>44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7C4BB-9701-F749-A197-56E2EBC9B4BE}" type="slidenum">
              <a:rPr lang="en-US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A024-A796-FA44-9F5F-59C4761FC018}" type="slidenum">
              <a:rPr lang="en-US">
                <a:latin typeface="Times New Roman" pitchFamily="1" charset="0"/>
              </a:rPr>
              <a:pPr/>
              <a:t>45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Show</a:t>
            </a:r>
            <a:r>
              <a:rPr lang="en-US" baseline="0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 functions on board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A024-A796-FA44-9F5F-59C4761FC018}" type="slidenum">
              <a:rPr lang="en-US">
                <a:latin typeface="Times New Roman" pitchFamily="1" charset="0"/>
              </a:rPr>
              <a:pPr/>
              <a:t>46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ED003-E3E1-464C-AC88-9BC9F5AFDDE7}" type="slidenum">
              <a:rPr lang="en-US">
                <a:latin typeface="Times New Roman" pitchFamily="1" charset="0"/>
              </a:rPr>
              <a:pPr/>
              <a:t>47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Draw on board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80901-2BB2-3F4B-8F76-D212924196F0}" type="slidenum">
              <a:rPr lang="en-US" smtClean="0">
                <a:latin typeface="Times New Roman" pitchFamily="1" charset="0"/>
              </a:rPr>
              <a:pPr/>
              <a:t>48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What is the decision surface for a 1-d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0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just have f1 as main beginning feature, and we transform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4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didn’t need feature</a:t>
            </a:r>
            <a:r>
              <a:rPr lang="en-US" baseline="0" dirty="0"/>
              <a:t> f1 in this case, just f1^2 (not all combinations needed).  Perceptron would learn to ignore f1 and just use f2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6C997-35A5-E14E-9ECA-DF39C47D98A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0110-4CDE-6645-ABBE-2B0B8ADF43F7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0110-4CDE-6645-ABBE-2B0B8ADF43F7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-128"/>
                <a:cs typeface="ＭＳ Ｐゴシック" charset="-128"/>
              </a:rPr>
              <a:t>What parameters</a:t>
            </a:r>
            <a:r>
              <a:rPr lang="en-US" baseline="0" dirty="0">
                <a:latin typeface="Times New Roman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dirty="0">
                <a:latin typeface="Times New Roman" charset="0"/>
                <a:ea typeface="ＭＳ Ｐゴシック" charset="-128"/>
                <a:cs typeface="ＭＳ Ｐゴシック" charset="-128"/>
              </a:rPr>
              <a:t>objective function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70579-D67E-454A-B37C-03C673DD05B1}" type="slidenum">
              <a:rPr lang="en-US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92FB8-4546-FB47-8ED4-D13A6E754EED}" type="slidenum">
              <a:rPr lang="en-US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EE641-7FFD-7543-B22A-9FCA1C21F50F}" type="slidenum">
              <a:rPr lang="en-US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A0A52F6-A16F-1344-9145-6586D1C3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EBF29-EFBD-914A-9798-F3FB8B3B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01E0-FD3F-2144-824C-5395DC75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5C09D-779F-1148-B998-C71666602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E1EB-A28C-4A49-BC54-8745912A6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EA91-8F68-E744-80CE-E6BFDDC1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3131E-F7BB-1C48-A2F0-55263E2D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A2A-976F-484A-A375-990477325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C89EF-2833-E841-8583-7C1525D81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5727-8345-9042-AD40-EFC584E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18D7-AF20-5A4A-9D3E-D8DDEB086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CF64025-54F0-5646-85E0-E9830F42B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1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B9D63-4222-E140-8259-F8F231CDDC50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76200"/>
            <a:ext cx="4329113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514C5-AB82-D34B-A0AA-D625612CC7E6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Perceptron Rule Learning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i="1" dirty="0">
                <a:latin typeface="Symbol" pitchFamily="1" charset="2"/>
              </a:rPr>
              <a:t>				</a:t>
            </a:r>
            <a:r>
              <a:rPr lang="en-US" sz="1800" dirty="0" err="1">
                <a:latin typeface="Symbol" pitchFamily="1" charset="2"/>
              </a:rPr>
              <a:t>D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i="1" dirty="0"/>
              <a:t> = c</a:t>
            </a:r>
            <a:r>
              <a:rPr lang="en-US" sz="1800" dirty="0">
                <a:latin typeface="Symbol" pitchFamily="1" charset="2"/>
              </a:rPr>
              <a:t>(</a:t>
            </a:r>
            <a:r>
              <a:rPr lang="en-US" sz="1800" i="1" dirty="0"/>
              <a:t>t – z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" charset="2"/>
              </a:rPr>
              <a:t>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Where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is the weight from input </a:t>
            </a:r>
            <a:r>
              <a:rPr lang="en-US" sz="2000" i="1" dirty="0" err="1"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to the perceptron node, </a:t>
            </a:r>
            <a:r>
              <a:rPr lang="en-US" sz="20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is the learning rate, </a:t>
            </a:r>
            <a:r>
              <a:rPr lang="en-US" sz="2000" i="1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is the target for the current instance, </a:t>
            </a:r>
            <a:r>
              <a:rPr lang="en-US" sz="2000" i="1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is the current output, and </a:t>
            </a:r>
            <a:r>
              <a:rPr lang="en-US" sz="2000" i="1" dirty="0"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lang="en-US" sz="2000" i="1" baseline="-25000" dirty="0"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is  </a:t>
            </a:r>
            <a:r>
              <a:rPr lang="en-US" sz="2000" i="1" dirty="0" err="1"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US" sz="2000" baseline="30000" dirty="0" err="1">
                <a:ea typeface="ＭＳ Ｐゴシック" pitchFamily="1" charset="-128"/>
                <a:cs typeface="ＭＳ Ｐゴシック" pitchFamily="1" charset="-128"/>
              </a:rPr>
              <a:t>th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input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Least perturbation principle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Only change weights if there is an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small </a:t>
            </a:r>
            <a:r>
              <a:rPr lang="en-US" sz="1800" i="1" dirty="0" err="1"/>
              <a:t>c</a:t>
            </a:r>
            <a:r>
              <a:rPr lang="en-US" sz="1800" dirty="0"/>
              <a:t> rather than changing weights sufficient to make current pattern correct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Scale by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Create a perceptron node with </a:t>
            </a:r>
            <a:r>
              <a:rPr lang="en-US" sz="2000" i="1" dirty="0" err="1"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 inputs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Iteratively apply a pattern from the training set and apply the perceptron rule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Each iteration through the training set is an </a:t>
            </a:r>
            <a:r>
              <a:rPr lang="en-US" sz="2000" i="1" dirty="0">
                <a:ea typeface="ＭＳ Ｐゴシック" pitchFamily="1" charset="-128"/>
                <a:cs typeface="ＭＳ Ｐゴシック" pitchFamily="1" charset="-128"/>
              </a:rPr>
              <a:t>epoch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Continue training until total training set error ceases to improve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Perceptron Convergence Theorem:  Guaranteed to find a solution in finite time if a solution exists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99B7B-93CC-DC46-A27F-7E8436BA566D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211388" y="1147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11388" y="152400"/>
          <a:ext cx="42830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7708900" progId="Word.Document.8">
                  <p:embed/>
                </p:oleObj>
              </mc:Choice>
              <mc:Fallback>
                <p:oleObj name="Document" r:id="rId3" imgW="5486400" imgH="7708900" progId="Word.Document.8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52400"/>
                        <a:ext cx="4283075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25D39-5A4D-F040-A3FA-8AEE2E45BF9D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Augmented Pattern Vectors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 0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 0 0 -&gt;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Augmented Version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 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 0 0 1 -&gt; 1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Treat threshold like any other weight.  No special case.  Call it a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bias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since it biases the output up or down.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Since we start with random weights anyways, can ignore the -</a:t>
            </a:r>
            <a:r>
              <a:rPr lang="en-US" i="1" dirty="0" err="1"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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 notion, and just think of the bias as an extra available weight. (note the author uses a -1 input)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Always use a bias weight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31E9C9-F044-E542-8073-12F6D72F8E91}" type="slidenum">
              <a:rPr lang="en-US" smtClean="0">
                <a:latin typeface="Times New Roman" pitchFamily="1" charset="0"/>
              </a:rPr>
              <a:pPr/>
              <a:t>13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Perceptron Rule Example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6372B-D961-B341-9242-7ED9A29851AF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B79FE-8A89-4D4C-8673-6D38A5FDD28F}" type="slidenum">
              <a:rPr lang="en-US" smtClean="0">
                <a:latin typeface="Times New Roman" pitchFamily="1" charset="0"/>
              </a:rPr>
              <a:pPr/>
              <a:t>15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		0	0	1  1  1 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1 1 1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pose a </a:t>
            </a:r>
            <a:r>
              <a:rPr lang="en-US" i="1" dirty="0"/>
              <a:t>challenge question </a:t>
            </a:r>
            <a:r>
              <a:rPr lang="en-US" dirty="0"/>
              <a:t>(often multiple choice), which will help solidify understanding of topics we have studied</a:t>
            </a:r>
          </a:p>
          <a:p>
            <a:pPr lvl="1"/>
            <a:r>
              <a:rPr lang="en-US" dirty="0"/>
              <a:t>Might not just be one correct answer</a:t>
            </a:r>
          </a:p>
          <a:p>
            <a:r>
              <a:rPr lang="en-US" dirty="0"/>
              <a:t>You each get some time (1-2 minutes) to come up with your answer and vote </a:t>
            </a:r>
            <a:r>
              <a:rPr lang="mr-IN" dirty="0"/>
              <a:t>–</a:t>
            </a:r>
            <a:r>
              <a:rPr lang="en-US" dirty="0"/>
              <a:t> use </a:t>
            </a:r>
            <a:r>
              <a:rPr lang="en-US" dirty="0" err="1"/>
              <a:t>Mentimeter</a:t>
            </a:r>
            <a:r>
              <a:rPr lang="en-US" dirty="0"/>
              <a:t> (anonymous)</a:t>
            </a:r>
          </a:p>
          <a:p>
            <a:r>
              <a:rPr lang="en-US" dirty="0"/>
              <a:t>Then you get some time to convince your group (neighbors) why you think you are right (2-3 minutes)</a:t>
            </a:r>
          </a:p>
          <a:p>
            <a:pPr lvl="1"/>
            <a:r>
              <a:rPr lang="en-US" u="sng" dirty="0"/>
              <a:t>Learn from and teach each other</a:t>
            </a:r>
            <a:r>
              <a:rPr lang="en-US" dirty="0"/>
              <a:t>!</a:t>
            </a:r>
          </a:p>
          <a:p>
            <a:r>
              <a:rPr lang="en-US" dirty="0"/>
              <a:t>You vote again.  May change your vote if you want.</a:t>
            </a:r>
          </a:p>
          <a:p>
            <a:r>
              <a:rPr lang="en-US" dirty="0"/>
              <a:t>We discuss together the different responses, show the votes, give you opportunity to justify your thinking, and give you further insights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6A809-AF77-4A4D-BC08-1745C40637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(PI)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/>
              <a:t>Studies show this approach </a:t>
            </a:r>
            <a:r>
              <a:rPr lang="en-US" u="sng" dirty="0"/>
              <a:t>improves learning</a:t>
            </a:r>
          </a:p>
          <a:p>
            <a:r>
              <a:rPr lang="en-US" dirty="0"/>
              <a:t>Learn by doing, discussing, and teaching each other </a:t>
            </a:r>
          </a:p>
          <a:p>
            <a:pPr lvl="1"/>
            <a:r>
              <a:rPr lang="en-US" dirty="0"/>
              <a:t>Curse of knowledge/expert blind-spot</a:t>
            </a:r>
          </a:p>
          <a:p>
            <a:pPr lvl="1"/>
            <a:r>
              <a:rPr lang="en-US" dirty="0"/>
              <a:t>Compared to talking with a peer who just figured it out and who can explain it in your own jargon</a:t>
            </a:r>
          </a:p>
          <a:p>
            <a:pPr lvl="1"/>
            <a:r>
              <a:rPr lang="en-US" dirty="0"/>
              <a:t>You never really know something until you can teach it to someone else </a:t>
            </a:r>
            <a:r>
              <a:rPr lang="mr-IN" dirty="0"/>
              <a:t>–</a:t>
            </a:r>
            <a:r>
              <a:rPr lang="en-US" dirty="0"/>
              <a:t> More improved learning!</a:t>
            </a:r>
          </a:p>
          <a:p>
            <a:r>
              <a:rPr lang="en-US" dirty="0"/>
              <a:t>Learn to reason about your thinking and answers</a:t>
            </a:r>
          </a:p>
          <a:p>
            <a:r>
              <a:rPr lang="en-US" dirty="0"/>
              <a:t>More enjoyable - You are involved and active in the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6A809-AF77-4A4D-BC08-1745C406370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Groups Interact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Best if group members have different initial answers </a:t>
            </a:r>
          </a:p>
          <a:p>
            <a:r>
              <a:rPr lang="en-US" dirty="0"/>
              <a:t>3 is the “magic” group number</a:t>
            </a:r>
          </a:p>
          <a:p>
            <a:pPr lvl="1"/>
            <a:r>
              <a:rPr lang="en-US" dirty="0"/>
              <a:t>You can self-organize "on-the-fly" or sit together specifically to be a group</a:t>
            </a:r>
          </a:p>
          <a:p>
            <a:pPr lvl="1"/>
            <a:r>
              <a:rPr lang="en-US" dirty="0"/>
              <a:t>Can go 2-4 on a given day to make sure everyone is involved</a:t>
            </a:r>
          </a:p>
          <a:p>
            <a:r>
              <a:rPr lang="en-US" dirty="0"/>
              <a:t>Teach and learn from each other: Discuss, reason, articulate</a:t>
            </a:r>
          </a:p>
          <a:p>
            <a:r>
              <a:rPr lang="en-US" dirty="0"/>
              <a:t>If you know the answer, listen to where colleagues are coming from first, then be a great humble teacher, you will also learn by doing that, and you’ll be on the other side in the future</a:t>
            </a:r>
          </a:p>
          <a:p>
            <a:pPr lvl="1"/>
            <a:r>
              <a:rPr lang="en-US" dirty="0"/>
              <a:t>I can’t do that as well because every small group has different misunderstandings and you get to focus on your particular questions</a:t>
            </a:r>
          </a:p>
          <a:p>
            <a:r>
              <a:rPr lang="en-US" dirty="0"/>
              <a:t>Be ready to justify to the class your vote and justifications!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6A809-AF77-4A4D-BC08-1745C40637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6B79FE-8A89-4D4C-8673-6D38A5FDD28F}" type="slidenum">
              <a:rPr lang="en-US" smtClean="0">
                <a:latin typeface="Times New Roman" pitchFamily="1" charset="0"/>
              </a:rPr>
              <a:pPr/>
              <a:t>19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**Challenge Question** - Perceptron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107567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		0	0	1  1  1 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1 1 1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FBEB8-D631-DF46-A06B-B8AEC9CCCEBB}"/>
              </a:ext>
            </a:extLst>
          </p:cNvPr>
          <p:cNvSpPr txBox="1">
            <a:spLocks/>
          </p:cNvSpPr>
          <p:nvPr/>
        </p:nvSpPr>
        <p:spPr bwMode="auto">
          <a:xfrm>
            <a:off x="631825" y="4419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1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Once it converges the final weight vector will be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1 1 1 1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-1 0 1 0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0 0 0 0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1 0 0 0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None of the above</a:t>
            </a:r>
          </a:p>
          <a:p>
            <a:pPr marL="457200" lvl="1" indent="0">
              <a:buFontTx/>
              <a:buNone/>
            </a:pPr>
            <a:endParaRPr lang="en-US" kern="0" dirty="0"/>
          </a:p>
          <a:p>
            <a:pPr marL="914400" lvl="1" indent="-457200">
              <a:buFont typeface="+mj-lt"/>
              <a:buAutoNum type="alphaUcPeriod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9487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A49EE-26C5-9E4E-A56A-BF0A6014121A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Basic Neuron</a:t>
            </a:r>
          </a:p>
        </p:txBody>
      </p:sp>
      <p:pic>
        <p:nvPicPr>
          <p:cNvPr id="23557" name="Picture 4" descr="neuron"/>
          <p:cNvPicPr>
            <a:picLocks noChangeAspect="1" noChangeArrowheads="1"/>
          </p:cNvPicPr>
          <p:nvPr/>
        </p:nvPicPr>
        <p:blipFill>
          <a:blip r:embed="rId3"/>
          <a:srcRect l="15573" t="30077" r="14590" b="27011"/>
          <a:stretch>
            <a:fillRect/>
          </a:stretch>
        </p:blipFill>
        <p:spPr bwMode="auto">
          <a:xfrm>
            <a:off x="1524000" y="1371600"/>
            <a:ext cx="60198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1B6D6-5621-4D4D-AD13-8BE3CE1F18D7}" type="slidenum">
              <a:rPr lang="en-US" smtClean="0">
                <a:latin typeface="Times New Roman" pitchFamily="1" charset="0"/>
              </a:rPr>
              <a:pPr/>
              <a:t>20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		0	0	1  1  1 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1 1 1		3	1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1 1  1	0	1 1 1 1				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1B6D6-5621-4D4D-AD13-8BE3CE1F18D7}" type="slidenum">
              <a:rPr lang="en-US" smtClean="0">
                <a:latin typeface="Times New Roman" pitchFamily="1" charset="0"/>
              </a:rPr>
              <a:pPr/>
              <a:t>21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		0	0	1  1  1 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1 1 1		3	1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0 1 1  1	0	1 1 1 1		3	1	0 -1 -1 -1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1 0 0 0		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1B6D6-5621-4D4D-AD13-8BE3CE1F18D7}" type="slidenum">
              <a:rPr lang="en-US" smtClean="0">
                <a:latin typeface="Times New Roman" pitchFamily="1" charset="0"/>
              </a:rPr>
              <a:pPr/>
              <a:t>22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Example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0: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0 0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1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0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1 1 -&gt;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0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0 0 0 0		0	0	1  1  1 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1 1 1		3	1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0 1 1  1	0	1 1 1 1		3	1	0 -1 -1 -1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0 1  1	0	1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1 1  1	1	1 0 0 0		1	1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1 0 1  1	1	1 0 0 0		1	1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0 1 1  1	0	1 0 0 0		0	0	0  0  0  0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1B6D6-5621-4D4D-AD13-8BE3CE1F18D7}" type="slidenum">
              <a:rPr lang="en-US" smtClean="0">
                <a:latin typeface="Times New Roman" pitchFamily="1" charset="0"/>
              </a:rPr>
              <a:pPr/>
              <a:t>23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Perceptron Homework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3 input perceptron plus bias (it outputs 1 if  net &gt; 0, else 0)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sz="1600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 of 1 and initial weights all 1:  </a:t>
            </a:r>
            <a:r>
              <a:rPr lang="en-US" sz="1600" dirty="0" err="1">
                <a:latin typeface="Symbol" pitchFamily="1" charset="2"/>
              </a:rPr>
              <a:t>D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i</a:t>
            </a:r>
            <a:r>
              <a:rPr lang="en-US" sz="1600" i="1" dirty="0"/>
              <a:t> = c</a:t>
            </a:r>
            <a:r>
              <a:rPr lang="en-US" sz="1600" dirty="0">
                <a:latin typeface="Symbol" pitchFamily="1" charset="2"/>
              </a:rPr>
              <a:t>(</a:t>
            </a:r>
            <a:r>
              <a:rPr lang="en-US" sz="1600" i="1" dirty="0"/>
              <a:t>t – z</a:t>
            </a:r>
            <a:r>
              <a:rPr lang="en-US" sz="1600" dirty="0"/>
              <a:t>)</a:t>
            </a:r>
            <a:r>
              <a:rPr lang="en-US" sz="1600" i="1" dirty="0">
                <a:latin typeface="Symbol" pitchFamily="1" charset="2"/>
              </a:rPr>
              <a:t> </a:t>
            </a:r>
            <a:r>
              <a:rPr lang="en-US" sz="1600" i="1" dirty="0"/>
              <a:t>x</a:t>
            </a:r>
            <a:r>
              <a:rPr lang="en-US" sz="1600" i="1" baseline="-25000" dirty="0"/>
              <a:t>i</a:t>
            </a:r>
            <a:endParaRPr lang="en-US" sz="16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Show weights after each pattern for just one epoch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Training set	1  0  1 -&gt;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.5  0 -&gt; 0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1 -.4 1 -&gt; 1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1600" dirty="0">
                <a:ea typeface="ＭＳ Ｐゴシック" pitchFamily="1" charset="-128"/>
              </a:rPr>
              <a:t>0  1 .5 -&gt; 1</a:t>
            </a:r>
          </a:p>
          <a:p>
            <a:pPr eaLnBrk="1" hangingPunct="1">
              <a:lnSpc>
                <a:spcPct val="90000"/>
              </a:lnSpc>
              <a:buFont typeface="Wingdings" pitchFamily="1" charset="2"/>
              <a:buNone/>
            </a:pPr>
            <a:endParaRPr lang="en-US" sz="1600" u="sng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Pattern	Target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Weight Vector (</a:t>
            </a:r>
            <a:r>
              <a:rPr lang="en-US" sz="1600" i="1" u="sng" dirty="0" err="1"/>
              <a:t>w</a:t>
            </a:r>
            <a:r>
              <a:rPr lang="en-US" sz="1600" i="1" u="sng" baseline="-25000" dirty="0" err="1"/>
              <a:t>i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Net	Output (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z</a:t>
            </a:r>
            <a:r>
              <a:rPr lang="en-US" sz="1600" u="sng" dirty="0">
                <a:ea typeface="ＭＳ Ｐゴシック" pitchFamily="1" charset="-128"/>
                <a:cs typeface="ＭＳ Ｐゴシック" pitchFamily="1" charset="-128"/>
              </a:rPr>
              <a:t>)	</a:t>
            </a:r>
            <a:r>
              <a:rPr lang="en-US" sz="1600" u="sng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1600" i="1" u="sng" dirty="0">
                <a:ea typeface="ＭＳ Ｐゴシック" pitchFamily="1" charset="-128"/>
                <a:cs typeface="ＭＳ Ｐゴシック" pitchFamily="1" charset="-128"/>
              </a:rPr>
              <a:t>W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>
                <a:ea typeface="ＭＳ Ｐゴシック" pitchFamily="1" charset="-128"/>
                <a:cs typeface="ＭＳ Ｐゴシック" pitchFamily="1" charset="-128"/>
              </a:rPr>
              <a:t>			1  1  1  1</a:t>
            </a:r>
            <a:endParaRPr lang="en-US" sz="1600" i="1" u="sng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631825" y="2838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3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5888D-8C9B-4942-B284-BFA888A21831}" type="slidenum">
              <a:rPr lang="en-US" smtClean="0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" charset="0"/>
                <a:ea typeface="+mj-ea"/>
                <a:cs typeface="+mj-cs"/>
              </a:rPr>
              <a:t>Training Sets and Noise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Assume a Probability of Error at each input and output value each time a pattern is trained on</a:t>
            </a:r>
          </a:p>
          <a:p>
            <a:pPr eaLnBrk="1" hangingPunct="1">
              <a:spcBef>
                <a:spcPts val="500"/>
              </a:spcBef>
            </a:pPr>
            <a:endParaRPr lang="en-US" dirty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spcBef>
                <a:spcPts val="500"/>
              </a:spcBef>
            </a:pPr>
            <a:r>
              <a:rPr lang="en-US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0 0 1 0 1 1 0 0 1 1 0  -&gt; 0 1 1 0</a:t>
            </a:r>
          </a:p>
          <a:p>
            <a:pPr eaLnBrk="1" hangingPunct="1">
              <a:spcBef>
                <a:spcPts val="500"/>
              </a:spcBef>
            </a:pPr>
            <a:r>
              <a:rPr lang="en-US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i.e. P(error) = .05</a:t>
            </a:r>
          </a:p>
          <a:p>
            <a:pPr eaLnBrk="1" hangingPunct="1">
              <a:spcBef>
                <a:spcPts val="500"/>
              </a:spcBef>
            </a:pPr>
            <a:r>
              <a:rPr lang="en-US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Or a probability that the algorithm is applied wrong (opposite) occasionally</a:t>
            </a:r>
          </a:p>
          <a:p>
            <a:pPr eaLnBrk="1" hangingPunct="1">
              <a:spcBef>
                <a:spcPts val="500"/>
              </a:spcBef>
            </a:pPr>
            <a:endParaRPr lang="en-US" dirty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spcBef>
                <a:spcPts val="500"/>
              </a:spcBef>
            </a:pPr>
            <a:r>
              <a:rPr lang="en-US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Averages out over learning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94928-8DE8-CE4C-B200-87688F2B379F}" type="slidenum">
              <a:rPr lang="en-US" smtClean="0">
                <a:latin typeface="Times New Roman" pitchFamily="1" charset="0"/>
              </a:rPr>
              <a:pPr/>
              <a:t>25</a:t>
            </a:fld>
            <a:endParaRPr lang="en-US">
              <a:latin typeface="Times New Roman" pitchFamily="1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286000" y="152400"/>
          <a:ext cx="4195763" cy="615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8055864" progId="Word.Document.8">
                  <p:embed/>
                </p:oleObj>
              </mc:Choice>
              <mc:Fallback>
                <p:oleObj name="Document" r:id="rId3" imgW="5486400" imgH="8055864" progId="Word.Document.8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"/>
                        <a:ext cx="4195763" cy="615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94928-8DE8-CE4C-B200-87688F2B379F}" type="slidenum">
              <a:rPr lang="en-US" smtClean="0">
                <a:latin typeface="Times New Roman" pitchFamily="1" charset="0"/>
              </a:rPr>
              <a:pPr/>
              <a:t>26</a:t>
            </a:fld>
            <a:endParaRPr lang="en-US">
              <a:latin typeface="Times New Roman" pitchFamily="1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286000" y="152400"/>
          <a:ext cx="4195763" cy="615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8055864" progId="Word.Document.8">
                  <p:embed/>
                </p:oleObj>
              </mc:Choice>
              <mc:Fallback>
                <p:oleObj name="Document" r:id="rId3" imgW="5486400" imgH="8055864" progId="Word.Document.8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"/>
                        <a:ext cx="4195763" cy="615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76200" y="33528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If no bias weight, the hyperplane must go through the origin.</a:t>
            </a:r>
          </a:p>
          <a:p>
            <a:r>
              <a:rPr lang="en-US" sz="2000" dirty="0">
                <a:solidFill>
                  <a:schemeClr val="bg2"/>
                </a:solidFill>
              </a:rPr>
              <a:t>Note that since 𝛳 = -bias, the equation with bias is:</a:t>
            </a:r>
          </a:p>
          <a:p>
            <a:r>
              <a:rPr lang="en-US" sz="2000" i="1" dirty="0">
                <a:solidFill>
                  <a:schemeClr val="bg2"/>
                </a:solidFill>
              </a:rPr>
              <a:t>X</a:t>
            </a:r>
            <a:r>
              <a:rPr lang="en-US" sz="2000" i="1" baseline="-25000" dirty="0">
                <a:solidFill>
                  <a:schemeClr val="bg2"/>
                </a:solidFill>
              </a:rPr>
              <a:t>2</a:t>
            </a:r>
            <a:r>
              <a:rPr lang="en-US" sz="2000" i="1" dirty="0">
                <a:solidFill>
                  <a:schemeClr val="bg2"/>
                </a:solidFill>
              </a:rPr>
              <a:t> = </a:t>
            </a:r>
            <a:r>
              <a:rPr lang="en-US" sz="2000" dirty="0">
                <a:solidFill>
                  <a:schemeClr val="bg2"/>
                </a:solidFill>
              </a:rPr>
              <a:t>(</a:t>
            </a:r>
            <a:r>
              <a:rPr lang="en-US" sz="2000" i="1" dirty="0">
                <a:solidFill>
                  <a:schemeClr val="bg2"/>
                </a:solidFill>
              </a:rPr>
              <a:t>-W</a:t>
            </a:r>
            <a:r>
              <a:rPr lang="en-US" sz="2000" baseline="-25000" dirty="0">
                <a:solidFill>
                  <a:schemeClr val="bg2"/>
                </a:solidFill>
              </a:rPr>
              <a:t>1</a:t>
            </a:r>
            <a:r>
              <a:rPr lang="en-US" sz="2000" i="1" dirty="0">
                <a:solidFill>
                  <a:schemeClr val="bg2"/>
                </a:solidFill>
              </a:rPr>
              <a:t>/W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  <a:r>
              <a:rPr lang="en-US" sz="2000" i="1" dirty="0">
                <a:solidFill>
                  <a:schemeClr val="bg2"/>
                </a:solidFill>
              </a:rPr>
              <a:t>X</a:t>
            </a:r>
            <a:r>
              <a:rPr lang="en-US" sz="2000" baseline="-25000" dirty="0">
                <a:solidFill>
                  <a:schemeClr val="bg2"/>
                </a:solidFill>
              </a:rPr>
              <a:t>1</a:t>
            </a:r>
            <a:r>
              <a:rPr lang="en-US" sz="2000" i="1" dirty="0">
                <a:solidFill>
                  <a:schemeClr val="bg2"/>
                </a:solidFill>
              </a:rPr>
              <a:t> - bias/W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4141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AFA71-1B87-EB4D-8E53-DF810D0F2823}" type="slidenum">
              <a:rPr lang="en-US" smtClean="0">
                <a:latin typeface="Times New Roman" pitchFamily="1" charset="0"/>
              </a:rPr>
              <a:pPr/>
              <a:t>27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 Separability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2860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286000" y="4876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2895600" y="2362200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AutoShape 15"/>
          <p:cNvSpPr>
            <a:spLocks noChangeArrowheads="1"/>
          </p:cNvSpPr>
          <p:nvPr/>
        </p:nvSpPr>
        <p:spPr bwMode="auto">
          <a:xfrm>
            <a:off x="4267200" y="2819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AutoShape 17"/>
          <p:cNvSpPr>
            <a:spLocks noChangeArrowheads="1"/>
          </p:cNvSpPr>
          <p:nvPr/>
        </p:nvSpPr>
        <p:spPr bwMode="auto">
          <a:xfrm>
            <a:off x="3657600" y="3581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AutoShape 18"/>
          <p:cNvSpPr>
            <a:spLocks noChangeArrowheads="1"/>
          </p:cNvSpPr>
          <p:nvPr/>
        </p:nvSpPr>
        <p:spPr bwMode="auto">
          <a:xfrm>
            <a:off x="4038600" y="3352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AutoShape 19"/>
          <p:cNvSpPr>
            <a:spLocks noChangeArrowheads="1"/>
          </p:cNvSpPr>
          <p:nvPr/>
        </p:nvSpPr>
        <p:spPr bwMode="auto">
          <a:xfrm>
            <a:off x="4114800" y="3124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AutoShape 20"/>
          <p:cNvSpPr>
            <a:spLocks noChangeArrowheads="1"/>
          </p:cNvSpPr>
          <p:nvPr/>
        </p:nvSpPr>
        <p:spPr bwMode="auto">
          <a:xfrm>
            <a:off x="3657600" y="41910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AutoShape 21"/>
          <p:cNvSpPr>
            <a:spLocks noChangeArrowheads="1"/>
          </p:cNvSpPr>
          <p:nvPr/>
        </p:nvSpPr>
        <p:spPr bwMode="auto">
          <a:xfrm>
            <a:off x="3962400" y="3733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AutoShape 22"/>
          <p:cNvSpPr>
            <a:spLocks noChangeArrowheads="1"/>
          </p:cNvSpPr>
          <p:nvPr/>
        </p:nvSpPr>
        <p:spPr bwMode="auto">
          <a:xfrm>
            <a:off x="4572000" y="3505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AutoShape 23"/>
          <p:cNvSpPr>
            <a:spLocks noChangeArrowheads="1"/>
          </p:cNvSpPr>
          <p:nvPr/>
        </p:nvSpPr>
        <p:spPr bwMode="auto">
          <a:xfrm>
            <a:off x="4267200" y="40386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AutoShape 24"/>
          <p:cNvSpPr>
            <a:spLocks noChangeArrowheads="1"/>
          </p:cNvSpPr>
          <p:nvPr/>
        </p:nvSpPr>
        <p:spPr bwMode="auto">
          <a:xfrm>
            <a:off x="3048000" y="3352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AutoShape 25"/>
          <p:cNvSpPr>
            <a:spLocks noChangeArrowheads="1"/>
          </p:cNvSpPr>
          <p:nvPr/>
        </p:nvSpPr>
        <p:spPr bwMode="auto">
          <a:xfrm>
            <a:off x="3276600" y="2743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AutoShape 26"/>
          <p:cNvSpPr>
            <a:spLocks noChangeArrowheads="1"/>
          </p:cNvSpPr>
          <p:nvPr/>
        </p:nvSpPr>
        <p:spPr bwMode="auto">
          <a:xfrm>
            <a:off x="2667000" y="3733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AutoShape 27"/>
          <p:cNvSpPr>
            <a:spLocks noChangeArrowheads="1"/>
          </p:cNvSpPr>
          <p:nvPr/>
        </p:nvSpPr>
        <p:spPr bwMode="auto">
          <a:xfrm>
            <a:off x="3505200" y="32004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AutoShape 28"/>
          <p:cNvSpPr>
            <a:spLocks noChangeArrowheads="1"/>
          </p:cNvSpPr>
          <p:nvPr/>
        </p:nvSpPr>
        <p:spPr bwMode="auto">
          <a:xfrm>
            <a:off x="2819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AutoShape 29"/>
          <p:cNvSpPr>
            <a:spLocks noChangeArrowheads="1"/>
          </p:cNvSpPr>
          <p:nvPr/>
        </p:nvSpPr>
        <p:spPr bwMode="auto">
          <a:xfrm>
            <a:off x="3657600" y="26670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AutoShape 30"/>
          <p:cNvSpPr>
            <a:spLocks noChangeArrowheads="1"/>
          </p:cNvSpPr>
          <p:nvPr/>
        </p:nvSpPr>
        <p:spPr bwMode="auto">
          <a:xfrm>
            <a:off x="3200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63756-D92E-B64E-B3B3-DCC8B8B45493}" type="slidenum">
              <a:rPr lang="en-US" smtClean="0">
                <a:latin typeface="Times New Roman" pitchFamily="1" charset="0"/>
              </a:rPr>
              <a:pPr/>
              <a:t>28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 Separability and Generalization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2860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286000" y="4876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2895600" y="2362200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4267200" y="2819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3657600" y="3581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4038600" y="3352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4114800" y="3124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657600" y="41910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3962400" y="3733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4572000" y="3505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4267200" y="40386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3048000" y="3352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3276600" y="2743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2667000" y="3733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3505200" y="32004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2819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>
            <a:off x="3657600" y="26670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0" name="AutoShape 22"/>
          <p:cNvSpPr>
            <a:spLocks noChangeArrowheads="1"/>
          </p:cNvSpPr>
          <p:nvPr/>
        </p:nvSpPr>
        <p:spPr bwMode="auto">
          <a:xfrm>
            <a:off x="3200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3429000" y="2971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AutoShape 24"/>
          <p:cNvSpPr>
            <a:spLocks noChangeArrowheads="1"/>
          </p:cNvSpPr>
          <p:nvPr/>
        </p:nvSpPr>
        <p:spPr bwMode="auto">
          <a:xfrm>
            <a:off x="3048000" y="3733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3886200" y="3505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355725" y="5299075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When is data noise vs. a legitimate exception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63" grpId="0" animBg="1"/>
      <p:bldP spid="35865" grpId="0" animBg="1"/>
      <p:bldP spid="3586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42D34-5057-504A-BF6D-C700A693BB5B}" type="slidenum">
              <a:rPr lang="en-US" smtClean="0">
                <a:latin typeface="Times New Roman" pitchFamily="1" charset="0"/>
              </a:rPr>
              <a:pPr/>
              <a:t>29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Limited Functionality of Hyperplane</a:t>
            </a:r>
          </a:p>
        </p:txBody>
      </p:sp>
      <p:sp>
        <p:nvSpPr>
          <p:cNvPr id="60421" name="Line 4"/>
          <p:cNvSpPr>
            <a:spLocks noChangeShapeType="1"/>
          </p:cNvSpPr>
          <p:nvPr/>
        </p:nvSpPr>
        <p:spPr bwMode="auto">
          <a:xfrm>
            <a:off x="2286000" y="2514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2286000" y="4876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2895600" y="2362200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4267200" y="2819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AutoShape 8"/>
          <p:cNvSpPr>
            <a:spLocks noChangeArrowheads="1"/>
          </p:cNvSpPr>
          <p:nvPr/>
        </p:nvSpPr>
        <p:spPr bwMode="auto">
          <a:xfrm>
            <a:off x="3657600" y="35814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AutoShape 9"/>
          <p:cNvSpPr>
            <a:spLocks noChangeArrowheads="1"/>
          </p:cNvSpPr>
          <p:nvPr/>
        </p:nvSpPr>
        <p:spPr bwMode="auto">
          <a:xfrm>
            <a:off x="4038600" y="3352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AutoShape 10"/>
          <p:cNvSpPr>
            <a:spLocks noChangeArrowheads="1"/>
          </p:cNvSpPr>
          <p:nvPr/>
        </p:nvSpPr>
        <p:spPr bwMode="auto">
          <a:xfrm>
            <a:off x="4114800" y="3124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AutoShape 11"/>
          <p:cNvSpPr>
            <a:spLocks noChangeArrowheads="1"/>
          </p:cNvSpPr>
          <p:nvPr/>
        </p:nvSpPr>
        <p:spPr bwMode="auto">
          <a:xfrm>
            <a:off x="3657600" y="41910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AutoShape 12"/>
          <p:cNvSpPr>
            <a:spLocks noChangeArrowheads="1"/>
          </p:cNvSpPr>
          <p:nvPr/>
        </p:nvSpPr>
        <p:spPr bwMode="auto">
          <a:xfrm>
            <a:off x="3962400" y="37338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AutoShape 13"/>
          <p:cNvSpPr>
            <a:spLocks noChangeArrowheads="1"/>
          </p:cNvSpPr>
          <p:nvPr/>
        </p:nvSpPr>
        <p:spPr bwMode="auto">
          <a:xfrm>
            <a:off x="4572000" y="35052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AutoShape 14"/>
          <p:cNvSpPr>
            <a:spLocks noChangeArrowheads="1"/>
          </p:cNvSpPr>
          <p:nvPr/>
        </p:nvSpPr>
        <p:spPr bwMode="auto">
          <a:xfrm>
            <a:off x="4267200" y="4038600"/>
            <a:ext cx="128588" cy="128588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AutoShape 15"/>
          <p:cNvSpPr>
            <a:spLocks noChangeArrowheads="1"/>
          </p:cNvSpPr>
          <p:nvPr/>
        </p:nvSpPr>
        <p:spPr bwMode="auto">
          <a:xfrm>
            <a:off x="3048000" y="33528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AutoShape 16"/>
          <p:cNvSpPr>
            <a:spLocks noChangeArrowheads="1"/>
          </p:cNvSpPr>
          <p:nvPr/>
        </p:nvSpPr>
        <p:spPr bwMode="auto">
          <a:xfrm>
            <a:off x="3276600" y="2743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AutoShape 17"/>
          <p:cNvSpPr>
            <a:spLocks noChangeArrowheads="1"/>
          </p:cNvSpPr>
          <p:nvPr/>
        </p:nvSpPr>
        <p:spPr bwMode="auto">
          <a:xfrm>
            <a:off x="4827588" y="3516313"/>
            <a:ext cx="128587" cy="1285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AutoShape 18"/>
          <p:cNvSpPr>
            <a:spLocks noChangeArrowheads="1"/>
          </p:cNvSpPr>
          <p:nvPr/>
        </p:nvSpPr>
        <p:spPr bwMode="auto">
          <a:xfrm>
            <a:off x="3505200" y="32004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6" name="AutoShape 19"/>
          <p:cNvSpPr>
            <a:spLocks noChangeArrowheads="1"/>
          </p:cNvSpPr>
          <p:nvPr/>
        </p:nvSpPr>
        <p:spPr bwMode="auto">
          <a:xfrm>
            <a:off x="2819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7" name="AutoShape 20"/>
          <p:cNvSpPr>
            <a:spLocks noChangeArrowheads="1"/>
          </p:cNvSpPr>
          <p:nvPr/>
        </p:nvSpPr>
        <p:spPr bwMode="auto">
          <a:xfrm>
            <a:off x="3657600" y="26670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8" name="AutoShape 21"/>
          <p:cNvSpPr>
            <a:spLocks noChangeArrowheads="1"/>
          </p:cNvSpPr>
          <p:nvPr/>
        </p:nvSpPr>
        <p:spPr bwMode="auto">
          <a:xfrm>
            <a:off x="3200400" y="31242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9" name="AutoShape 22"/>
          <p:cNvSpPr>
            <a:spLocks noChangeArrowheads="1"/>
          </p:cNvSpPr>
          <p:nvPr/>
        </p:nvSpPr>
        <p:spPr bwMode="auto">
          <a:xfrm>
            <a:off x="5129213" y="3781425"/>
            <a:ext cx="128587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0" name="AutoShape 23"/>
          <p:cNvSpPr>
            <a:spLocks noChangeArrowheads="1"/>
          </p:cNvSpPr>
          <p:nvPr/>
        </p:nvSpPr>
        <p:spPr bwMode="auto">
          <a:xfrm>
            <a:off x="4764088" y="3733800"/>
            <a:ext cx="128587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1" name="AutoShape 24"/>
          <p:cNvSpPr>
            <a:spLocks noChangeArrowheads="1"/>
          </p:cNvSpPr>
          <p:nvPr/>
        </p:nvSpPr>
        <p:spPr bwMode="auto">
          <a:xfrm>
            <a:off x="4635500" y="4254500"/>
            <a:ext cx="128588" cy="12858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2" name="AutoShape 25"/>
          <p:cNvSpPr>
            <a:spLocks noChangeArrowheads="1"/>
          </p:cNvSpPr>
          <p:nvPr/>
        </p:nvSpPr>
        <p:spPr bwMode="auto">
          <a:xfrm>
            <a:off x="4572000" y="3910013"/>
            <a:ext cx="128588" cy="1285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3" name="AutoShape 26"/>
          <p:cNvSpPr>
            <a:spLocks noChangeArrowheads="1"/>
          </p:cNvSpPr>
          <p:nvPr/>
        </p:nvSpPr>
        <p:spPr bwMode="auto">
          <a:xfrm>
            <a:off x="4202113" y="4367213"/>
            <a:ext cx="128587" cy="1285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44" name="AutoShape 27"/>
          <p:cNvSpPr>
            <a:spLocks noChangeArrowheads="1"/>
          </p:cNvSpPr>
          <p:nvPr/>
        </p:nvSpPr>
        <p:spPr bwMode="auto">
          <a:xfrm>
            <a:off x="4025900" y="4062413"/>
            <a:ext cx="128588" cy="128587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1F9F3-9011-D64C-BEE3-AF056CB9A4A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Expanded Neuron</a:t>
            </a:r>
          </a:p>
        </p:txBody>
      </p:sp>
      <p:pic>
        <p:nvPicPr>
          <p:cNvPr id="25605" name="Picture 4" descr="neuron 2"/>
          <p:cNvPicPr>
            <a:picLocks noChangeAspect="1" noChangeArrowheads="1"/>
          </p:cNvPicPr>
          <p:nvPr/>
        </p:nvPicPr>
        <p:blipFill>
          <a:blip r:embed="rId3"/>
          <a:srcRect t="8644" b="8644"/>
          <a:stretch>
            <a:fillRect/>
          </a:stretch>
        </p:blipFill>
        <p:spPr bwMode="auto">
          <a:xfrm>
            <a:off x="1828800" y="0"/>
            <a:ext cx="6362700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Handle Multi-Class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8700"/>
            <a:ext cx="7772400" cy="52197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dirty="0"/>
              <a:t>This is an issue with learning models which only support binary classification (perceptron, SVM, etc.)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/>
              <a:t>Create 1 perceptron for each output class, where the training set considers all other classes to be negative examples (one vs the rest)</a:t>
            </a:r>
          </a:p>
          <a:p>
            <a:pPr lvl="1" eaLnBrk="1" hangingPunct="1">
              <a:defRPr/>
            </a:pPr>
            <a:r>
              <a:rPr lang="en-US" dirty="0"/>
              <a:t>Run all perceptrons on novel data and set the output to the class of the perceptron which outputs high</a:t>
            </a:r>
          </a:p>
          <a:p>
            <a:pPr lvl="1" eaLnBrk="1" hangingPunct="1">
              <a:defRPr/>
            </a:pPr>
            <a:r>
              <a:rPr lang="en-US" dirty="0"/>
              <a:t>If there is a tie, choose the perceptron with the highest net value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/>
              <a:t>Another approach: Create 1 perceptron for each pair of output classes, where the training set only contains examples from the 2 classes (one vs one)</a:t>
            </a:r>
          </a:p>
          <a:p>
            <a:pPr lvl="1" eaLnBrk="1" hangingPunct="1">
              <a:defRPr/>
            </a:pPr>
            <a:r>
              <a:rPr lang="en-US" dirty="0"/>
              <a:t>Run all perceptrons on novel data and set the output to be the class with the most wins (votes) from the perceptrons</a:t>
            </a:r>
          </a:p>
          <a:p>
            <a:pPr lvl="1" eaLnBrk="1" hangingPunct="1">
              <a:defRPr/>
            </a:pPr>
            <a:r>
              <a:rPr lang="en-US" dirty="0"/>
              <a:t>In case of a tie, use the net values to decide</a:t>
            </a:r>
          </a:p>
          <a:p>
            <a:pPr lvl="1" eaLnBrk="1" hangingPunct="1">
              <a:defRPr/>
            </a:pPr>
            <a:r>
              <a:rPr lang="en-US" dirty="0"/>
              <a:t>Number of models grows by the square of the output classes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3D2634-92FE-1141-ACB1-C4E1D4CCB44B}" type="slidenum">
              <a:rPr lang="en-US" smtClean="0">
                <a:latin typeface="Times New Roman" pitchFamily="1" charset="0"/>
              </a:rPr>
              <a:pPr/>
              <a:t>30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3F2DB-FDF0-574B-B28C-2FB737FE1860}" type="slidenum">
              <a:rPr lang="en-US" smtClean="0">
                <a:latin typeface="Times New Roman" pitchFamily="1" charset="0"/>
              </a:rPr>
              <a:pPr/>
              <a:t>31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UC Irvine Machine Learning Data Base</a:t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Iris Data Set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914400" y="1906588"/>
            <a:ext cx="3441700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+mn-lt"/>
              </a:rPr>
              <a:t>4.8,3.0,1.4,0.3,	Iris-</a:t>
            </a:r>
            <a:r>
              <a:rPr lang="en-US" sz="1800" dirty="0" err="1">
                <a:latin typeface="+mn-lt"/>
              </a:rPr>
              <a:t>setosa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5.1,3.8,1.6,0.2,	Iris-</a:t>
            </a:r>
            <a:r>
              <a:rPr lang="en-US" sz="1800" dirty="0" err="1">
                <a:latin typeface="+mn-lt"/>
              </a:rPr>
              <a:t>setosa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4.6,3.2,1.4,0.2,	Iris-</a:t>
            </a:r>
            <a:r>
              <a:rPr lang="en-US" sz="1800" dirty="0" err="1">
                <a:latin typeface="+mn-lt"/>
              </a:rPr>
              <a:t>setosa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5.3,3.7,1.5,0.2,	Iris-</a:t>
            </a:r>
            <a:r>
              <a:rPr lang="en-US" sz="1800" dirty="0" err="1">
                <a:latin typeface="+mn-lt"/>
              </a:rPr>
              <a:t>setosa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5.0,3.3,1.4,0.2,	Iris-</a:t>
            </a:r>
            <a:r>
              <a:rPr lang="en-US" sz="1800" dirty="0" err="1">
                <a:latin typeface="+mn-lt"/>
              </a:rPr>
              <a:t>setosa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7.0,3.2,4.7,1.4,	Iris-</a:t>
            </a:r>
            <a:r>
              <a:rPr lang="en-US" sz="1800" dirty="0" err="1">
                <a:latin typeface="+mn-lt"/>
              </a:rPr>
              <a:t>versicolor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6.4,3.2,4.5,1.5,	Iris-</a:t>
            </a:r>
            <a:r>
              <a:rPr lang="en-US" sz="1800" dirty="0" err="1">
                <a:latin typeface="+mn-lt"/>
              </a:rPr>
              <a:t>versicolor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6.9,3.1,4.9,1.5,	Iris-</a:t>
            </a:r>
            <a:r>
              <a:rPr lang="en-US" sz="1800" dirty="0" err="1">
                <a:latin typeface="+mn-lt"/>
              </a:rPr>
              <a:t>versicolor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5.5,2.3,4.0,1.3,	Iris-</a:t>
            </a:r>
            <a:r>
              <a:rPr lang="en-US" sz="1800" dirty="0" err="1">
                <a:latin typeface="+mn-lt"/>
              </a:rPr>
              <a:t>versicolor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6.5,2.8,4.6,1.5,	Iris-</a:t>
            </a:r>
            <a:r>
              <a:rPr lang="en-US" sz="1800" dirty="0" err="1">
                <a:latin typeface="+mn-lt"/>
              </a:rPr>
              <a:t>versicolor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6.0,2.2,5.0,1.5,	Iris-</a:t>
            </a:r>
            <a:r>
              <a:rPr lang="en-US" sz="1800" dirty="0" err="1">
                <a:latin typeface="+mn-lt"/>
              </a:rPr>
              <a:t>viginica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6.9,3.2,5.7,2.3,	Iris-</a:t>
            </a:r>
            <a:r>
              <a:rPr lang="en-US" sz="1800" dirty="0" err="1">
                <a:latin typeface="+mn-lt"/>
              </a:rPr>
              <a:t>viginica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5.6,2.8,4.9,2.0,	Iris-</a:t>
            </a:r>
            <a:r>
              <a:rPr lang="en-US" sz="1800" dirty="0" err="1">
                <a:latin typeface="+mn-lt"/>
              </a:rPr>
              <a:t>viginica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7.7,2.8,6.7,2.0,	Iris-</a:t>
            </a:r>
            <a:r>
              <a:rPr lang="en-US" sz="1800" dirty="0" err="1">
                <a:latin typeface="+mn-lt"/>
              </a:rPr>
              <a:t>viginica</a:t>
            </a:r>
            <a:endParaRPr lang="en-US" sz="1800" dirty="0">
              <a:latin typeface="+mn-lt"/>
            </a:endParaRPr>
          </a:p>
          <a:p>
            <a:pPr eaLnBrk="0" hangingPunct="0"/>
            <a:r>
              <a:rPr lang="en-US" sz="1800" dirty="0">
                <a:latin typeface="+mn-lt"/>
              </a:rPr>
              <a:t>6.3,2.7,4.9,1.8,	Iris-</a:t>
            </a:r>
            <a:r>
              <a:rPr lang="en-US" sz="1800" dirty="0" err="1">
                <a:latin typeface="+mn-lt"/>
              </a:rPr>
              <a:t>viginica</a:t>
            </a:r>
            <a:endParaRPr lang="en-US" sz="1800" dirty="0">
              <a:latin typeface="+mn-lt"/>
            </a:endParaRPr>
          </a:p>
          <a:p>
            <a:endParaRPr lang="en-US" sz="1800" dirty="0">
              <a:latin typeface="Arial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89" y="1828800"/>
            <a:ext cx="416277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52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Objective Functions: Accuracy/Error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dirty="0"/>
              <a:t>How do we judge the quality of a particular model (e.g. Perceptron with a particular setting of weights)</a:t>
            </a:r>
          </a:p>
          <a:p>
            <a:pPr>
              <a:buFont typeface="Wingdings" charset="2"/>
              <a:buChar char="l"/>
              <a:defRPr/>
            </a:pPr>
            <a:r>
              <a:rPr lang="en-US" dirty="0"/>
              <a:t>Consider how accurate the model is on the data set</a:t>
            </a:r>
          </a:p>
          <a:p>
            <a:pPr lvl="1">
              <a:defRPr/>
            </a:pPr>
            <a:r>
              <a:rPr lang="en-US" i="1" dirty="0"/>
              <a:t>Classification accuracy </a:t>
            </a:r>
            <a:r>
              <a:rPr lang="en-US" dirty="0"/>
              <a:t>=  # Correct/Total instances</a:t>
            </a:r>
          </a:p>
          <a:p>
            <a:pPr lvl="1">
              <a:defRPr/>
            </a:pPr>
            <a:r>
              <a:rPr lang="en-US" i="1" dirty="0"/>
              <a:t>Classification error</a:t>
            </a:r>
            <a:r>
              <a:rPr lang="en-US" dirty="0"/>
              <a:t> =  # Misclassified/Total instances (= 1 – acc)</a:t>
            </a:r>
          </a:p>
          <a:p>
            <a:pPr>
              <a:buFont typeface="Wingdings" charset="2"/>
              <a:buChar char="l"/>
              <a:defRPr/>
            </a:pPr>
            <a:r>
              <a:rPr lang="en-US" dirty="0"/>
              <a:t>Usually minimize a Loss function (aka cost, error)</a:t>
            </a:r>
          </a:p>
          <a:p>
            <a:pPr>
              <a:buFont typeface="Wingdings" charset="2"/>
              <a:buChar char="l"/>
              <a:defRPr/>
            </a:pPr>
            <a:r>
              <a:rPr lang="en-US" dirty="0"/>
              <a:t>For real valued outputs and/or targets</a:t>
            </a:r>
          </a:p>
          <a:p>
            <a:pPr lvl="1">
              <a:defRPr/>
            </a:pPr>
            <a:r>
              <a:rPr lang="en-US" dirty="0"/>
              <a:t>Pattern error = Target – output:  Errors could cancel each other</a:t>
            </a:r>
          </a:p>
          <a:p>
            <a:pPr lvl="2">
              <a:buFont typeface="Wingdings" charset="2"/>
              <a:buChar char="l"/>
              <a:defRPr/>
            </a:pPr>
            <a:r>
              <a:rPr lang="en-US" sz="1600" dirty="0" err="1">
                <a:latin typeface="Symbol" charset="2"/>
              </a:rPr>
              <a:t>S</a:t>
            </a:r>
            <a:r>
              <a:rPr lang="en-US" dirty="0" err="1"/>
              <a:t>|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i="1" dirty="0"/>
              <a:t> – </a:t>
            </a:r>
            <a:r>
              <a:rPr lang="en-US" i="1" dirty="0" err="1"/>
              <a:t>z</a:t>
            </a:r>
            <a:r>
              <a:rPr lang="en-US" i="1" baseline="-25000" dirty="0" err="1"/>
              <a:t>j</a:t>
            </a:r>
            <a:r>
              <a:rPr lang="en-US" dirty="0"/>
              <a:t>|  (L1 loss)</a:t>
            </a:r>
            <a:r>
              <a:rPr lang="en-US" dirty="0">
                <a:latin typeface="Symbol" charset="2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indexes all outputs in the pattern</a:t>
            </a:r>
            <a:endParaRPr lang="en-US" dirty="0"/>
          </a:p>
          <a:p>
            <a:pPr lvl="2">
              <a:buFont typeface="Wingdings" charset="2"/>
              <a:buChar char="l"/>
              <a:defRPr/>
            </a:pPr>
            <a:r>
              <a:rPr lang="en-US" dirty="0"/>
              <a:t>Common approach is </a:t>
            </a:r>
            <a:r>
              <a:rPr lang="en-US" i="1" dirty="0"/>
              <a:t>Squared Error </a:t>
            </a:r>
            <a:r>
              <a:rPr lang="en-US" dirty="0"/>
              <a:t>= </a:t>
            </a:r>
            <a:r>
              <a:rPr lang="en-US" sz="2000" dirty="0">
                <a:latin typeface="Symbol" charset="2"/>
              </a:rPr>
              <a:t>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i="1" dirty="0"/>
              <a:t> – </a:t>
            </a:r>
            <a:r>
              <a:rPr lang="en-US" i="1" dirty="0" err="1"/>
              <a:t>z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  (L2 loss)</a:t>
            </a:r>
            <a:r>
              <a:rPr lang="en-US" dirty="0">
                <a:latin typeface="Symbol" charset="2"/>
              </a:rPr>
              <a:t>  </a:t>
            </a:r>
          </a:p>
          <a:p>
            <a:pPr lvl="1">
              <a:defRPr/>
            </a:pPr>
            <a:r>
              <a:rPr lang="en-US" dirty="0"/>
              <a:t>Total sum squared error = </a:t>
            </a:r>
            <a:r>
              <a:rPr lang="en-US" dirty="0">
                <a:latin typeface="Symbol" charset="2"/>
              </a:rPr>
              <a:t>S </a:t>
            </a:r>
            <a:r>
              <a:rPr lang="en-US" dirty="0"/>
              <a:t>pattern squared errors = </a:t>
            </a:r>
            <a:r>
              <a:rPr lang="en-US" sz="2054" dirty="0">
                <a:latin typeface="Symbol" charset="2"/>
              </a:rPr>
              <a:t>S</a:t>
            </a:r>
            <a:r>
              <a:rPr lang="en-US" sz="1800" dirty="0">
                <a:latin typeface="Symbol" charset="2"/>
              </a:rPr>
              <a:t> </a:t>
            </a:r>
            <a:r>
              <a:rPr lang="en-US" dirty="0">
                <a:latin typeface="Symbol" charset="2"/>
              </a:rPr>
              <a:t>S 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ij</a:t>
            </a:r>
            <a:r>
              <a:rPr lang="en-US" i="1" dirty="0"/>
              <a:t> – </a:t>
            </a:r>
            <a:r>
              <a:rPr lang="en-US" i="1" dirty="0" err="1"/>
              <a:t>z</a:t>
            </a:r>
            <a:r>
              <a:rPr lang="en-US" i="1" baseline="-25000" dirty="0" err="1"/>
              <a:t>ij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indexes all the patterns in training set</a:t>
            </a:r>
            <a:endParaRPr lang="en-US" dirty="0"/>
          </a:p>
          <a:p>
            <a:pPr>
              <a:buFont typeface="Wingdings" charset="2"/>
              <a:buChar char="l"/>
              <a:defRPr/>
            </a:pPr>
            <a:r>
              <a:rPr lang="en-US" dirty="0"/>
              <a:t>For nominal data, pattern error is typically 1 for a mismatch and 0 for a match</a:t>
            </a:r>
          </a:p>
          <a:p>
            <a:pPr lvl="1">
              <a:defRPr/>
            </a:pPr>
            <a:r>
              <a:rPr lang="en-US" dirty="0"/>
              <a:t>For nominal (including binary) output and targets, L!, L2, and classification error are equivalent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4C855-F04E-2048-B9E1-46BD8328D1CF}" type="slidenum">
              <a:rPr lang="en-US" smtClean="0">
                <a:latin typeface="Times New Roman" pitchFamily="1" charset="0"/>
              </a:rPr>
              <a:pPr/>
              <a:t>32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Mean Squared Error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Mean Squared Error (MSE) – SSE/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where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is the number of instances in the data set</a:t>
            </a:r>
          </a:p>
          <a:p>
            <a:pPr lvl="1"/>
            <a:r>
              <a:rPr lang="en-US" dirty="0"/>
              <a:t>This can be nice because it normalizes the error for data sets of different sizes</a:t>
            </a:r>
          </a:p>
          <a:p>
            <a:pPr lvl="1"/>
            <a:r>
              <a:rPr lang="en-US" dirty="0"/>
              <a:t>MSE is the average squared error per pattern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Root Mean Squared Error (RMSE) – is the square root of the MSE</a:t>
            </a:r>
          </a:p>
          <a:p>
            <a:pPr lvl="1"/>
            <a:r>
              <a:rPr lang="en-US" dirty="0"/>
              <a:t>This puts the error value back into the same units as the features and can thus be more intuitive</a:t>
            </a:r>
          </a:p>
          <a:p>
            <a:pPr lvl="2"/>
            <a:r>
              <a:rPr lang="en-US" dirty="0"/>
              <a:t>Since we squared the error on the SSE</a:t>
            </a:r>
          </a:p>
          <a:p>
            <a:pPr lvl="1"/>
            <a:r>
              <a:rPr lang="en-US" dirty="0"/>
              <a:t>RMSE is the average distance (error) of targets from the outputs in the same scale as the features</a:t>
            </a:r>
          </a:p>
          <a:p>
            <a:pPr lvl="1"/>
            <a:r>
              <a:rPr lang="en-US" dirty="0"/>
              <a:t>Note RMSE is the root of the total data set MSE, and NOT the sum of the root of each individual pattern MSE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BDE844-E8D1-034A-8C1A-AAA220C2B083}" type="slidenum">
              <a:rPr lang="en-US" smtClean="0">
                <a:latin typeface="Times New Roman" pitchFamily="1" charset="0"/>
              </a:rPr>
              <a:pPr/>
              <a:t>33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589"/>
            <a:ext cx="7772400" cy="838200"/>
          </a:xfrm>
        </p:spPr>
        <p:txBody>
          <a:bodyPr/>
          <a:lstStyle/>
          <a:p>
            <a:r>
              <a:rPr lang="en-US" dirty="0"/>
              <a:t>**Challenge Question** -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5896"/>
            <a:ext cx="7772400" cy="947635"/>
          </a:xfrm>
        </p:spPr>
        <p:txBody>
          <a:bodyPr>
            <a:normAutofit fontScale="92500"/>
          </a:bodyPr>
          <a:lstStyle/>
          <a:p>
            <a:r>
              <a:rPr lang="en-US" dirty="0"/>
              <a:t>Given the following data set, what is the L1 (</a:t>
            </a:r>
            <a:r>
              <a:rPr lang="en-US" dirty="0" err="1">
                <a:latin typeface="Symbol" charset="2"/>
              </a:rPr>
              <a:t>S</a:t>
            </a:r>
            <a:r>
              <a:rPr lang="en-US" dirty="0" err="1"/>
              <a:t>|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– z</a:t>
            </a:r>
            <a:r>
              <a:rPr lang="en-US" i="1" baseline="-25000" dirty="0"/>
              <a:t>i</a:t>
            </a:r>
            <a:r>
              <a:rPr lang="en-US" dirty="0"/>
              <a:t>|), SSE (L2) (</a:t>
            </a:r>
            <a:r>
              <a:rPr lang="en-US" sz="2600" dirty="0">
                <a:latin typeface="Symbol" charset="2"/>
              </a:rPr>
              <a:t>S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– z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), MSE, and RMSE error for the entire data set?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53656"/>
              </p:ext>
            </p:extLst>
          </p:nvPr>
        </p:nvGraphicFramePr>
        <p:xfrm>
          <a:off x="1981200" y="1698475"/>
          <a:ext cx="5029199" cy="2939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437">
                <a:tc>
                  <a:txBody>
                    <a:bodyPr/>
                    <a:lstStyle/>
                    <a:p>
                      <a:r>
                        <a:rPr lang="en-US" sz="16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Data</a:t>
                      </a:r>
                      <a:r>
                        <a:rPr lang="en-US" sz="1600" b="0" baseline="0" dirty="0"/>
                        <a:t> Set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0CA954-231B-8E4D-A981-043DCBD30FEF}"/>
              </a:ext>
            </a:extLst>
          </p:cNvPr>
          <p:cNvSpPr txBox="1">
            <a:spLocks/>
          </p:cNvSpPr>
          <p:nvPr/>
        </p:nvSpPr>
        <p:spPr bwMode="auto">
          <a:xfrm>
            <a:off x="609599" y="4900099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1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.4  1  1  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1.6  2.36  1  1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.4  .64  .21  0.453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1.6  1.36  .67  .82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None of the above</a:t>
            </a:r>
          </a:p>
          <a:p>
            <a:pPr marL="457200" lvl="1" indent="0">
              <a:buFontTx/>
              <a:buNone/>
            </a:pPr>
            <a:endParaRPr lang="en-US" kern="0" dirty="0"/>
          </a:p>
          <a:p>
            <a:pPr marL="914400" lvl="1" indent="-457200">
              <a:buFont typeface="+mj-lt"/>
              <a:buAutoNum type="alphaUcPeriod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84329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589"/>
            <a:ext cx="7772400" cy="838200"/>
          </a:xfrm>
        </p:spPr>
        <p:txBody>
          <a:bodyPr/>
          <a:lstStyle/>
          <a:p>
            <a:r>
              <a:rPr lang="en-US" dirty="0"/>
              <a:t>**Challenge Question** -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05239"/>
              </p:ext>
            </p:extLst>
          </p:nvPr>
        </p:nvGraphicFramePr>
        <p:xfrm>
          <a:off x="1981200" y="1698475"/>
          <a:ext cx="5029199" cy="29394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6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437">
                <a:tc>
                  <a:txBody>
                    <a:bodyPr/>
                    <a:lstStyle/>
                    <a:p>
                      <a:r>
                        <a:rPr lang="en-US" sz="16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Data</a:t>
                      </a:r>
                      <a:r>
                        <a:rPr lang="en-US" sz="1600" b="0" baseline="0" dirty="0"/>
                        <a:t> Set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1.36/3 = .453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.45^.5 = 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05DE3A-EDBB-7240-8A4D-2C8B7EE86371}"/>
              </a:ext>
            </a:extLst>
          </p:cNvPr>
          <p:cNvSpPr txBox="1">
            <a:spLocks/>
          </p:cNvSpPr>
          <p:nvPr/>
        </p:nvSpPr>
        <p:spPr bwMode="auto">
          <a:xfrm>
            <a:off x="609599" y="4900099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1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.4  1  1  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1.6  2.36  1  1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.4  .64  .21  0.453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1.6  1.36  .67  .82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kern="0" dirty="0"/>
              <a:t>None of the above</a:t>
            </a:r>
          </a:p>
          <a:p>
            <a:pPr marL="457200" lvl="1" indent="0">
              <a:buFontTx/>
              <a:buNone/>
            </a:pPr>
            <a:endParaRPr lang="en-US" kern="0" dirty="0"/>
          </a:p>
          <a:p>
            <a:pPr marL="914400" lvl="1" indent="-457200">
              <a:buFont typeface="+mj-lt"/>
              <a:buAutoNum type="alphaUcPeriod"/>
            </a:pPr>
            <a:endParaRPr lang="en-US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B2659E-C480-EF48-990B-87213DE4E93A}"/>
              </a:ext>
            </a:extLst>
          </p:cNvPr>
          <p:cNvSpPr txBox="1">
            <a:spLocks/>
          </p:cNvSpPr>
          <p:nvPr/>
        </p:nvSpPr>
        <p:spPr bwMode="auto">
          <a:xfrm>
            <a:off x="685800" y="805896"/>
            <a:ext cx="7772400" cy="94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1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Given the following data set, what is the L1 (</a:t>
            </a:r>
            <a:r>
              <a:rPr lang="en-US" kern="0" dirty="0" err="1">
                <a:latin typeface="Symbol" charset="2"/>
              </a:rPr>
              <a:t>S</a:t>
            </a:r>
            <a:r>
              <a:rPr lang="en-US" kern="0" dirty="0" err="1"/>
              <a:t>|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i</a:t>
            </a:r>
            <a:r>
              <a:rPr lang="en-US" i="1" kern="0" dirty="0"/>
              <a:t> – z</a:t>
            </a:r>
            <a:r>
              <a:rPr lang="en-US" i="1" kern="0" baseline="-25000" dirty="0"/>
              <a:t>i</a:t>
            </a:r>
            <a:r>
              <a:rPr lang="en-US" kern="0" dirty="0"/>
              <a:t>|), SSE (L2) (</a:t>
            </a:r>
            <a:r>
              <a:rPr lang="en-US" sz="2600" kern="0" dirty="0">
                <a:latin typeface="Symbol" charset="2"/>
              </a:rPr>
              <a:t>S</a:t>
            </a:r>
            <a:r>
              <a:rPr lang="en-US" kern="0" dirty="0"/>
              <a:t>(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i</a:t>
            </a:r>
            <a:r>
              <a:rPr lang="en-US" i="1" kern="0" dirty="0"/>
              <a:t> – z</a:t>
            </a:r>
            <a:r>
              <a:rPr lang="en-US" i="1" kern="0" baseline="-25000" dirty="0"/>
              <a:t>i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), MSE, and RMSE error for the entire data set?</a:t>
            </a:r>
          </a:p>
        </p:txBody>
      </p:sp>
    </p:spTree>
    <p:extLst>
      <p:ext uri="{BB962C8B-B14F-4D97-AF65-F5344CB8AC3E}">
        <p14:creationId xmlns:p14="http://schemas.microsoft.com/office/powerpoint/2010/main" val="3162922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5022"/>
            <a:ext cx="7772400" cy="838200"/>
          </a:xfrm>
        </p:spPr>
        <p:txBody>
          <a:bodyPr/>
          <a:lstStyle/>
          <a:p>
            <a:r>
              <a:rPr lang="en-US" dirty="0"/>
              <a:t>Error Values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33564"/>
            <a:ext cx="7772400" cy="1709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the following data set, what is the L1, SSE (L2), MSE, and RMSE error of Output1, Output2, and the entire data set? Fill in cells that have a ?.</a:t>
            </a:r>
          </a:p>
          <a:p>
            <a:pPr lvl="1"/>
            <a:r>
              <a:rPr lang="en-US" dirty="0"/>
              <a:t>Notes: For instance 1 the L1 pattern error is 1 + .6 = 1.6 and the SSE pattern error is 1 + .16 = 1.16.  The Data Set L1 and SSE errors will just be the sum of each of the pattern errors.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67060"/>
              </p:ext>
            </p:extLst>
          </p:nvPr>
        </p:nvGraphicFramePr>
        <p:xfrm>
          <a:off x="914400" y="2805984"/>
          <a:ext cx="7391400" cy="3306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099">
                  <a:extLst>
                    <a:ext uri="{9D8B030D-6E8A-4147-A177-3AD203B41FA5}">
                      <a16:colId xmlns:a16="http://schemas.microsoft.com/office/drawing/2014/main" val="3062446060"/>
                    </a:ext>
                  </a:extLst>
                </a:gridCol>
                <a:gridCol w="730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437">
                <a:tc>
                  <a:txBody>
                    <a:bodyPr/>
                    <a:lstStyle/>
                    <a:p>
                      <a:r>
                        <a:rPr lang="en-US" sz="1600" b="0" dirty="0"/>
                        <a:t>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Output1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Target1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Output2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Target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Data</a:t>
                      </a:r>
                      <a:r>
                        <a:rPr lang="en-US" sz="1600" b="0" baseline="0" dirty="0"/>
                        <a:t> Set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8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EDC96-3F23-EF43-BFC8-8CDAFB9A6591}" type="slidenum">
              <a:rPr lang="en-US" smtClean="0">
                <a:latin typeface="Times New Roman" pitchFamily="1" charset="0"/>
              </a:rPr>
              <a:pPr/>
              <a:t>37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Gradient Descent Learning: Minimize (Maximize) the Objective Function</a:t>
            </a:r>
          </a:p>
        </p:txBody>
      </p:sp>
      <p:sp>
        <p:nvSpPr>
          <p:cNvPr id="65541" name="Line 4"/>
          <p:cNvSpPr>
            <a:spLocks noChangeShapeType="1"/>
          </p:cNvSpPr>
          <p:nvPr/>
        </p:nvSpPr>
        <p:spPr bwMode="auto">
          <a:xfrm>
            <a:off x="1997075" y="2057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1997075" y="5334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Freeform 6"/>
          <p:cNvSpPr>
            <a:spLocks/>
          </p:cNvSpPr>
          <p:nvPr/>
        </p:nvSpPr>
        <p:spPr bwMode="auto">
          <a:xfrm>
            <a:off x="2225675" y="2882900"/>
            <a:ext cx="4114800" cy="2286000"/>
          </a:xfrm>
          <a:custGeom>
            <a:avLst/>
            <a:gdLst>
              <a:gd name="T0" fmla="*/ 0 w 2592"/>
              <a:gd name="T1" fmla="*/ 2147483647 h 1440"/>
              <a:gd name="T2" fmla="*/ 2147483647 w 2592"/>
              <a:gd name="T3" fmla="*/ 2147483647 h 1440"/>
              <a:gd name="T4" fmla="*/ 2147483647 w 2592"/>
              <a:gd name="T5" fmla="*/ 2147483647 h 1440"/>
              <a:gd name="T6" fmla="*/ 2147483647 w 2592"/>
              <a:gd name="T7" fmla="*/ 2147483647 h 1440"/>
              <a:gd name="T8" fmla="*/ 2147483647 w 2592"/>
              <a:gd name="T9" fmla="*/ 2147483647 h 1440"/>
              <a:gd name="T10" fmla="*/ 2147483647 w 2592"/>
              <a:gd name="T11" fmla="*/ 2147483647 h 1440"/>
              <a:gd name="T12" fmla="*/ 2147483647 w 2592"/>
              <a:gd name="T13" fmla="*/ 2147483647 h 1440"/>
              <a:gd name="T14" fmla="*/ 2147483647 w 2592"/>
              <a:gd name="T15" fmla="*/ 2147483647 h 1440"/>
              <a:gd name="T16" fmla="*/ 2147483647 w 2592"/>
              <a:gd name="T17" fmla="*/ 2147483647 h 1440"/>
              <a:gd name="T18" fmla="*/ 2147483647 w 2592"/>
              <a:gd name="T19" fmla="*/ 2147483647 h 1440"/>
              <a:gd name="T20" fmla="*/ 2147483647 w 2592"/>
              <a:gd name="T21" fmla="*/ 2147483647 h 1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2"/>
              <a:gd name="T34" fmla="*/ 0 h 1440"/>
              <a:gd name="T35" fmla="*/ 2592 w 2592"/>
              <a:gd name="T36" fmla="*/ 1440 h 14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2" h="1440">
                <a:moveTo>
                  <a:pt x="0" y="56"/>
                </a:moveTo>
                <a:cubicBezTo>
                  <a:pt x="128" y="348"/>
                  <a:pt x="256" y="640"/>
                  <a:pt x="336" y="728"/>
                </a:cubicBezTo>
                <a:cubicBezTo>
                  <a:pt x="416" y="816"/>
                  <a:pt x="424" y="488"/>
                  <a:pt x="480" y="584"/>
                </a:cubicBezTo>
                <a:cubicBezTo>
                  <a:pt x="536" y="680"/>
                  <a:pt x="608" y="1384"/>
                  <a:pt x="672" y="1304"/>
                </a:cubicBezTo>
                <a:cubicBezTo>
                  <a:pt x="736" y="1224"/>
                  <a:pt x="800" y="208"/>
                  <a:pt x="864" y="104"/>
                </a:cubicBezTo>
                <a:cubicBezTo>
                  <a:pt x="928" y="0"/>
                  <a:pt x="960" y="672"/>
                  <a:pt x="1056" y="680"/>
                </a:cubicBezTo>
                <a:cubicBezTo>
                  <a:pt x="1152" y="688"/>
                  <a:pt x="1304" y="40"/>
                  <a:pt x="1440" y="152"/>
                </a:cubicBezTo>
                <a:cubicBezTo>
                  <a:pt x="1576" y="264"/>
                  <a:pt x="1752" y="1264"/>
                  <a:pt x="1872" y="1352"/>
                </a:cubicBezTo>
                <a:cubicBezTo>
                  <a:pt x="1992" y="1440"/>
                  <a:pt x="2088" y="784"/>
                  <a:pt x="2160" y="680"/>
                </a:cubicBezTo>
                <a:cubicBezTo>
                  <a:pt x="2232" y="576"/>
                  <a:pt x="2232" y="808"/>
                  <a:pt x="2304" y="728"/>
                </a:cubicBezTo>
                <a:cubicBezTo>
                  <a:pt x="2376" y="648"/>
                  <a:pt x="2484" y="424"/>
                  <a:pt x="2592" y="200"/>
                </a:cubicBez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1997075" y="4724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609600" y="2616200"/>
            <a:ext cx="13874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Total SSE:</a:t>
            </a:r>
          </a:p>
          <a:p>
            <a:r>
              <a:rPr lang="en-US" sz="1800" dirty="0"/>
              <a:t>Sum Squared</a:t>
            </a:r>
          </a:p>
          <a:p>
            <a:r>
              <a:rPr lang="en-US" sz="1800" dirty="0"/>
              <a:t>Error</a:t>
            </a:r>
          </a:p>
          <a:p>
            <a:r>
              <a:rPr lang="en-US" sz="2000" dirty="0">
                <a:latin typeface="Symbol" pitchFamily="1" charset="2"/>
              </a:rPr>
              <a:t>S</a:t>
            </a:r>
            <a:r>
              <a:rPr lang="en-US" sz="1800" dirty="0"/>
              <a:t> (</a:t>
            </a:r>
            <a:r>
              <a:rPr lang="en-US" sz="1800" i="1" dirty="0"/>
              <a:t>t – z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endParaRPr lang="en-US" sz="1800" dirty="0"/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>
            <a:off x="1600200" y="4994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5547" name="Text Box 10"/>
          <p:cNvSpPr txBox="1">
            <a:spLocks noChangeArrowheads="1"/>
          </p:cNvSpPr>
          <p:nvPr/>
        </p:nvSpPr>
        <p:spPr bwMode="auto">
          <a:xfrm>
            <a:off x="3429000" y="21590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Error Landscape</a:t>
            </a:r>
          </a:p>
        </p:txBody>
      </p:sp>
      <p:sp>
        <p:nvSpPr>
          <p:cNvPr id="65548" name="Text Box 11"/>
          <p:cNvSpPr txBox="1">
            <a:spLocks noChangeArrowheads="1"/>
          </p:cNvSpPr>
          <p:nvPr/>
        </p:nvSpPr>
        <p:spPr bwMode="auto">
          <a:xfrm>
            <a:off x="3565525" y="5375275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Weight Values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874ED-289E-1142-A311-E228FF9DE5BC}" type="slidenum">
              <a:rPr lang="en-US" smtClean="0">
                <a:latin typeface="Times New Roman" pitchFamily="1" charset="0"/>
              </a:rPr>
              <a:pPr/>
              <a:t>38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Goal is to decrease overall error (or other loss function) each time a weight is changed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Total Sum Squared error one possible loss function          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US" sz="2800" dirty="0">
                <a:latin typeface="Symbol" pitchFamily="1" charset="2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t – z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Seek a weight changing algorithm such that           is negative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a formula can be found then we have a gradient descent learning algorithm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Delta rule is a variant of the perceptron rule which gives a gradient descent learning algorithm with perceptron nodes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Deriving a Gradient Descent Learning Algorithm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6553200" y="3200400"/>
          <a:ext cx="574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932" imgH="444511" progId="Equation.3">
                  <p:embed/>
                </p:oleObj>
              </mc:Choice>
              <mc:Fallback>
                <p:oleObj name="Equation" r:id="rId3" imgW="304932" imgH="444511" progId="Equation.3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00400"/>
                        <a:ext cx="574675" cy="838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3DAD2-0A11-2747-8EA2-18D58588B556}" type="slidenum">
              <a:rPr lang="en-US" smtClean="0">
                <a:latin typeface="Times New Roman" pitchFamily="1" charset="0"/>
              </a:rPr>
              <a:pPr/>
              <a:t>39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Delta rule algorithm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dirty="0">
                <a:ea typeface="ＭＳ Ｐゴシック" pitchFamily="1" charset="-128"/>
                <a:cs typeface="ＭＳ Ｐゴシック" pitchFamily="1" charset="-128"/>
              </a:rPr>
              <a:t>Delta rule uses (target - net) before the net value goes through the threshold in the learning rule to decide weight update</a:t>
            </a:r>
          </a:p>
          <a:p>
            <a:pPr eaLnBrk="1" hangingPunct="1">
              <a:lnSpc>
                <a:spcPct val="80000"/>
              </a:lnSpc>
            </a:pPr>
            <a:endParaRPr lang="en-US" sz="19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9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9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 dirty="0">
                <a:ea typeface="ＭＳ Ｐゴシック" pitchFamily="1" charset="-128"/>
                <a:cs typeface="ＭＳ Ｐゴシック" pitchFamily="1" charset="-128"/>
              </a:rPr>
              <a:t>Weights are updated even when the output would be correct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>
                <a:ea typeface="ＭＳ Ｐゴシック" pitchFamily="1" charset="-128"/>
                <a:cs typeface="ＭＳ Ｐゴシック" pitchFamily="1" charset="-128"/>
              </a:rPr>
              <a:t>Because this model is single layer and because of the SSE objective function, the error surface is guaranteed to be parabolic with only one minima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dirty="0">
                <a:ea typeface="ＭＳ Ｐゴシック" pitchFamily="1" charset="-128"/>
                <a:cs typeface="ＭＳ Ｐゴシック" pitchFamily="1" charset="-128"/>
              </a:rPr>
              <a:t>Learning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If learning rate is too large can jump around global minimum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If too small, will get to minimum, but will take a longer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Can decrease learning rate over time to give higher speed and still attain the global minimum (although exact minimum is still just for training set and thus…)</a:t>
            </a:r>
          </a:p>
          <a:p>
            <a:pPr eaLnBrk="1" hangingPunct="1">
              <a:lnSpc>
                <a:spcPct val="80000"/>
              </a:lnSpc>
            </a:pPr>
            <a:endParaRPr lang="en-US" sz="15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55697"/>
              </p:ext>
            </p:extLst>
          </p:nvPr>
        </p:nvGraphicFramePr>
        <p:xfrm>
          <a:off x="3434088" y="2438400"/>
          <a:ext cx="200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215900" progId="Equation.3">
                  <p:embed/>
                </p:oleObj>
              </mc:Choice>
              <mc:Fallback>
                <p:oleObj name="Equation" r:id="rId3" imgW="1066800" imgH="2159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088" y="2438400"/>
                        <a:ext cx="2006600" cy="406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979E0-9A5B-DF4B-BDBC-4A8AF2BD7A65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Perceptron Learning Algorithm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First neural network learning model in the 1960’s</a:t>
            </a:r>
          </a:p>
          <a:p>
            <a:pPr lvl="1"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Frank Rosenblatt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Simple and limited (single layer model)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concepts are similar for multi-layer models so this is a good learning tool</a:t>
            </a:r>
          </a:p>
          <a:p>
            <a:pPr eaLnBrk="1" hangingPunct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Still used in some current applications (large business problems, where intelligibility is needed, etc.)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Batch vs Stochastic Update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 get the true gradient with the delta rule, we need to sum errors over the entire training set and only update weights at the end of each epoch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Batch (gradient) vs stochastic (on-line, incremental)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SGD (Stochastic Gradient Descent)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With the stochastic delta rule algorithm, you update after every pattern, just like with the perceptron algorithm (even though that means each change may not be along the true gradient)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Stochastic is more efficient and best to use in almost all cases, though not all have figured it out yet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We’ll talk about this in more detail when we get to Backpropagation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6B085-8E89-0B4F-B396-5AA3508F5DE2}" type="slidenum">
              <a:rPr lang="en-US" smtClean="0">
                <a:latin typeface="Times New Roman" pitchFamily="1" charset="0"/>
              </a:rPr>
              <a:pPr/>
              <a:t>40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7DF6A-2235-AE41-8BEF-26CD7A3B0AE4}" type="slidenum">
              <a:rPr lang="en-US" smtClean="0">
                <a:latin typeface="Times New Roman" pitchFamily="1" charset="0"/>
              </a:rPr>
              <a:pPr/>
              <a:t>41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Perceptron rule vs Delta rule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Perceptron rule (target -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thresholded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output) guaranteed to converge to a separating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hyperplane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if the problem is linearly separable.  Otherwise may not converge – could get in a cycle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Singe layer Delta rule guaranteed to have only one global minimum.  Thus, it will converge to the best SSE solution whether the problem is linearly separable or not.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Could have a higher misclassification rate than with the perceptron rule and a less intuitive decision surface – we will discuss this later with regression where Delta rules is more appropriate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Stopping Criteria – For these models we stop when no longer making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you have gone a few epochs with no significant improvement/change between epochs (including oscillations)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10C63-4738-B448-9E0C-4EE9E173C11F}" type="slidenum">
              <a:rPr lang="en-US" smtClean="0">
                <a:latin typeface="Times New Roman" pitchFamily="1" charset="0"/>
              </a:rPr>
              <a:pPr/>
              <a:t>42</a:t>
            </a:fld>
            <a:endParaRPr lang="en-US">
              <a:latin typeface="Times New Roman" pitchFamily="1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827213" y="771525"/>
          <a:ext cx="5487987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5315712" progId="Word.Document.8">
                  <p:embed/>
                </p:oleObj>
              </mc:Choice>
              <mc:Fallback>
                <p:oleObj name="Document" r:id="rId3" imgW="5486400" imgH="5315712" progId="Word.Document.8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771525"/>
                        <a:ext cx="5487987" cy="531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EFEE0-3A80-7B44-8A95-89CA16975725}" type="slidenum">
              <a:rPr lang="en-US" smtClean="0">
                <a:latin typeface="Times New Roman" pitchFamily="1" charset="0"/>
              </a:rPr>
              <a:pPr/>
              <a:t>43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Linearly Separable Boolean Functions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dimensions (i.e. inputs)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EFEE0-3A80-7B44-8A95-89CA16975725}" type="slidenum">
              <a:rPr lang="en-US" smtClean="0">
                <a:latin typeface="Times New Roman" pitchFamily="1" charset="0"/>
              </a:rPr>
              <a:pPr/>
              <a:t>44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Linearly Separable Boolean Functions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 err="1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dimensions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P = 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Patterns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EFEE0-3A80-7B44-8A95-89CA16975725}" type="slidenum">
              <a:rPr lang="en-US" smtClean="0">
                <a:latin typeface="Times New Roman" pitchFamily="1" charset="0"/>
              </a:rPr>
              <a:pPr/>
              <a:t>45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Linearly Separable Boolean Functions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 err="1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dimensions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P = 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Patterns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</a:t>
            </a: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5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= # of Functions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i="1" u="sng" dirty="0" err="1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sz="2000" u="sng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		Total Functions	Linearly Separable Functions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0		2			2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1		4			4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		16			14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EFEE0-3A80-7B44-8A95-89CA16975725}" type="slidenum">
              <a:rPr lang="en-US" smtClean="0">
                <a:latin typeface="Times New Roman" pitchFamily="1" charset="0"/>
              </a:rPr>
              <a:pPr/>
              <a:t>46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Linearly Separable Boolean Functions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 err="1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dimensions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P = 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# of Patterns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P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 = </a:t>
            </a:r>
            <a:r>
              <a:rPr lang="en-US" sz="2000" i="1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2000" i="1" baseline="5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d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= # of Functions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i="1" u="sng" dirty="0" err="1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n</a:t>
            </a:r>
            <a:r>
              <a:rPr lang="en-US" sz="2000" u="sng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		Total Functions	Linearly Separable Functions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0		2			2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1		4			4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2		16			14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3		256			104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4		65536			1882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5		4.3 × 10</a:t>
            </a:r>
            <a:r>
              <a:rPr lang="en-US" sz="2000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9		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94572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6		1.8 × 10</a:t>
            </a:r>
            <a:r>
              <a:rPr lang="en-US" sz="2000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19		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1.5 × 10</a:t>
            </a:r>
            <a:r>
              <a:rPr lang="en-US" sz="2000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7</a:t>
            </a:r>
            <a:endParaRPr lang="en-US" sz="2000" dirty="0">
              <a:latin typeface="Times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1" charset="2"/>
              <a:buNone/>
            </a:pP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7		3.4 × 10</a:t>
            </a:r>
            <a:r>
              <a:rPr lang="en-US" sz="2000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38		</a:t>
            </a:r>
            <a:r>
              <a:rPr lang="en-US" sz="2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8.4 × 10</a:t>
            </a:r>
            <a:r>
              <a:rPr lang="en-US" sz="2000" baseline="30000" dirty="0">
                <a:latin typeface="Times" pitchFamily="1" charset="0"/>
                <a:ea typeface="ＭＳ Ｐゴシック" pitchFamily="1" charset="-128"/>
                <a:cs typeface="ＭＳ Ｐゴシック" pitchFamily="1" charset="-128"/>
              </a:rPr>
              <a:t>9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4DA485-FB8C-CC47-BF2C-3695DAEEA7C1}" type="slidenum">
              <a:rPr lang="en-US" smtClean="0">
                <a:latin typeface="Times New Roman" pitchFamily="1" charset="0"/>
              </a:rPr>
              <a:pPr/>
              <a:t>47</a:t>
            </a:fld>
            <a:endParaRPr lang="en-US">
              <a:latin typeface="Times New Roman" pitchFamily="1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286000" y="304800"/>
          <a:ext cx="45466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6400" imgH="7196328" progId="Word.Document.8">
                  <p:embed/>
                </p:oleObj>
              </mc:Choice>
              <mc:Fallback>
                <p:oleObj name="Document" r:id="rId3" imgW="5486400" imgH="7196328" progId="Word.Document.8">
                  <p:embed/>
                  <p:pic>
                    <p:nvPicPr>
                      <p:cNvPr id="82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"/>
                        <a:ext cx="4546600" cy="595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Linear Models which are Non-Linear in the Input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l"/>
              <a:defRPr/>
            </a:pPr>
            <a:r>
              <a:rPr lang="en-US" dirty="0"/>
              <a:t>So far we have used</a:t>
            </a:r>
          </a:p>
          <a:p>
            <a:pPr>
              <a:buFont typeface="Wingdings" charset="2"/>
              <a:buChar char="l"/>
              <a:defRPr/>
            </a:pPr>
            <a:endParaRPr lang="en-US" dirty="0"/>
          </a:p>
          <a:p>
            <a:pPr>
              <a:buFont typeface="Wingdings" charset="2"/>
              <a:buChar char="l"/>
              <a:defRPr/>
            </a:pPr>
            <a:r>
              <a:rPr lang="en-US" dirty="0"/>
              <a:t>We could preprocess the inputs in a non-linear way and do</a:t>
            </a:r>
          </a:p>
          <a:p>
            <a:pPr>
              <a:buFont typeface="Wingdings" charset="2"/>
              <a:buChar char="l"/>
              <a:defRPr/>
            </a:pPr>
            <a:endParaRPr lang="en-US" dirty="0"/>
          </a:p>
          <a:p>
            <a:pPr>
              <a:buFont typeface="Wingdings" charset="2"/>
              <a:buChar char="l"/>
              <a:defRPr/>
            </a:pPr>
            <a:endParaRPr lang="en-US" dirty="0"/>
          </a:p>
          <a:p>
            <a:pPr>
              <a:buFont typeface="Wingdings" charset="2"/>
              <a:buChar char="l"/>
              <a:defRPr/>
            </a:pPr>
            <a:r>
              <a:rPr lang="en-US" dirty="0"/>
              <a:t>To the perceptron algorithm it is the same but with more/different inputs. It still uses the same learning algorithm. </a:t>
            </a:r>
          </a:p>
          <a:p>
            <a:pPr>
              <a:buFont typeface="Wingdings" charset="2"/>
              <a:buChar char="l"/>
              <a:defRPr/>
            </a:pPr>
            <a:r>
              <a:rPr lang="en-US" dirty="0"/>
              <a:t>For example, for a problem with two inputs </a:t>
            </a:r>
            <a:r>
              <a:rPr lang="en-US" i="1" dirty="0" err="1"/>
              <a:t>x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dirty="0"/>
              <a:t> (plus the bias), we could also add the inputs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, and </a:t>
            </a:r>
            <a:r>
              <a:rPr lang="en-US" i="1" dirty="0" err="1"/>
              <a:t>x</a:t>
            </a:r>
            <a:r>
              <a:rPr lang="en-US" dirty="0" err="1"/>
              <a:t>·</a:t>
            </a:r>
            <a:r>
              <a:rPr lang="en-US" i="1" dirty="0" err="1"/>
              <a:t>y</a:t>
            </a:r>
            <a:endParaRPr lang="en-US" i="1" dirty="0"/>
          </a:p>
          <a:p>
            <a:pPr>
              <a:buFont typeface="Wingdings" charset="2"/>
              <a:buChar char="l"/>
              <a:defRPr/>
            </a:pPr>
            <a:r>
              <a:rPr lang="en-US" dirty="0"/>
              <a:t>The perceptron would just think it is a 5-dimensional task, and it is linear (5-d hyperplane) in those 5 dimensions</a:t>
            </a:r>
          </a:p>
          <a:p>
            <a:pPr lvl="1">
              <a:defRPr/>
            </a:pPr>
            <a:r>
              <a:rPr lang="en-US" dirty="0"/>
              <a:t>But what kind of decision surfaces would it allow for the original 2-</a:t>
            </a:r>
            <a:r>
              <a:rPr lang="en-US" i="1" dirty="0"/>
              <a:t>d</a:t>
            </a:r>
            <a:r>
              <a:rPr lang="en-US" dirty="0"/>
              <a:t> input space?</a:t>
            </a:r>
          </a:p>
        </p:txBody>
      </p:sp>
      <p:sp>
        <p:nvSpPr>
          <p:cNvPr id="849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49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ECEBC1-C039-904F-957D-54A7C760EBC1}" type="slidenum">
              <a:rPr lang="en-US" smtClean="0">
                <a:latin typeface="Times New Roman" pitchFamily="1" charset="0"/>
              </a:rPr>
              <a:pPr/>
              <a:t>48</a:t>
            </a:fld>
            <a:endParaRPr lang="en-US">
              <a:latin typeface="Times New Roman" pitchFamily="1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657600" y="1371600"/>
          <a:ext cx="24399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44500" progId="Equation.3">
                  <p:embed/>
                </p:oleObj>
              </mc:Choice>
              <mc:Fallback>
                <p:oleObj name="Equation" r:id="rId3" imgW="1435100" imgH="444500" progId="Equation.3">
                  <p:embed/>
                  <p:pic>
                    <p:nvPicPr>
                      <p:cNvPr id="84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371600"/>
                        <a:ext cx="2439988" cy="755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824310"/>
              </p:ext>
            </p:extLst>
          </p:nvPr>
        </p:nvGraphicFramePr>
        <p:xfrm>
          <a:off x="3495675" y="2590800"/>
          <a:ext cx="27638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444500" progId="Equation.3">
                  <p:embed/>
                </p:oleObj>
              </mc:Choice>
              <mc:Fallback>
                <p:oleObj name="Equation" r:id="rId5" imgW="1625600" imgH="444500" progId="Equation.3">
                  <p:embed/>
                  <p:pic>
                    <p:nvPicPr>
                      <p:cNvPr id="84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590800"/>
                        <a:ext cx="2763838" cy="755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Quadric Machine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All quadratic surfaces (2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order)</a:t>
            </a:r>
          </a:p>
          <a:p>
            <a:pPr lvl="1"/>
            <a:r>
              <a:rPr lang="en-US" dirty="0"/>
              <a:t>ellipsoid</a:t>
            </a:r>
          </a:p>
          <a:p>
            <a:pPr lvl="1"/>
            <a:r>
              <a:rPr lang="en-US" dirty="0"/>
              <a:t>parabola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That significantly increases the number of problems that can be solved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we solve XOR with this setup?</a:t>
            </a: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FF71B-AAEE-9041-BC95-9833E195F680}" type="slidenum">
              <a:rPr lang="en-US" smtClean="0">
                <a:latin typeface="Times New Roman" pitchFamily="1" charset="0"/>
              </a:rPr>
              <a:pPr/>
              <a:t>49</a:t>
            </a:fld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8040A-EA3D-6E4A-A1C2-10B892982BF3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48134" name="Rectangle 53"/>
          <p:cNvSpPr>
            <a:spLocks noChangeArrowheads="1"/>
          </p:cNvSpPr>
          <p:nvPr/>
        </p:nvSpPr>
        <p:spPr bwMode="auto">
          <a:xfrm>
            <a:off x="3632200" y="2054225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Perceptron Node – Threshold Logic Unit</a:t>
            </a:r>
          </a:p>
        </p:txBody>
      </p:sp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226695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7" name="Oval 52"/>
          <p:cNvSpPr>
            <a:spLocks noChangeArrowheads="1"/>
          </p:cNvSpPr>
          <p:nvPr/>
        </p:nvSpPr>
        <p:spPr bwMode="auto">
          <a:xfrm>
            <a:off x="5156200" y="2444750"/>
            <a:ext cx="990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38" name="Line 56"/>
          <p:cNvSpPr>
            <a:spLocks noChangeShapeType="1"/>
          </p:cNvSpPr>
          <p:nvPr/>
        </p:nvSpPr>
        <p:spPr bwMode="auto">
          <a:xfrm>
            <a:off x="4318000" y="2265363"/>
            <a:ext cx="8683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57"/>
          <p:cNvSpPr>
            <a:spLocks noChangeShapeType="1"/>
          </p:cNvSpPr>
          <p:nvPr/>
        </p:nvSpPr>
        <p:spPr bwMode="auto">
          <a:xfrm>
            <a:off x="4318000" y="29019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58"/>
          <p:cNvSpPr>
            <a:spLocks noChangeShapeType="1"/>
          </p:cNvSpPr>
          <p:nvPr/>
        </p:nvSpPr>
        <p:spPr bwMode="auto">
          <a:xfrm flipV="1">
            <a:off x="4318000" y="3149600"/>
            <a:ext cx="882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Line 62"/>
          <p:cNvSpPr>
            <a:spLocks noChangeShapeType="1"/>
          </p:cNvSpPr>
          <p:nvPr/>
        </p:nvSpPr>
        <p:spPr bwMode="auto">
          <a:xfrm>
            <a:off x="2641600" y="22653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63"/>
          <p:cNvSpPr>
            <a:spLocks noChangeShapeType="1"/>
          </p:cNvSpPr>
          <p:nvPr/>
        </p:nvSpPr>
        <p:spPr bwMode="auto">
          <a:xfrm>
            <a:off x="2641600" y="29019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64"/>
          <p:cNvSpPr>
            <a:spLocks noChangeShapeType="1"/>
          </p:cNvSpPr>
          <p:nvPr/>
        </p:nvSpPr>
        <p:spPr bwMode="auto">
          <a:xfrm>
            <a:off x="2641600" y="360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Text Box 68"/>
          <p:cNvSpPr txBox="1">
            <a:spLocks noChangeArrowheads="1"/>
          </p:cNvSpPr>
          <p:nvPr/>
        </p:nvSpPr>
        <p:spPr bwMode="auto">
          <a:xfrm>
            <a:off x="2266950" y="2054225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baseline="-25000"/>
              <a:t>1</a:t>
            </a:r>
            <a:endParaRPr lang="en-US" sz="2000" b="0"/>
          </a:p>
        </p:txBody>
      </p:sp>
      <p:sp>
        <p:nvSpPr>
          <p:cNvPr id="48145" name="Text Box 69"/>
          <p:cNvSpPr txBox="1">
            <a:spLocks noChangeArrowheads="1"/>
          </p:cNvSpPr>
          <p:nvPr/>
        </p:nvSpPr>
        <p:spPr bwMode="auto">
          <a:xfrm>
            <a:off x="2266950" y="3411538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i="1" baseline="-25000"/>
              <a:t>n</a:t>
            </a:r>
            <a:endParaRPr lang="en-US" sz="2000" b="0"/>
          </a:p>
        </p:txBody>
      </p:sp>
      <p:sp>
        <p:nvSpPr>
          <p:cNvPr id="48146" name="Text Box 70"/>
          <p:cNvSpPr txBox="1">
            <a:spLocks noChangeArrowheads="1"/>
          </p:cNvSpPr>
          <p:nvPr/>
        </p:nvSpPr>
        <p:spPr bwMode="auto">
          <a:xfrm>
            <a:off x="2266950" y="2693988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baseline="-25000"/>
              <a:t>2</a:t>
            </a:r>
            <a:endParaRPr lang="en-US" sz="2000" b="0"/>
          </a:p>
        </p:txBody>
      </p:sp>
      <p:sp>
        <p:nvSpPr>
          <p:cNvPr id="48147" name="Text Box 71"/>
          <p:cNvSpPr txBox="1">
            <a:spLocks noChangeArrowheads="1"/>
          </p:cNvSpPr>
          <p:nvPr/>
        </p:nvSpPr>
        <p:spPr bwMode="auto">
          <a:xfrm>
            <a:off x="3784600" y="2069068"/>
            <a:ext cx="4254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i="1" dirty="0"/>
              <a:t>w</a:t>
            </a:r>
            <a:r>
              <a:rPr lang="en-US" sz="1800" b="0" baseline="-25000" dirty="0"/>
              <a:t>1</a:t>
            </a:r>
            <a:endParaRPr lang="en-US" sz="1800" b="0" dirty="0"/>
          </a:p>
        </p:txBody>
      </p:sp>
      <p:sp>
        <p:nvSpPr>
          <p:cNvPr id="48148" name="Rectangle 76"/>
          <p:cNvSpPr>
            <a:spLocks noChangeArrowheads="1"/>
          </p:cNvSpPr>
          <p:nvPr/>
        </p:nvSpPr>
        <p:spPr bwMode="auto">
          <a:xfrm>
            <a:off x="3632200" y="2693988"/>
            <a:ext cx="685800" cy="41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49" name="Text Box 77"/>
          <p:cNvSpPr txBox="1">
            <a:spLocks noChangeArrowheads="1"/>
          </p:cNvSpPr>
          <p:nvPr/>
        </p:nvSpPr>
        <p:spPr bwMode="auto">
          <a:xfrm>
            <a:off x="3784600" y="2717800"/>
            <a:ext cx="425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w</a:t>
            </a:r>
            <a:r>
              <a:rPr lang="en-US" sz="1800" b="0" baseline="-25000"/>
              <a:t>2</a:t>
            </a:r>
            <a:endParaRPr lang="en-US" sz="1800" b="0"/>
          </a:p>
        </p:txBody>
      </p:sp>
      <p:sp>
        <p:nvSpPr>
          <p:cNvPr id="48150" name="Rectangle 78"/>
          <p:cNvSpPr>
            <a:spLocks noChangeArrowheads="1"/>
          </p:cNvSpPr>
          <p:nvPr/>
        </p:nvSpPr>
        <p:spPr bwMode="auto">
          <a:xfrm>
            <a:off x="3632200" y="3435350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51" name="Text Box 79"/>
          <p:cNvSpPr txBox="1">
            <a:spLocks noChangeArrowheads="1"/>
          </p:cNvSpPr>
          <p:nvPr/>
        </p:nvSpPr>
        <p:spPr bwMode="auto">
          <a:xfrm>
            <a:off x="3784600" y="3452813"/>
            <a:ext cx="4254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w</a:t>
            </a:r>
            <a:r>
              <a:rPr lang="en-US" sz="1800" b="0" i="1" baseline="-25000"/>
              <a:t>n</a:t>
            </a:r>
            <a:endParaRPr lang="en-US" sz="1800" b="0"/>
          </a:p>
        </p:txBody>
      </p:sp>
      <p:sp>
        <p:nvSpPr>
          <p:cNvPr id="48152" name="Line 80"/>
          <p:cNvSpPr>
            <a:spLocks noChangeShapeType="1"/>
          </p:cNvSpPr>
          <p:nvPr/>
        </p:nvSpPr>
        <p:spPr bwMode="auto">
          <a:xfrm>
            <a:off x="6146800" y="2901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3" name="Text Box 81"/>
          <p:cNvSpPr txBox="1">
            <a:spLocks noChangeArrowheads="1"/>
          </p:cNvSpPr>
          <p:nvPr/>
        </p:nvSpPr>
        <p:spPr bwMode="auto">
          <a:xfrm>
            <a:off x="6664325" y="2693988"/>
            <a:ext cx="29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z</a:t>
            </a:r>
            <a:endParaRPr lang="en-US" sz="1800" b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583238" y="2786063"/>
          <a:ext cx="1889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2786063"/>
                        <a:ext cx="1889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562600" y="4460875"/>
          <a:ext cx="25225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997" imgH="889397" progId="Equation.3">
                  <p:embed/>
                </p:oleObj>
              </mc:Choice>
              <mc:Fallback>
                <p:oleObj name="Equation" r:id="rId5" imgW="1498997" imgH="889397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60875"/>
                        <a:ext cx="2522537" cy="1517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77"/>
              <p:cNvSpPr txBox="1">
                <a:spLocks noChangeArrowheads="1"/>
              </p:cNvSpPr>
              <p:nvPr/>
            </p:nvSpPr>
            <p:spPr bwMode="auto">
              <a:xfrm>
                <a:off x="5445261" y="2725284"/>
                <a:ext cx="42545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6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5261" y="2725284"/>
                <a:ext cx="425450" cy="3667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Quadric Machine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All quadratic surfaces (2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order)</a:t>
            </a:r>
          </a:p>
          <a:p>
            <a:pPr lvl="1"/>
            <a:r>
              <a:rPr lang="en-US" dirty="0"/>
              <a:t>ellipsoid</a:t>
            </a:r>
          </a:p>
          <a:p>
            <a:pPr lvl="1"/>
            <a:r>
              <a:rPr lang="en-US" dirty="0"/>
              <a:t>parabola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That significantly increases the number of problems that can be solved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But still many problem which are not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quadrically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separable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Could go to 3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rd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higher order features, but number of possible features grows exponentially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Multi-layer neural networks will allow us to discover high-order features automatically from the input space</a:t>
            </a: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9FF71B-AAEE-9041-BC95-9833E195F680}" type="slidenum">
              <a:rPr lang="en-US" smtClean="0">
                <a:latin typeface="Times New Roman" pitchFamily="1" charset="0"/>
              </a:rPr>
              <a:pPr/>
              <a:t>50</a:t>
            </a:fld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55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Quadric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8710"/>
            <a:ext cx="7772400" cy="1657290"/>
          </a:xfrm>
        </p:spPr>
        <p:txBody>
          <a:bodyPr/>
          <a:lstStyle/>
          <a:p>
            <a:r>
              <a:rPr lang="en-US" dirty="0"/>
              <a:t>What is the decision surface for a 1-d (1 input) problem?</a:t>
            </a:r>
          </a:p>
          <a:p>
            <a:r>
              <a:rPr lang="en-US" dirty="0"/>
              <a:t>Perceptron with just feature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cannot separate the data</a:t>
            </a:r>
          </a:p>
          <a:p>
            <a:r>
              <a:rPr lang="en-US" dirty="0"/>
              <a:t>Could we add a transformed feature to our perceptron?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79608" y="3656012"/>
            <a:ext cx="22077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68829" y="3810000"/>
            <a:ext cx="230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   -2   -1    0   1    2    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676400" y="36195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244592" y="361791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47310" y="3619500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71600" y="3617912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57500" y="3621216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040706" y="3622804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81200" y="362489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4371" y="4038600"/>
            <a:ext cx="41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Quadric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8710"/>
            <a:ext cx="7772400" cy="1657290"/>
          </a:xfrm>
        </p:spPr>
        <p:txBody>
          <a:bodyPr/>
          <a:lstStyle/>
          <a:p>
            <a:r>
              <a:rPr lang="en-US" dirty="0"/>
              <a:t>Perceptron with just feature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cannot separate the data</a:t>
            </a:r>
          </a:p>
          <a:p>
            <a:r>
              <a:rPr lang="en-US" dirty="0"/>
              <a:t>Could we add a transformed feature to our perceptron?</a:t>
            </a:r>
          </a:p>
          <a:p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i="1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79608" y="3656012"/>
            <a:ext cx="22077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68829" y="3810000"/>
            <a:ext cx="230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   -2   -1    0   1    2    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676400" y="36195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244592" y="361791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47310" y="3619500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71600" y="3617912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57500" y="3621216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040706" y="3622804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81200" y="362489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4371" y="4038600"/>
            <a:ext cx="41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Quadric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8710"/>
            <a:ext cx="7772400" cy="17836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Perceptron with just feature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cannot separate the data</a:t>
            </a:r>
          </a:p>
          <a:p>
            <a:r>
              <a:rPr lang="en-US" dirty="0"/>
              <a:t>Could we add another feature to our perceptron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i="1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Note could also think of this as just using feature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but now allowing a quadric surface to divide the data</a:t>
            </a:r>
          </a:p>
          <a:p>
            <a:pPr lvl="1"/>
            <a:r>
              <a:rPr lang="en-US" dirty="0"/>
              <a:t>Note that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not actually needed in this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C09D-779F-1148-B998-C716666029D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79608" y="3656012"/>
            <a:ext cx="22077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68829" y="3810000"/>
            <a:ext cx="230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   -2   -1    0   1    2    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676400" y="36195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244592" y="361791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47310" y="3619500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71600" y="3617912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57500" y="3621216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040706" y="3622804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981200" y="362489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4371" y="4038600"/>
            <a:ext cx="41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5379719" y="3678849"/>
            <a:ext cx="22077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390722" y="3810000"/>
            <a:ext cx="230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   -2   -1    0   1    2    3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6198293" y="3354388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66485" y="33528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069203" y="2820988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893493" y="2819400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379393" y="1676400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62599" y="1677988"/>
            <a:ext cx="76200" cy="76200"/>
          </a:xfrm>
          <a:prstGeom prst="ellipse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503093" y="364773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98571" y="2362200"/>
            <a:ext cx="41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398346" y="4031992"/>
            <a:ext cx="41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295CF-B161-C64A-A51F-EDD574D9791F}"/>
              </a:ext>
            </a:extLst>
          </p:cNvPr>
          <p:cNvSpPr/>
          <p:nvPr/>
        </p:nvSpPr>
        <p:spPr bwMode="auto">
          <a:xfrm>
            <a:off x="1571317" y="3509485"/>
            <a:ext cx="895966" cy="293053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 New Roman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ADDE3-29A0-6642-8ACA-7D4F7E8A26AB}"/>
              </a:ext>
            </a:extLst>
          </p:cNvPr>
          <p:cNvCxnSpPr>
            <a:cxnSpLocks/>
          </p:cNvCxnSpPr>
          <p:nvPr/>
        </p:nvCxnSpPr>
        <p:spPr bwMode="auto">
          <a:xfrm>
            <a:off x="5562599" y="3124200"/>
            <a:ext cx="18929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363D1D3-6122-8446-9954-DCBB31C79770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0722" y="1752600"/>
            <a:ext cx="0" cy="1926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Quadric Machine Homework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2590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a 2-input perceptron expanded to be a quadric (2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nd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order) perceptron, with 5 input weights (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i="1" dirty="0" err="1"/>
              <a:t>x</a:t>
            </a:r>
            <a:r>
              <a:rPr lang="en-US" dirty="0" err="1"/>
              <a:t>·</a:t>
            </a:r>
            <a:r>
              <a:rPr lang="en-US" i="1" dirty="0" err="1"/>
              <a:t>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and the bias weight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Assume it outputs 1 if  net &gt; 0, else 0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a learning rate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of .5 and initial weights all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 </a:t>
            </a:r>
            <a:r>
              <a:rPr lang="en-US" dirty="0" err="1">
                <a:latin typeface="Symbol" pitchFamily="1" charset="2"/>
              </a:rPr>
              <a:t>D</a:t>
            </a:r>
            <a:r>
              <a:rPr lang="en-US" i="1" dirty="0" err="1"/>
              <a:t>w</a:t>
            </a:r>
            <a:r>
              <a:rPr lang="en-US" i="1" baseline="-25000" dirty="0" err="1"/>
              <a:t>i</a:t>
            </a:r>
            <a:r>
              <a:rPr lang="en-US" i="1" dirty="0"/>
              <a:t> = c</a:t>
            </a:r>
            <a:r>
              <a:rPr lang="en-US" dirty="0">
                <a:latin typeface="Symbol" pitchFamily="1" charset="2"/>
              </a:rPr>
              <a:t>(</a:t>
            </a:r>
            <a:r>
              <a:rPr lang="en-US" i="1" dirty="0"/>
              <a:t>t – z</a:t>
            </a:r>
            <a:r>
              <a:rPr lang="en-US" dirty="0"/>
              <a:t>)</a:t>
            </a:r>
            <a:r>
              <a:rPr lang="en-US" i="1" dirty="0">
                <a:latin typeface="Symbol" pitchFamily="1" charset="2"/>
              </a:rPr>
              <a:t>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Show all weights after each pattern for one epoch with </a:t>
            </a:r>
            <a:r>
              <a:rPr lang="en-US" dirty="0"/>
              <a:t>the following training set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270 - Perceptron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9994-5956-EC4E-A50F-7EFDD73B51E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83273"/>
              </p:ext>
            </p:extLst>
          </p:nvPr>
        </p:nvGraphicFramePr>
        <p:xfrm>
          <a:off x="3352800" y="4114800"/>
          <a:ext cx="2438401" cy="1469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7">
                <a:tc>
                  <a:txBody>
                    <a:bodyPr/>
                    <a:lstStyle/>
                    <a:p>
                      <a:r>
                        <a:rPr lang="en-US" sz="16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2318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-.1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7">
                <a:tc>
                  <a:txBody>
                    <a:bodyPr/>
                    <a:lstStyle/>
                    <a:p>
                      <a:r>
                        <a:rPr lang="en-US" sz="1600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7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8040A-EA3D-6E4A-A1C2-10B892982BF3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48134" name="Rectangle 53"/>
          <p:cNvSpPr>
            <a:spLocks noChangeArrowheads="1"/>
          </p:cNvSpPr>
          <p:nvPr/>
        </p:nvSpPr>
        <p:spPr bwMode="auto">
          <a:xfrm>
            <a:off x="3632200" y="2054225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Perceptron Node – Threshold Logic Unit</a:t>
            </a:r>
          </a:p>
        </p:txBody>
      </p:sp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226695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7" name="Oval 52"/>
          <p:cNvSpPr>
            <a:spLocks noChangeArrowheads="1"/>
          </p:cNvSpPr>
          <p:nvPr/>
        </p:nvSpPr>
        <p:spPr bwMode="auto">
          <a:xfrm>
            <a:off x="5156200" y="2444750"/>
            <a:ext cx="990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38" name="Line 56"/>
          <p:cNvSpPr>
            <a:spLocks noChangeShapeType="1"/>
          </p:cNvSpPr>
          <p:nvPr/>
        </p:nvSpPr>
        <p:spPr bwMode="auto">
          <a:xfrm>
            <a:off x="4318000" y="2265363"/>
            <a:ext cx="8683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57"/>
          <p:cNvSpPr>
            <a:spLocks noChangeShapeType="1"/>
          </p:cNvSpPr>
          <p:nvPr/>
        </p:nvSpPr>
        <p:spPr bwMode="auto">
          <a:xfrm>
            <a:off x="4318000" y="29019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58"/>
          <p:cNvSpPr>
            <a:spLocks noChangeShapeType="1"/>
          </p:cNvSpPr>
          <p:nvPr/>
        </p:nvSpPr>
        <p:spPr bwMode="auto">
          <a:xfrm flipV="1">
            <a:off x="4318000" y="3149600"/>
            <a:ext cx="882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Line 62"/>
          <p:cNvSpPr>
            <a:spLocks noChangeShapeType="1"/>
          </p:cNvSpPr>
          <p:nvPr/>
        </p:nvSpPr>
        <p:spPr bwMode="auto">
          <a:xfrm>
            <a:off x="2641600" y="22653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63"/>
          <p:cNvSpPr>
            <a:spLocks noChangeShapeType="1"/>
          </p:cNvSpPr>
          <p:nvPr/>
        </p:nvSpPr>
        <p:spPr bwMode="auto">
          <a:xfrm>
            <a:off x="2641600" y="29019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64"/>
          <p:cNvSpPr>
            <a:spLocks noChangeShapeType="1"/>
          </p:cNvSpPr>
          <p:nvPr/>
        </p:nvSpPr>
        <p:spPr bwMode="auto">
          <a:xfrm>
            <a:off x="2641600" y="360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Text Box 68"/>
          <p:cNvSpPr txBox="1">
            <a:spLocks noChangeArrowheads="1"/>
          </p:cNvSpPr>
          <p:nvPr/>
        </p:nvSpPr>
        <p:spPr bwMode="auto">
          <a:xfrm>
            <a:off x="2266950" y="2054225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baseline="-25000"/>
              <a:t>1</a:t>
            </a:r>
            <a:endParaRPr lang="en-US" sz="2000" b="0"/>
          </a:p>
        </p:txBody>
      </p:sp>
      <p:sp>
        <p:nvSpPr>
          <p:cNvPr id="48145" name="Text Box 69"/>
          <p:cNvSpPr txBox="1">
            <a:spLocks noChangeArrowheads="1"/>
          </p:cNvSpPr>
          <p:nvPr/>
        </p:nvSpPr>
        <p:spPr bwMode="auto">
          <a:xfrm>
            <a:off x="2266950" y="3411538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i="1" baseline="-25000"/>
              <a:t>n</a:t>
            </a:r>
            <a:endParaRPr lang="en-US" sz="2000" b="0"/>
          </a:p>
        </p:txBody>
      </p:sp>
      <p:sp>
        <p:nvSpPr>
          <p:cNvPr id="48146" name="Text Box 70"/>
          <p:cNvSpPr txBox="1">
            <a:spLocks noChangeArrowheads="1"/>
          </p:cNvSpPr>
          <p:nvPr/>
        </p:nvSpPr>
        <p:spPr bwMode="auto">
          <a:xfrm>
            <a:off x="2266950" y="2693988"/>
            <a:ext cx="41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i="1"/>
              <a:t>x</a:t>
            </a:r>
            <a:r>
              <a:rPr lang="en-US" sz="2000" b="0" baseline="-25000"/>
              <a:t>2</a:t>
            </a:r>
            <a:endParaRPr lang="en-US" sz="2000" b="0"/>
          </a:p>
        </p:txBody>
      </p:sp>
      <p:sp>
        <p:nvSpPr>
          <p:cNvPr id="48147" name="Text Box 71"/>
          <p:cNvSpPr txBox="1">
            <a:spLocks noChangeArrowheads="1"/>
          </p:cNvSpPr>
          <p:nvPr/>
        </p:nvSpPr>
        <p:spPr bwMode="auto">
          <a:xfrm>
            <a:off x="3784600" y="2071687"/>
            <a:ext cx="425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w</a:t>
            </a:r>
            <a:r>
              <a:rPr lang="en-US" sz="1800" b="0" baseline="-25000"/>
              <a:t>1</a:t>
            </a:r>
            <a:endParaRPr lang="en-US" sz="1800" b="0"/>
          </a:p>
        </p:txBody>
      </p:sp>
      <p:sp>
        <p:nvSpPr>
          <p:cNvPr id="48148" name="Rectangle 76"/>
          <p:cNvSpPr>
            <a:spLocks noChangeArrowheads="1"/>
          </p:cNvSpPr>
          <p:nvPr/>
        </p:nvSpPr>
        <p:spPr bwMode="auto">
          <a:xfrm>
            <a:off x="3632200" y="2693988"/>
            <a:ext cx="685800" cy="41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49" name="Text Box 77"/>
          <p:cNvSpPr txBox="1">
            <a:spLocks noChangeArrowheads="1"/>
          </p:cNvSpPr>
          <p:nvPr/>
        </p:nvSpPr>
        <p:spPr bwMode="auto">
          <a:xfrm>
            <a:off x="3784600" y="2717800"/>
            <a:ext cx="425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 dirty="0"/>
              <a:t>w</a:t>
            </a:r>
            <a:r>
              <a:rPr lang="en-US" sz="1800" b="0" baseline="-25000" dirty="0"/>
              <a:t>2</a:t>
            </a:r>
            <a:endParaRPr lang="en-US" sz="1800" b="0" dirty="0"/>
          </a:p>
        </p:txBody>
      </p:sp>
      <p:sp>
        <p:nvSpPr>
          <p:cNvPr id="48150" name="Rectangle 78"/>
          <p:cNvSpPr>
            <a:spLocks noChangeArrowheads="1"/>
          </p:cNvSpPr>
          <p:nvPr/>
        </p:nvSpPr>
        <p:spPr bwMode="auto">
          <a:xfrm>
            <a:off x="3632200" y="3435350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48151" name="Text Box 79"/>
          <p:cNvSpPr txBox="1">
            <a:spLocks noChangeArrowheads="1"/>
          </p:cNvSpPr>
          <p:nvPr/>
        </p:nvSpPr>
        <p:spPr bwMode="auto">
          <a:xfrm>
            <a:off x="3784600" y="3452813"/>
            <a:ext cx="4254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w</a:t>
            </a:r>
            <a:r>
              <a:rPr lang="en-US" sz="1800" b="0" i="1" baseline="-25000"/>
              <a:t>n</a:t>
            </a:r>
            <a:endParaRPr lang="en-US" sz="1800" b="0"/>
          </a:p>
        </p:txBody>
      </p:sp>
      <p:sp>
        <p:nvSpPr>
          <p:cNvPr id="48152" name="Line 80"/>
          <p:cNvSpPr>
            <a:spLocks noChangeShapeType="1"/>
          </p:cNvSpPr>
          <p:nvPr/>
        </p:nvSpPr>
        <p:spPr bwMode="auto">
          <a:xfrm>
            <a:off x="6146800" y="2901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3" name="Text Box 81"/>
          <p:cNvSpPr txBox="1">
            <a:spLocks noChangeArrowheads="1"/>
          </p:cNvSpPr>
          <p:nvPr/>
        </p:nvSpPr>
        <p:spPr bwMode="auto">
          <a:xfrm>
            <a:off x="6664325" y="2693988"/>
            <a:ext cx="29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1"/>
              <a:t>z</a:t>
            </a:r>
            <a:endParaRPr lang="en-US" sz="1800" b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562600" y="4460875"/>
          <a:ext cx="25225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997" imgH="889397" progId="Equation.3">
                  <p:embed/>
                </p:oleObj>
              </mc:Choice>
              <mc:Fallback>
                <p:oleObj name="Equation" r:id="rId3" imgW="1498997" imgH="889397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60875"/>
                        <a:ext cx="2522537" cy="1517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81000" y="4648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0" dirty="0"/>
              <a:t> Learn weights such that an objective function is maximized.</a:t>
            </a:r>
          </a:p>
          <a:p>
            <a:pPr>
              <a:buFont typeface="Arial"/>
              <a:buChar char="•"/>
            </a:pPr>
            <a:r>
              <a:rPr lang="en-US" sz="2000" b="0" dirty="0"/>
              <a:t> What objective function should we use?</a:t>
            </a:r>
          </a:p>
          <a:p>
            <a:pPr>
              <a:buFont typeface="Arial"/>
              <a:buChar char="•"/>
            </a:pPr>
            <a:r>
              <a:rPr lang="en-US" sz="2000" b="0" dirty="0"/>
              <a:t> What learning algorithm should we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7"/>
              <p:cNvSpPr txBox="1">
                <a:spLocks noChangeArrowheads="1"/>
              </p:cNvSpPr>
              <p:nvPr/>
            </p:nvSpPr>
            <p:spPr bwMode="auto">
              <a:xfrm>
                <a:off x="5445261" y="2725284"/>
                <a:ext cx="425450" cy="366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7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5261" y="2725284"/>
                <a:ext cx="425450" cy="3667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96CD96-B9D8-1F4B-B6E8-844BF2685D49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Perceptron Learning Algorithm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632200" y="2054225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5156200" y="2444750"/>
            <a:ext cx="990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4318000" y="2265363"/>
            <a:ext cx="8683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V="1">
            <a:off x="4318000" y="3149600"/>
            <a:ext cx="882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2641600" y="22653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641600" y="360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266950" y="205422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x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266950" y="3411538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x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3632200" y="3435350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Line 20"/>
          <p:cNvSpPr>
            <a:spLocks noChangeShapeType="1"/>
          </p:cNvSpPr>
          <p:nvPr/>
        </p:nvSpPr>
        <p:spPr bwMode="auto">
          <a:xfrm>
            <a:off x="6146800" y="2901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Text Box 21"/>
          <p:cNvSpPr txBox="1">
            <a:spLocks noChangeArrowheads="1"/>
          </p:cNvSpPr>
          <p:nvPr/>
        </p:nvSpPr>
        <p:spPr bwMode="auto">
          <a:xfrm>
            <a:off x="6664325" y="26939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z</a:t>
            </a:r>
            <a:endParaRPr lang="en-US" sz="180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884488" y="4460875"/>
          <a:ext cx="25225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997" imgH="889397" progId="Equation.3">
                  <p:embed/>
                </p:oleObj>
              </mc:Choice>
              <mc:Fallback>
                <p:oleObj name="Equation" r:id="rId3" imgW="1498997" imgH="889397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60875"/>
                        <a:ext cx="2522537" cy="1517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810000" y="2071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.4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3810000" y="3411538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-.2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5486400" y="27463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.1</a:t>
            </a:r>
          </a:p>
        </p:txBody>
      </p:sp>
      <p:grpSp>
        <p:nvGrpSpPr>
          <p:cNvPr id="31764" name="Group 58"/>
          <p:cNvGrpSpPr>
            <a:grpSpLocks/>
          </p:cNvGrpSpPr>
          <p:nvPr/>
        </p:nvGrpSpPr>
        <p:grpSpPr bwMode="auto">
          <a:xfrm>
            <a:off x="701675" y="4460875"/>
            <a:ext cx="1127125" cy="1250950"/>
            <a:chOff x="442" y="2810"/>
            <a:chExt cx="710" cy="788"/>
          </a:xfrm>
        </p:grpSpPr>
        <p:sp>
          <p:nvSpPr>
            <p:cNvPr id="31765" name="Text Box 59"/>
            <p:cNvSpPr txBox="1">
              <a:spLocks noChangeArrowheads="1"/>
            </p:cNvSpPr>
            <p:nvPr/>
          </p:nvSpPr>
          <p:spPr bwMode="auto">
            <a:xfrm>
              <a:off x="442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31766" name="Text Box 60"/>
            <p:cNvSpPr txBox="1">
              <a:spLocks noChangeArrowheads="1"/>
            </p:cNvSpPr>
            <p:nvPr/>
          </p:nvSpPr>
          <p:spPr bwMode="auto">
            <a:xfrm>
              <a:off x="690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31767" name="Text Box 61"/>
            <p:cNvSpPr txBox="1">
              <a:spLocks noChangeArrowheads="1"/>
            </p:cNvSpPr>
            <p:nvPr/>
          </p:nvSpPr>
          <p:spPr bwMode="auto">
            <a:xfrm>
              <a:off x="938" y="281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t</a:t>
              </a:r>
              <a:endParaRPr lang="en-US" sz="2000"/>
            </a:p>
          </p:txBody>
        </p:sp>
        <p:sp>
          <p:nvSpPr>
            <p:cNvPr id="31768" name="Line 62"/>
            <p:cNvSpPr>
              <a:spLocks noChangeShapeType="1"/>
            </p:cNvSpPr>
            <p:nvPr/>
          </p:nvSpPr>
          <p:spPr bwMode="auto">
            <a:xfrm>
              <a:off x="442" y="3060"/>
              <a:ext cx="71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9" name="Line 63"/>
            <p:cNvSpPr>
              <a:spLocks noChangeShapeType="1"/>
            </p:cNvSpPr>
            <p:nvPr/>
          </p:nvSpPr>
          <p:spPr bwMode="auto">
            <a:xfrm>
              <a:off x="938" y="3060"/>
              <a:ext cx="1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0" name="Text Box 64"/>
            <p:cNvSpPr txBox="1">
              <a:spLocks noChangeArrowheads="1"/>
            </p:cNvSpPr>
            <p:nvPr/>
          </p:nvSpPr>
          <p:spPr bwMode="auto">
            <a:xfrm>
              <a:off x="938" y="33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1771" name="Text Box 65"/>
            <p:cNvSpPr txBox="1">
              <a:spLocks noChangeArrowheads="1"/>
            </p:cNvSpPr>
            <p:nvPr/>
          </p:nvSpPr>
          <p:spPr bwMode="auto">
            <a:xfrm>
              <a:off x="938" y="30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1772" name="Text Box 66"/>
            <p:cNvSpPr txBox="1">
              <a:spLocks noChangeArrowheads="1"/>
            </p:cNvSpPr>
            <p:nvPr/>
          </p:nvSpPr>
          <p:spPr bwMode="auto">
            <a:xfrm>
              <a:off x="690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.1</a:t>
              </a:r>
            </a:p>
          </p:txBody>
        </p:sp>
        <p:sp>
          <p:nvSpPr>
            <p:cNvPr id="31773" name="Text Box 67"/>
            <p:cNvSpPr txBox="1">
              <a:spLocks noChangeArrowheads="1"/>
            </p:cNvSpPr>
            <p:nvPr/>
          </p:nvSpPr>
          <p:spPr bwMode="auto">
            <a:xfrm>
              <a:off x="690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.3</a:t>
              </a:r>
            </a:p>
          </p:txBody>
        </p:sp>
        <p:sp>
          <p:nvSpPr>
            <p:cNvPr id="31774" name="Text Box 68"/>
            <p:cNvSpPr txBox="1">
              <a:spLocks noChangeArrowheads="1"/>
            </p:cNvSpPr>
            <p:nvPr/>
          </p:nvSpPr>
          <p:spPr bwMode="auto">
            <a:xfrm>
              <a:off x="442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.4</a:t>
              </a:r>
            </a:p>
          </p:txBody>
        </p:sp>
        <p:sp>
          <p:nvSpPr>
            <p:cNvPr id="31775" name="Text Box 69"/>
            <p:cNvSpPr txBox="1">
              <a:spLocks noChangeArrowheads="1"/>
            </p:cNvSpPr>
            <p:nvPr/>
          </p:nvSpPr>
          <p:spPr bwMode="auto">
            <a:xfrm>
              <a:off x="442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 autoUpdateAnimBg="0"/>
      <p:bldP spid="44057" grpId="0" autoUpdateAnimBg="0"/>
      <p:bldP spid="440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2F8576-7024-314D-A68D-A7D868C0D435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First Training Instance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632200" y="2054225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5156200" y="2444750"/>
            <a:ext cx="990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4318000" y="2265363"/>
            <a:ext cx="8683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 flipV="1">
            <a:off x="4318000" y="3149600"/>
            <a:ext cx="882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>
            <a:off x="2641600" y="22653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>
            <a:off x="2641600" y="360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66950" y="2054225"/>
            <a:ext cx="374650" cy="1754188"/>
            <a:chOff x="1428" y="1294"/>
            <a:chExt cx="236" cy="1105"/>
          </a:xfrm>
        </p:grpSpPr>
        <p:sp>
          <p:nvSpPr>
            <p:cNvPr id="33825" name="Text Box 10"/>
            <p:cNvSpPr txBox="1">
              <a:spLocks noChangeArrowheads="1"/>
            </p:cNvSpPr>
            <p:nvPr/>
          </p:nvSpPr>
          <p:spPr bwMode="auto">
            <a:xfrm>
              <a:off x="1428" y="1294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.8</a:t>
              </a:r>
            </a:p>
          </p:txBody>
        </p:sp>
        <p:sp>
          <p:nvSpPr>
            <p:cNvPr id="33826" name="Text Box 11"/>
            <p:cNvSpPr txBox="1">
              <a:spLocks noChangeArrowheads="1"/>
            </p:cNvSpPr>
            <p:nvPr/>
          </p:nvSpPr>
          <p:spPr bwMode="auto">
            <a:xfrm>
              <a:off x="1428" y="2149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.3</a:t>
              </a:r>
            </a:p>
          </p:txBody>
        </p:sp>
      </p:grp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632200" y="3435350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6146800" y="2901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6664325" y="26939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z</a:t>
            </a:r>
            <a:endParaRPr lang="en-US" sz="180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884488" y="4460875"/>
          <a:ext cx="25225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997" imgH="889397" progId="Equation.3">
                  <p:embed/>
                </p:oleObj>
              </mc:Choice>
              <mc:Fallback>
                <p:oleObj name="Equation" r:id="rId3" imgW="1498997" imgH="889397" progId="Equation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60875"/>
                        <a:ext cx="2522537" cy="1517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810000" y="2071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.4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810000" y="3411538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-.2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486400" y="27463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.1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4471988" y="3452813"/>
            <a:ext cx="272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net</a:t>
            </a:r>
            <a:r>
              <a:rPr lang="en-US" sz="2000"/>
              <a:t> = .8*.4 + .3*-.2 = .26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6858000" y="27178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=1</a:t>
            </a:r>
          </a:p>
        </p:txBody>
      </p:sp>
      <p:grpSp>
        <p:nvGrpSpPr>
          <p:cNvPr id="33813" name="Group 46"/>
          <p:cNvGrpSpPr>
            <a:grpSpLocks/>
          </p:cNvGrpSpPr>
          <p:nvPr/>
        </p:nvGrpSpPr>
        <p:grpSpPr bwMode="auto">
          <a:xfrm>
            <a:off x="701675" y="4460875"/>
            <a:ext cx="1127125" cy="1250950"/>
            <a:chOff x="442" y="2810"/>
            <a:chExt cx="710" cy="788"/>
          </a:xfrm>
        </p:grpSpPr>
        <p:sp>
          <p:nvSpPr>
            <p:cNvPr id="33814" name="Text Box 47"/>
            <p:cNvSpPr txBox="1">
              <a:spLocks noChangeArrowheads="1"/>
            </p:cNvSpPr>
            <p:nvPr/>
          </p:nvSpPr>
          <p:spPr bwMode="auto">
            <a:xfrm>
              <a:off x="442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33815" name="Text Box 48"/>
            <p:cNvSpPr txBox="1">
              <a:spLocks noChangeArrowheads="1"/>
            </p:cNvSpPr>
            <p:nvPr/>
          </p:nvSpPr>
          <p:spPr bwMode="auto">
            <a:xfrm>
              <a:off x="690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33816" name="Text Box 49"/>
            <p:cNvSpPr txBox="1">
              <a:spLocks noChangeArrowheads="1"/>
            </p:cNvSpPr>
            <p:nvPr/>
          </p:nvSpPr>
          <p:spPr bwMode="auto">
            <a:xfrm>
              <a:off x="938" y="281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t</a:t>
              </a:r>
              <a:endParaRPr lang="en-US" sz="2000"/>
            </a:p>
          </p:txBody>
        </p:sp>
        <p:sp>
          <p:nvSpPr>
            <p:cNvPr id="33817" name="Line 50"/>
            <p:cNvSpPr>
              <a:spLocks noChangeShapeType="1"/>
            </p:cNvSpPr>
            <p:nvPr/>
          </p:nvSpPr>
          <p:spPr bwMode="auto">
            <a:xfrm>
              <a:off x="442" y="3060"/>
              <a:ext cx="71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51"/>
            <p:cNvSpPr>
              <a:spLocks noChangeShapeType="1"/>
            </p:cNvSpPr>
            <p:nvPr/>
          </p:nvSpPr>
          <p:spPr bwMode="auto">
            <a:xfrm>
              <a:off x="938" y="3060"/>
              <a:ext cx="1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Text Box 52"/>
            <p:cNvSpPr txBox="1">
              <a:spLocks noChangeArrowheads="1"/>
            </p:cNvSpPr>
            <p:nvPr/>
          </p:nvSpPr>
          <p:spPr bwMode="auto">
            <a:xfrm>
              <a:off x="938" y="33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3820" name="Text Box 53"/>
            <p:cNvSpPr txBox="1">
              <a:spLocks noChangeArrowheads="1"/>
            </p:cNvSpPr>
            <p:nvPr/>
          </p:nvSpPr>
          <p:spPr bwMode="auto">
            <a:xfrm>
              <a:off x="938" y="30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3821" name="Text Box 54"/>
            <p:cNvSpPr txBox="1">
              <a:spLocks noChangeArrowheads="1"/>
            </p:cNvSpPr>
            <p:nvPr/>
          </p:nvSpPr>
          <p:spPr bwMode="auto">
            <a:xfrm>
              <a:off x="690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.1</a:t>
              </a:r>
            </a:p>
          </p:txBody>
        </p:sp>
        <p:sp>
          <p:nvSpPr>
            <p:cNvPr id="33822" name="Text Box 55"/>
            <p:cNvSpPr txBox="1">
              <a:spLocks noChangeArrowheads="1"/>
            </p:cNvSpPr>
            <p:nvPr/>
          </p:nvSpPr>
          <p:spPr bwMode="auto">
            <a:xfrm>
              <a:off x="690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.3</a:t>
              </a:r>
            </a:p>
          </p:txBody>
        </p:sp>
        <p:sp>
          <p:nvSpPr>
            <p:cNvPr id="33823" name="Text Box 56"/>
            <p:cNvSpPr txBox="1">
              <a:spLocks noChangeArrowheads="1"/>
            </p:cNvSpPr>
            <p:nvPr/>
          </p:nvSpPr>
          <p:spPr bwMode="auto">
            <a:xfrm>
              <a:off x="442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.4</a:t>
              </a:r>
            </a:p>
          </p:txBody>
        </p:sp>
        <p:sp>
          <p:nvSpPr>
            <p:cNvPr id="33824" name="Text Box 57"/>
            <p:cNvSpPr txBox="1">
              <a:spLocks noChangeArrowheads="1"/>
            </p:cNvSpPr>
            <p:nvPr/>
          </p:nvSpPr>
          <p:spPr bwMode="auto">
            <a:xfrm>
              <a:off x="442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7" grpId="0" autoUpdateAnimBg="0"/>
      <p:bldP spid="450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" charset="0"/>
              </a:rPr>
              <a:t>CS 270 - Perceptron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7450A-F9E8-8A47-864D-73447E2708F3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Second Training Instance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632200" y="2054225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156200" y="2444750"/>
            <a:ext cx="9906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4318000" y="2265363"/>
            <a:ext cx="868363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flipV="1">
            <a:off x="4318000" y="3149600"/>
            <a:ext cx="882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2641600" y="22653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2641600" y="360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6950" y="2054225"/>
            <a:ext cx="374650" cy="1754188"/>
            <a:chOff x="1428" y="1294"/>
            <a:chExt cx="236" cy="1105"/>
          </a:xfrm>
        </p:grpSpPr>
        <p:sp>
          <p:nvSpPr>
            <p:cNvPr id="35877" name="Text Box 12"/>
            <p:cNvSpPr txBox="1">
              <a:spLocks noChangeArrowheads="1"/>
            </p:cNvSpPr>
            <p:nvPr/>
          </p:nvSpPr>
          <p:spPr bwMode="auto">
            <a:xfrm>
              <a:off x="1428" y="1294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.4</a:t>
              </a:r>
            </a:p>
          </p:txBody>
        </p:sp>
        <p:sp>
          <p:nvSpPr>
            <p:cNvPr id="35878" name="Text Box 13"/>
            <p:cNvSpPr txBox="1">
              <a:spLocks noChangeArrowheads="1"/>
            </p:cNvSpPr>
            <p:nvPr/>
          </p:nvSpPr>
          <p:spPr bwMode="auto">
            <a:xfrm>
              <a:off x="1428" y="2149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.1</a:t>
              </a:r>
            </a:p>
          </p:txBody>
        </p:sp>
      </p:grp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3632200" y="3435350"/>
            <a:ext cx="685800" cy="414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146800" y="2901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6664325" y="26939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z</a:t>
            </a:r>
            <a:endParaRPr lang="en-US" sz="180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884488" y="4460875"/>
          <a:ext cx="25225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997" imgH="889397" progId="Equation.3">
                  <p:embed/>
                </p:oleObj>
              </mc:Choice>
              <mc:Fallback>
                <p:oleObj name="Equation" r:id="rId3" imgW="1498997" imgH="889397" progId="Equation.3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460875"/>
                        <a:ext cx="2522537" cy="1517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3810000" y="20716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.4</a:t>
            </a:r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3810000" y="3411538"/>
            <a:ext cx="45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-.2</a:t>
            </a: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5486400" y="2746375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.1</a:t>
            </a:r>
          </a:p>
        </p:txBody>
      </p:sp>
      <p:grpSp>
        <p:nvGrpSpPr>
          <p:cNvPr id="35859" name="Group 42"/>
          <p:cNvGrpSpPr>
            <a:grpSpLocks/>
          </p:cNvGrpSpPr>
          <p:nvPr/>
        </p:nvGrpSpPr>
        <p:grpSpPr bwMode="auto">
          <a:xfrm>
            <a:off x="701675" y="4460875"/>
            <a:ext cx="1127125" cy="1250950"/>
            <a:chOff x="442" y="2810"/>
            <a:chExt cx="710" cy="788"/>
          </a:xfrm>
        </p:grpSpPr>
        <p:sp>
          <p:nvSpPr>
            <p:cNvPr id="35866" name="Text Box 22"/>
            <p:cNvSpPr txBox="1">
              <a:spLocks noChangeArrowheads="1"/>
            </p:cNvSpPr>
            <p:nvPr/>
          </p:nvSpPr>
          <p:spPr bwMode="auto">
            <a:xfrm>
              <a:off x="442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35867" name="Text Box 23"/>
            <p:cNvSpPr txBox="1">
              <a:spLocks noChangeArrowheads="1"/>
            </p:cNvSpPr>
            <p:nvPr/>
          </p:nvSpPr>
          <p:spPr bwMode="auto">
            <a:xfrm>
              <a:off x="690" y="2810"/>
              <a:ext cx="2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35868" name="Text Box 24"/>
            <p:cNvSpPr txBox="1">
              <a:spLocks noChangeArrowheads="1"/>
            </p:cNvSpPr>
            <p:nvPr/>
          </p:nvSpPr>
          <p:spPr bwMode="auto">
            <a:xfrm>
              <a:off x="938" y="281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t</a:t>
              </a:r>
              <a:endParaRPr lang="en-US" sz="2000"/>
            </a:p>
          </p:txBody>
        </p:sp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>
              <a:off x="442" y="3060"/>
              <a:ext cx="71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0" name="Line 26"/>
            <p:cNvSpPr>
              <a:spLocks noChangeShapeType="1"/>
            </p:cNvSpPr>
            <p:nvPr/>
          </p:nvSpPr>
          <p:spPr bwMode="auto">
            <a:xfrm>
              <a:off x="938" y="3060"/>
              <a:ext cx="1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1" name="Text Box 27"/>
            <p:cNvSpPr txBox="1">
              <a:spLocks noChangeArrowheads="1"/>
            </p:cNvSpPr>
            <p:nvPr/>
          </p:nvSpPr>
          <p:spPr bwMode="auto">
            <a:xfrm>
              <a:off x="938" y="334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0</a:t>
              </a:r>
            </a:p>
          </p:txBody>
        </p:sp>
        <p:sp>
          <p:nvSpPr>
            <p:cNvPr id="35872" name="Text Box 28"/>
            <p:cNvSpPr txBox="1">
              <a:spLocks noChangeArrowheads="1"/>
            </p:cNvSpPr>
            <p:nvPr/>
          </p:nvSpPr>
          <p:spPr bwMode="auto">
            <a:xfrm>
              <a:off x="938" y="30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35873" name="Text Box 29"/>
            <p:cNvSpPr txBox="1">
              <a:spLocks noChangeArrowheads="1"/>
            </p:cNvSpPr>
            <p:nvPr/>
          </p:nvSpPr>
          <p:spPr bwMode="auto">
            <a:xfrm>
              <a:off x="690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.1</a:t>
              </a:r>
            </a:p>
          </p:txBody>
        </p:sp>
        <p:sp>
          <p:nvSpPr>
            <p:cNvPr id="35874" name="Text Box 30"/>
            <p:cNvSpPr txBox="1">
              <a:spLocks noChangeArrowheads="1"/>
            </p:cNvSpPr>
            <p:nvPr/>
          </p:nvSpPr>
          <p:spPr bwMode="auto">
            <a:xfrm>
              <a:off x="690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.3</a:t>
              </a:r>
            </a:p>
          </p:txBody>
        </p:sp>
        <p:sp>
          <p:nvSpPr>
            <p:cNvPr id="35875" name="Text Box 31"/>
            <p:cNvSpPr txBox="1">
              <a:spLocks noChangeArrowheads="1"/>
            </p:cNvSpPr>
            <p:nvPr/>
          </p:nvSpPr>
          <p:spPr bwMode="auto">
            <a:xfrm>
              <a:off x="442" y="334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.4</a:t>
              </a:r>
            </a:p>
          </p:txBody>
        </p:sp>
        <p:sp>
          <p:nvSpPr>
            <p:cNvPr id="35876" name="Text Box 32"/>
            <p:cNvSpPr txBox="1">
              <a:spLocks noChangeArrowheads="1"/>
            </p:cNvSpPr>
            <p:nvPr/>
          </p:nvSpPr>
          <p:spPr bwMode="auto">
            <a:xfrm>
              <a:off x="442" y="3098"/>
              <a:ext cx="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.8</a:t>
              </a:r>
            </a:p>
          </p:txBody>
        </p:sp>
      </p:grp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471988" y="3452813"/>
            <a:ext cx="272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net</a:t>
            </a:r>
            <a:r>
              <a:rPr lang="en-US" sz="2000"/>
              <a:t> = .4*.4 + .1*-.2 = .14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6858000" y="27178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=1</a:t>
            </a:r>
          </a:p>
        </p:txBody>
      </p:sp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5803900" y="4918075"/>
            <a:ext cx="82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Symbol" pitchFamily="1" charset="2"/>
              </a:rPr>
              <a:t>D</a:t>
            </a:r>
            <a:r>
              <a:rPr lang="en-US" sz="2000" i="1"/>
              <a:t>w</a:t>
            </a:r>
            <a:r>
              <a:rPr lang="en-US" sz="2000" i="1" baseline="-25000"/>
              <a:t>i </a:t>
            </a:r>
            <a:r>
              <a:rPr lang="en-US" sz="2000" i="1"/>
              <a:t>=</a:t>
            </a:r>
            <a:r>
              <a:rPr lang="en-US" sz="2000"/>
              <a:t> 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6545263" y="4918075"/>
            <a:ext cx="76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Symbol" pitchFamily="1" charset="2"/>
              </a:rPr>
              <a:t>(</a:t>
            </a:r>
            <a:r>
              <a:rPr lang="en-US" sz="2000" i="1"/>
              <a:t>t - z</a:t>
            </a:r>
            <a:r>
              <a:rPr lang="en-US" sz="2000" i="1">
                <a:latin typeface="Symbol" pitchFamily="1" charset="2"/>
              </a:rPr>
              <a:t>)</a:t>
            </a:r>
            <a:r>
              <a:rPr lang="en-US" sz="2000"/>
              <a:t> </a:t>
            </a:r>
          </a:p>
        </p:txBody>
      </p:sp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7162800" y="49180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Symbol" pitchFamily="1" charset="2"/>
              </a:rPr>
              <a:t>* </a:t>
            </a:r>
            <a:r>
              <a:rPr lang="en-US" sz="2000" i="1"/>
              <a:t>c</a:t>
            </a:r>
            <a:r>
              <a:rPr lang="en-US" sz="2000"/>
              <a:t> </a:t>
            </a:r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7543800" y="4918075"/>
            <a:ext cx="62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Symbol" pitchFamily="1" charset="2"/>
              </a:rPr>
              <a:t>* </a:t>
            </a:r>
            <a:r>
              <a:rPr lang="en-US" sz="2000" i="1"/>
              <a:t>x</a:t>
            </a:r>
            <a:r>
              <a:rPr lang="en-US" sz="2000" i="1" baseline="-25000"/>
              <a:t>i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3" grpId="0" autoUpdateAnimBg="0"/>
      <p:bldP spid="46114" grpId="0" autoUpdateAnimBg="0"/>
      <p:bldP spid="46118" grpId="0" autoUpdateAnimBg="0"/>
      <p:bldP spid="46119" grpId="0" autoUpdateAnimBg="0"/>
      <p:bldP spid="46120" grpId="0" autoUpdateAnimBg="0"/>
      <p:bldP spid="46121" grpId="0" autoUpdateAnimBg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33450</TotalTime>
  <Words>4875</Words>
  <Application>Microsoft Macintosh PowerPoint</Application>
  <PresentationFormat>On-screen Show (4:3)</PresentationFormat>
  <Paragraphs>731</Paragraphs>
  <Slides>54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Cambria Math</vt:lpstr>
      <vt:lpstr>Symbol</vt:lpstr>
      <vt:lpstr>Times</vt:lpstr>
      <vt:lpstr>Times New Roman</vt:lpstr>
      <vt:lpstr>Wingdings</vt:lpstr>
      <vt:lpstr>Soaring</vt:lpstr>
      <vt:lpstr>Equation</vt:lpstr>
      <vt:lpstr>Document</vt:lpstr>
      <vt:lpstr>PowerPoint Presentation</vt:lpstr>
      <vt:lpstr>Basic Neuron</vt:lpstr>
      <vt:lpstr>Expanded Neuron</vt:lpstr>
      <vt:lpstr>Perceptron Learning Algorithm</vt:lpstr>
      <vt:lpstr>Perceptron Node – Threshold Logic Unit</vt:lpstr>
      <vt:lpstr>Perceptron Node – Threshold Logic Unit</vt:lpstr>
      <vt:lpstr>Perceptron Learning Algorithm</vt:lpstr>
      <vt:lpstr>First Training Instance</vt:lpstr>
      <vt:lpstr>Second Training Instance</vt:lpstr>
      <vt:lpstr>Perceptron Rule Learning</vt:lpstr>
      <vt:lpstr>PowerPoint Presentation</vt:lpstr>
      <vt:lpstr>Augmented Pattern Vectors</vt:lpstr>
      <vt:lpstr>Perceptron Rule Example</vt:lpstr>
      <vt:lpstr>Example</vt:lpstr>
      <vt:lpstr>Example</vt:lpstr>
      <vt:lpstr>Peer Instruction</vt:lpstr>
      <vt:lpstr>Peer Instruction (PI) Why</vt:lpstr>
      <vt:lpstr>How Groups Interact</vt:lpstr>
      <vt:lpstr>**Challenge Question** - Perceptron</vt:lpstr>
      <vt:lpstr>Example</vt:lpstr>
      <vt:lpstr>Example</vt:lpstr>
      <vt:lpstr>Example</vt:lpstr>
      <vt:lpstr>Perceptron Homework</vt:lpstr>
      <vt:lpstr>Training Sets and Noise</vt:lpstr>
      <vt:lpstr>PowerPoint Presentation</vt:lpstr>
      <vt:lpstr>PowerPoint Presentation</vt:lpstr>
      <vt:lpstr>Linear Separability</vt:lpstr>
      <vt:lpstr>Linear Separability and Generalization</vt:lpstr>
      <vt:lpstr>Limited Functionality of Hyperplane</vt:lpstr>
      <vt:lpstr>How to Handle Multi-Class Output</vt:lpstr>
      <vt:lpstr>UC Irvine Machine Learning Data Base Iris Data Set</vt:lpstr>
      <vt:lpstr>Objective Functions: Accuracy/Error</vt:lpstr>
      <vt:lpstr>Mean Squared Error</vt:lpstr>
      <vt:lpstr>**Challenge Question** - Error</vt:lpstr>
      <vt:lpstr>**Challenge Question** - Error</vt:lpstr>
      <vt:lpstr>Error Values Homework</vt:lpstr>
      <vt:lpstr>Gradient Descent Learning: Minimize (Maximize) the Objective Function</vt:lpstr>
      <vt:lpstr>Deriving a Gradient Descent Learning Algorithm</vt:lpstr>
      <vt:lpstr>Delta rule algorithm</vt:lpstr>
      <vt:lpstr>Batch vs Stochastic Update</vt:lpstr>
      <vt:lpstr>Perceptron rule vs Delta rule</vt:lpstr>
      <vt:lpstr>PowerPoint Presentation</vt:lpstr>
      <vt:lpstr>Linearly Separable Boolean Functions</vt:lpstr>
      <vt:lpstr>Linearly Separable Boolean Functions</vt:lpstr>
      <vt:lpstr>Linearly Separable Boolean Functions</vt:lpstr>
      <vt:lpstr>Linearly Separable Boolean Functions</vt:lpstr>
      <vt:lpstr>PowerPoint Presentation</vt:lpstr>
      <vt:lpstr>Linear Models which are Non-Linear in the Input Space</vt:lpstr>
      <vt:lpstr>Quadric Machine</vt:lpstr>
      <vt:lpstr>Quadric Machine</vt:lpstr>
      <vt:lpstr>Simple Quadric Example</vt:lpstr>
      <vt:lpstr>Simple Quadric Example</vt:lpstr>
      <vt:lpstr>Simple Quadric Example</vt:lpstr>
      <vt:lpstr>Quadric Machine Homework 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Tony Martinez</cp:lastModifiedBy>
  <cp:revision>132</cp:revision>
  <cp:lastPrinted>2019-01-14T22:39:49Z</cp:lastPrinted>
  <dcterms:created xsi:type="dcterms:W3CDTF">2015-01-09T21:02:38Z</dcterms:created>
  <dcterms:modified xsi:type="dcterms:W3CDTF">2023-09-13T03:28:15Z</dcterms:modified>
</cp:coreProperties>
</file>