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26"/>
  </p:notesMasterIdLst>
  <p:handoutMasterIdLst>
    <p:handoutMasterId r:id="rId27"/>
  </p:handoutMasterIdLst>
  <p:sldIdLst>
    <p:sldId id="256" r:id="rId2"/>
    <p:sldId id="364" r:id="rId3"/>
    <p:sldId id="347" r:id="rId4"/>
    <p:sldId id="351" r:id="rId5"/>
    <p:sldId id="278" r:id="rId6"/>
    <p:sldId id="362" r:id="rId7"/>
    <p:sldId id="264" r:id="rId8"/>
    <p:sldId id="352" r:id="rId9"/>
    <p:sldId id="353" r:id="rId10"/>
    <p:sldId id="354" r:id="rId11"/>
    <p:sldId id="355" r:id="rId12"/>
    <p:sldId id="356" r:id="rId13"/>
    <p:sldId id="357" r:id="rId14"/>
    <p:sldId id="358" r:id="rId15"/>
    <p:sldId id="359" r:id="rId16"/>
    <p:sldId id="361" r:id="rId17"/>
    <p:sldId id="266" r:id="rId18"/>
    <p:sldId id="348" r:id="rId19"/>
    <p:sldId id="269" r:id="rId20"/>
    <p:sldId id="360" r:id="rId21"/>
    <p:sldId id="286" r:id="rId22"/>
    <p:sldId id="340" r:id="rId23"/>
    <p:sldId id="341" r:id="rId24"/>
    <p:sldId id="342" r:id="rId2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 charset="0"/>
        <a:ea typeface="+mn-ea"/>
        <a:cs typeface="+mn-cs"/>
      </a:defRPr>
    </a:lvl1pPr>
    <a:lvl2pPr marL="457200" algn="l" rtl="0" fontAlgn="base">
      <a:spcBef>
        <a:spcPct val="0"/>
      </a:spcBef>
      <a:spcAft>
        <a:spcPct val="0"/>
      </a:spcAft>
      <a:defRPr sz="2400" kern="1200">
        <a:solidFill>
          <a:schemeClr val="tx1"/>
        </a:solidFill>
        <a:latin typeface="Times New Roman" pitchFamily="1" charset="0"/>
        <a:ea typeface="+mn-ea"/>
        <a:cs typeface="+mn-cs"/>
      </a:defRPr>
    </a:lvl2pPr>
    <a:lvl3pPr marL="914400" algn="l" rtl="0" fontAlgn="base">
      <a:spcBef>
        <a:spcPct val="0"/>
      </a:spcBef>
      <a:spcAft>
        <a:spcPct val="0"/>
      </a:spcAft>
      <a:defRPr sz="2400" kern="1200">
        <a:solidFill>
          <a:schemeClr val="tx1"/>
        </a:solidFill>
        <a:latin typeface="Times New Roman" pitchFamily="1" charset="0"/>
        <a:ea typeface="+mn-ea"/>
        <a:cs typeface="+mn-cs"/>
      </a:defRPr>
    </a:lvl3pPr>
    <a:lvl4pPr marL="1371600" algn="l" rtl="0" fontAlgn="base">
      <a:spcBef>
        <a:spcPct val="0"/>
      </a:spcBef>
      <a:spcAft>
        <a:spcPct val="0"/>
      </a:spcAft>
      <a:defRPr sz="2400" kern="1200">
        <a:solidFill>
          <a:schemeClr val="tx1"/>
        </a:solidFill>
        <a:latin typeface="Times New Roman" pitchFamily="1" charset="0"/>
        <a:ea typeface="+mn-ea"/>
        <a:cs typeface="+mn-cs"/>
      </a:defRPr>
    </a:lvl4pPr>
    <a:lvl5pPr marL="1828800" algn="l" rtl="0" fontAlgn="base">
      <a:spcBef>
        <a:spcPct val="0"/>
      </a:spcBef>
      <a:spcAft>
        <a:spcPct val="0"/>
      </a:spcAft>
      <a:defRPr sz="2400" kern="1200">
        <a:solidFill>
          <a:schemeClr val="tx1"/>
        </a:solidFill>
        <a:latin typeface="Times New Roman" pitchFamily="1" charset="0"/>
        <a:ea typeface="+mn-ea"/>
        <a:cs typeface="+mn-cs"/>
      </a:defRPr>
    </a:lvl5pPr>
    <a:lvl6pPr marL="2286000" algn="l" defTabSz="457200" rtl="0" eaLnBrk="1" latinLnBrk="0" hangingPunct="1">
      <a:defRPr sz="2400" kern="1200">
        <a:solidFill>
          <a:schemeClr val="tx1"/>
        </a:solidFill>
        <a:latin typeface="Times New Roman" pitchFamily="1" charset="0"/>
        <a:ea typeface="+mn-ea"/>
        <a:cs typeface="+mn-cs"/>
      </a:defRPr>
    </a:lvl6pPr>
    <a:lvl7pPr marL="2743200" algn="l" defTabSz="457200" rtl="0" eaLnBrk="1" latinLnBrk="0" hangingPunct="1">
      <a:defRPr sz="2400" kern="1200">
        <a:solidFill>
          <a:schemeClr val="tx1"/>
        </a:solidFill>
        <a:latin typeface="Times New Roman" pitchFamily="1" charset="0"/>
        <a:ea typeface="+mn-ea"/>
        <a:cs typeface="+mn-cs"/>
      </a:defRPr>
    </a:lvl7pPr>
    <a:lvl8pPr marL="3200400" algn="l" defTabSz="457200" rtl="0" eaLnBrk="1" latinLnBrk="0" hangingPunct="1">
      <a:defRPr sz="2400" kern="1200">
        <a:solidFill>
          <a:schemeClr val="tx1"/>
        </a:solidFill>
        <a:latin typeface="Times New Roman" pitchFamily="1" charset="0"/>
        <a:ea typeface="+mn-ea"/>
        <a:cs typeface="+mn-cs"/>
      </a:defRPr>
    </a:lvl8pPr>
    <a:lvl9pPr marL="3657600" algn="l" defTabSz="457200" rtl="0" eaLnBrk="1" latinLnBrk="0" hangingPunct="1">
      <a:defRPr sz="2400" kern="1200">
        <a:solidFill>
          <a:schemeClr val="tx1"/>
        </a:solidFill>
        <a:latin typeface="Times New Roman" pitchFamily="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95"/>
    <p:restoredTop sz="84293"/>
  </p:normalViewPr>
  <p:slideViewPr>
    <p:cSldViewPr snapToObjects="1">
      <p:cViewPr varScale="1">
        <p:scale>
          <a:sx n="152" d="100"/>
          <a:sy n="152" d="100"/>
        </p:scale>
        <p:origin x="240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a:p>
        </p:txBody>
      </p:sp>
      <p:sp>
        <p:nvSpPr>
          <p:cNvPr id="92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92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US"/>
          </a:p>
        </p:txBody>
      </p:sp>
      <p:sp>
        <p:nvSpPr>
          <p:cNvPr id="92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E2F0CC85-EDC6-4D40-884B-96547CCD967E}" type="slidenum">
              <a:rPr lang="en-US"/>
              <a:pPr>
                <a:defRPr/>
              </a:pPr>
              <a:t>‹#›</a:t>
            </a:fld>
            <a:endParaRPr lang="en-US"/>
          </a:p>
        </p:txBody>
      </p:sp>
    </p:spTree>
    <p:extLst>
      <p:ext uri="{BB962C8B-B14F-4D97-AF65-F5344CB8AC3E}">
        <p14:creationId xmlns:p14="http://schemas.microsoft.com/office/powerpoint/2010/main" val="1079114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a:p>
        </p:txBody>
      </p:sp>
      <p:sp>
        <p:nvSpPr>
          <p:cNvPr id="10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US"/>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20B44E57-8238-2449-876D-3DEE1D1220FB}" type="slidenum">
              <a:rPr lang="en-US"/>
              <a:pPr>
                <a:defRPr/>
              </a:pPr>
              <a:t>‹#›</a:t>
            </a:fld>
            <a:endParaRPr lang="en-US"/>
          </a:p>
        </p:txBody>
      </p:sp>
    </p:spTree>
    <p:extLst>
      <p:ext uri="{BB962C8B-B14F-4D97-AF65-F5344CB8AC3E}">
        <p14:creationId xmlns:p14="http://schemas.microsoft.com/office/powerpoint/2010/main" val="405830044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914D29DD-2041-DC4F-9871-7B1D438BF0BC}" type="slidenum">
              <a:rPr lang="en-US">
                <a:latin typeface="Times New Roman" pitchFamily="1" charset="0"/>
              </a:rPr>
              <a:pPr/>
              <a:t>1</a:t>
            </a:fld>
            <a:endParaRPr lang="en-US">
              <a:latin typeface="Times New Roman" pitchFamily="1"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r>
              <a:rPr lang="en-US" sz="1200" kern="1200" dirty="0">
                <a:solidFill>
                  <a:schemeClr val="tx1"/>
                </a:solidFill>
                <a:latin typeface="Times New Roman" charset="0"/>
                <a:ea typeface="ＭＳ Ｐゴシック" charset="-128"/>
                <a:cs typeface="ＭＳ Ｐゴシック" charset="-128"/>
              </a:rPr>
              <a:t>Start with scripture</a:t>
            </a:r>
          </a:p>
          <a:p>
            <a:r>
              <a:rPr lang="en-US" sz="1200" kern="1200" dirty="0">
                <a:solidFill>
                  <a:schemeClr val="tx1"/>
                </a:solidFill>
                <a:latin typeface="Times New Roman" charset="0"/>
                <a:ea typeface="ＭＳ Ｐゴシック" charset="-128"/>
                <a:cs typeface="ＭＳ Ｐゴシック" charset="-128"/>
              </a:rPr>
              <a:t>Intro to me and class</a:t>
            </a:r>
          </a:p>
          <a:p>
            <a:r>
              <a:rPr lang="en-US" sz="1200" kern="1200" dirty="0">
                <a:solidFill>
                  <a:schemeClr val="tx1"/>
                </a:solidFill>
                <a:latin typeface="Times New Roman" charset="0"/>
                <a:ea typeface="ＭＳ Ｐゴシック" charset="-128"/>
                <a:cs typeface="ＭＳ Ｐゴシック" charset="-128"/>
              </a:rPr>
              <a:t>Syllabus</a:t>
            </a:r>
          </a:p>
          <a:p>
            <a:r>
              <a:rPr lang="en-US" sz="1200" kern="1200" dirty="0">
                <a:solidFill>
                  <a:schemeClr val="tx1"/>
                </a:solidFill>
                <a:latin typeface="Times New Roman" charset="0"/>
                <a:ea typeface="ＭＳ Ｐゴシック" charset="-128"/>
                <a:cs typeface="ＭＳ Ｐゴシック" charset="-128"/>
              </a:rPr>
              <a:t>Info sheet e-mail coming</a:t>
            </a:r>
          </a:p>
          <a:p>
            <a:r>
              <a:rPr lang="en-US" sz="1200" kern="1200" dirty="0">
                <a:solidFill>
                  <a:schemeClr val="tx1"/>
                </a:solidFill>
                <a:latin typeface="Times New Roman" charset="0"/>
                <a:ea typeface="ＭＳ Ｐゴシック" charset="-128"/>
                <a:cs typeface="ＭＳ Ｐゴシック" charset="-128"/>
              </a:rPr>
              <a:t>The TEC PC is naturally configured to duplicate the image on the monitor up to the projector screen. You'll have to switch it to extend mode by holding the windows key (in between the Ctrl and Alt buttons) and hitting the letter P on the keyboard. you should be able to select extend mode on the screen by hitting P until that option is highlighted. There should be a tab near the top of the screen labeled SLIDE SHOW, click on it. </a:t>
            </a:r>
          </a:p>
          <a:p>
            <a:r>
              <a:rPr lang="en-US" sz="1200" kern="1200" dirty="0">
                <a:solidFill>
                  <a:schemeClr val="tx1"/>
                </a:solidFill>
                <a:latin typeface="Times New Roman" charset="0"/>
                <a:ea typeface="ＭＳ Ｐゴシック" charset="-128"/>
                <a:cs typeface="ＭＳ Ｐゴシック" charset="-128"/>
              </a:rPr>
              <a:t>There should be a box labeled Presenter View, just below the tab. </a:t>
            </a:r>
          </a:p>
          <a:p>
            <a:r>
              <a:rPr lang="en-US" sz="1200" kern="1200" dirty="0">
                <a:solidFill>
                  <a:schemeClr val="tx1"/>
                </a:solidFill>
                <a:latin typeface="Times New Roman" charset="0"/>
                <a:ea typeface="ＭＳ Ｐゴシック" charset="-128"/>
                <a:cs typeface="ＭＳ Ｐゴシック" charset="-128"/>
              </a:rPr>
              <a:t>It will be in a section that is labeled Monitors, it should be the most far right section under this tab.3. </a:t>
            </a:r>
          </a:p>
          <a:p>
            <a:r>
              <a:rPr lang="en-US" sz="1200" kern="1200" dirty="0">
                <a:solidFill>
                  <a:schemeClr val="tx1"/>
                </a:solidFill>
                <a:latin typeface="Times New Roman" charset="0"/>
                <a:ea typeface="ＭＳ Ｐゴシック" charset="-128"/>
                <a:cs typeface="ＭＳ Ｐゴシック" charset="-128"/>
              </a:rPr>
              <a:t>Click the box and it should activate Presenter view whenever you start a slide show.</a:t>
            </a:r>
          </a:p>
          <a:p>
            <a:pPr marL="228600" indent="-228600">
              <a:buNone/>
            </a:pPr>
            <a:r>
              <a:rPr lang="en-US" sz="1200" kern="1200" dirty="0">
                <a:solidFill>
                  <a:schemeClr val="tx1"/>
                </a:solidFill>
                <a:latin typeface="Times New Roman" charset="0"/>
                <a:ea typeface="ＭＳ Ｐゴシック" charset="-128"/>
                <a:cs typeface="ＭＳ Ｐゴシック" charset="-128"/>
              </a:rPr>
              <a:t>Classroom Support 23068 and AV 27671, including adding new zoom presets</a:t>
            </a:r>
            <a:endParaRPr lang="en-US" b="1" dirty="0">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use the data – Tank/Truck</a:t>
            </a:r>
            <a:r>
              <a:rPr lang="en-US" baseline="0" dirty="0"/>
              <a:t> example</a:t>
            </a:r>
            <a:endParaRPr lang="en-US" dirty="0"/>
          </a:p>
        </p:txBody>
      </p:sp>
      <p:sp>
        <p:nvSpPr>
          <p:cNvPr id="4" name="Slide Number Placeholder 3"/>
          <p:cNvSpPr>
            <a:spLocks noGrp="1"/>
          </p:cNvSpPr>
          <p:nvPr>
            <p:ph type="sldNum" sz="quarter" idx="10"/>
          </p:nvPr>
        </p:nvSpPr>
        <p:spPr/>
        <p:txBody>
          <a:bodyPr/>
          <a:lstStyle/>
          <a:p>
            <a:pPr>
              <a:defRPr/>
            </a:pPr>
            <a:fld id="{20B44E57-8238-2449-876D-3DEE1D1220FB}" type="slidenum">
              <a:rPr lang="en-US" smtClean="0"/>
              <a:pPr>
                <a:defRPr/>
              </a:pPr>
              <a:t>15</a:t>
            </a:fld>
            <a:endParaRPr lang="en-US"/>
          </a:p>
        </p:txBody>
      </p:sp>
    </p:spTree>
    <p:extLst>
      <p:ext uri="{BB962C8B-B14F-4D97-AF65-F5344CB8AC3E}">
        <p14:creationId xmlns:p14="http://schemas.microsoft.com/office/powerpoint/2010/main" val="417174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Effects on society, full class later on</a:t>
            </a:r>
          </a:p>
          <a:p>
            <a:r>
              <a:rPr lang="en-US" dirty="0"/>
              <a:t>Stocks, </a:t>
            </a:r>
            <a:r>
              <a:rPr lang="en-US" dirty="0" err="1"/>
              <a:t>etc</a:t>
            </a:r>
            <a:r>
              <a:rPr lang="en-US" baseline="0" dirty="0"/>
              <a:t> </a:t>
            </a:r>
            <a:r>
              <a:rPr lang="mr-IN" baseline="0" dirty="0"/>
              <a:t>–</a:t>
            </a:r>
            <a:r>
              <a:rPr lang="en-US" baseline="0" dirty="0"/>
              <a:t> Same process, Lots of similar apps</a:t>
            </a:r>
            <a:endParaRPr lang="en-US" dirty="0"/>
          </a:p>
        </p:txBody>
      </p:sp>
      <p:sp>
        <p:nvSpPr>
          <p:cNvPr id="4" name="Slide Number Placeholder 3"/>
          <p:cNvSpPr>
            <a:spLocks noGrp="1"/>
          </p:cNvSpPr>
          <p:nvPr>
            <p:ph type="sldNum" sz="quarter" idx="10"/>
          </p:nvPr>
        </p:nvSpPr>
        <p:spPr/>
        <p:txBody>
          <a:bodyPr/>
          <a:lstStyle/>
          <a:p>
            <a:pPr>
              <a:defRPr/>
            </a:pPr>
            <a:fld id="{20B44E57-8238-2449-876D-3DEE1D1220FB}" type="slidenum">
              <a:rPr lang="en-US" smtClean="0"/>
              <a:pPr>
                <a:defRPr/>
              </a:pPr>
              <a:t>16</a:t>
            </a:fld>
            <a:endParaRPr lang="en-US"/>
          </a:p>
        </p:txBody>
      </p:sp>
    </p:spTree>
    <p:extLst>
      <p:ext uri="{BB962C8B-B14F-4D97-AF65-F5344CB8AC3E}">
        <p14:creationId xmlns:p14="http://schemas.microsoft.com/office/powerpoint/2010/main" val="245473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1C78015-35FF-754A-869D-BC337A382216}" type="slidenum">
              <a:rPr lang="en-US">
                <a:latin typeface="Times New Roman" pitchFamily="1" charset="0"/>
              </a:rPr>
              <a:pPr/>
              <a:t>17</a:t>
            </a:fld>
            <a:endParaRPr lang="en-US">
              <a:latin typeface="Times New Roman" pitchFamily="1"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DDF562B-7ED0-5C4F-B643-5E166D1DE917}" type="slidenum">
              <a:rPr lang="en-US">
                <a:latin typeface="Times New Roman" pitchFamily="1" charset="0"/>
              </a:rPr>
              <a:pPr/>
              <a:t>18</a:t>
            </a:fld>
            <a:endParaRPr lang="en-US">
              <a:latin typeface="Times New Roman" pitchFamily="1"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dirty="0">
                <a:latin typeface="Times New Roman" pitchFamily="1" charset="0"/>
                <a:ea typeface="ＭＳ Ｐゴシック" pitchFamily="1" charset="-128"/>
                <a:cs typeface="ＭＳ Ｐゴシック" pitchFamily="1" charset="-128"/>
              </a:rPr>
              <a:t>skip?</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C2DD7A4D-9F98-6040-BE8F-486DF5628031}" type="slidenum">
              <a:rPr lang="en-US">
                <a:latin typeface="Times New Roman" pitchFamily="1" charset="0"/>
              </a:rPr>
              <a:pPr/>
              <a:t>19</a:t>
            </a:fld>
            <a:endParaRPr lang="en-US">
              <a:latin typeface="Times New Roman" pitchFamily="1"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9B7F593-46EB-2647-921B-D87E450512F6}" type="slidenum">
              <a:rPr lang="en-US">
                <a:latin typeface="Times New Roman" pitchFamily="1" charset="0"/>
              </a:rPr>
              <a:pPr/>
              <a:t>21</a:t>
            </a:fld>
            <a:endParaRPr lang="en-US">
              <a:latin typeface="Times New Roman" pitchFamily="1"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dirty="0">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A206BD5-B4F9-B44C-87EB-3DA75AE5D652}" type="slidenum">
              <a:rPr lang="en-US">
                <a:latin typeface="Times New Roman" pitchFamily="1" charset="0"/>
              </a:rPr>
              <a:pPr/>
              <a:t>22</a:t>
            </a:fld>
            <a:endParaRPr lang="en-US">
              <a:latin typeface="Times New Roman" pitchFamily="1"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E951493-B530-154F-8AEA-321E6A526753}" type="slidenum">
              <a:rPr lang="en-US">
                <a:latin typeface="Times New Roman" pitchFamily="1" charset="0"/>
              </a:rPr>
              <a:pPr/>
              <a:t>23</a:t>
            </a:fld>
            <a:endParaRPr lang="en-US">
              <a:latin typeface="Times New Roman" pitchFamily="1"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74434AAA-B59E-8944-AC4C-C110789841A5}" type="slidenum">
              <a:rPr lang="en-US">
                <a:latin typeface="Times New Roman" pitchFamily="1" charset="0"/>
              </a:rPr>
              <a:pPr/>
              <a:t>24</a:t>
            </a:fld>
            <a:endParaRPr lang="en-US">
              <a:latin typeface="Times New Roman" pitchFamily="1"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FBD8226-A189-D149-B714-E17B3F67B89B}" type="slidenum">
              <a:rPr lang="en-US">
                <a:latin typeface="Times New Roman" pitchFamily="1" charset="0"/>
              </a:rPr>
              <a:pPr/>
              <a:t>2</a:t>
            </a:fld>
            <a:endParaRPr lang="en-US">
              <a:latin typeface="Times New Roman" pitchFamily="1"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r>
              <a:rPr lang="en-US" dirty="0">
                <a:latin typeface="Times New Roman" pitchFamily="1" charset="0"/>
                <a:ea typeface="ＭＳ Ｐゴシック" pitchFamily="1" charset="-128"/>
                <a:cs typeface="ＭＳ Ｐゴシック" pitchFamily="1" charset="-128"/>
              </a:rPr>
              <a:t>First part was in 312, saved</a:t>
            </a:r>
            <a:r>
              <a:rPr lang="en-US" baseline="0" dirty="0">
                <a:latin typeface="Times New Roman" pitchFamily="1" charset="0"/>
                <a:ea typeface="ＭＳ Ｐゴシック" pitchFamily="1" charset="-128"/>
                <a:cs typeface="ＭＳ Ｐゴシック" pitchFamily="1" charset="-128"/>
              </a:rPr>
              <a:t> intelligence part for 472</a:t>
            </a:r>
          </a:p>
          <a:p>
            <a:r>
              <a:rPr lang="en-US" baseline="0" dirty="0">
                <a:latin typeface="Times New Roman" pitchFamily="1" charset="0"/>
                <a:ea typeface="ＭＳ Ｐゴシック" pitchFamily="1" charset="-128"/>
                <a:cs typeface="ＭＳ Ｐゴシック" pitchFamily="1" charset="-128"/>
              </a:rPr>
              <a:t>But could we mimic human intelligence, not really our goal now, but fun to think about</a:t>
            </a:r>
            <a:endParaRPr lang="en-US" dirty="0">
              <a:latin typeface="Times New Roman"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190393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0400ECE6-6DB3-3940-8955-A1AC10453B76}" type="slidenum">
              <a:rPr lang="en-US">
                <a:latin typeface="Times New Roman" pitchFamily="1" charset="0"/>
              </a:rPr>
              <a:pPr/>
              <a:t>3</a:t>
            </a:fld>
            <a:endParaRPr lang="en-US">
              <a:latin typeface="Times New Roman" pitchFamily="1"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r>
              <a:rPr lang="en-US" dirty="0">
                <a:latin typeface="Times New Roman" pitchFamily="1" charset="0"/>
                <a:ea typeface="ＭＳ Ｐゴシック" pitchFamily="1" charset="-128"/>
                <a:cs typeface="ＭＳ Ｐゴシック" pitchFamily="1" charset="-128"/>
              </a:rPr>
              <a:t>This part for 472. Then if want, go back a slide, and ask if we could mimic human intelligence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a:defRPr/>
            </a:pPr>
            <a:fld id="{20B44E57-8238-2449-876D-3DEE1D1220FB}" type="slidenum">
              <a:rPr lang="en-US" smtClean="0"/>
              <a:pPr>
                <a:defRPr/>
              </a:pPr>
              <a:t>4</a:t>
            </a:fld>
            <a:endParaRPr lang="en-US"/>
          </a:p>
        </p:txBody>
      </p:sp>
    </p:spTree>
    <p:extLst>
      <p:ext uri="{BB962C8B-B14F-4D97-AF65-F5344CB8AC3E}">
        <p14:creationId xmlns:p14="http://schemas.microsoft.com/office/powerpoint/2010/main" val="508064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55D126A6-CD9A-7542-82F0-3F94B0BB511A}" type="slidenum">
              <a:rPr lang="en-US">
                <a:latin typeface="Times New Roman" pitchFamily="1" charset="0"/>
              </a:rPr>
              <a:pPr/>
              <a:t>5</a:t>
            </a:fld>
            <a:endParaRPr lang="en-US">
              <a:latin typeface="Times New Roman" pitchFamily="1"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2D5ED9-154C-F749-B3ED-BC73F7036E10}" type="slidenum">
              <a:rPr lang="en-US" smtClean="0"/>
              <a:pPr>
                <a:defRPr/>
              </a:pPr>
              <a:t>6</a:t>
            </a:fld>
            <a:endParaRPr lang="en-US"/>
          </a:p>
        </p:txBody>
      </p:sp>
    </p:spTree>
    <p:extLst>
      <p:ext uri="{BB962C8B-B14F-4D97-AF65-F5344CB8AC3E}">
        <p14:creationId xmlns:p14="http://schemas.microsoft.com/office/powerpoint/2010/main" val="3402258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1F542E5-B35F-B54D-89CC-F3EEC206F98E}" type="slidenum">
              <a:rPr lang="en-US">
                <a:latin typeface="Times New Roman" pitchFamily="1" charset="0"/>
              </a:rPr>
              <a:pPr/>
              <a:t>7</a:t>
            </a:fld>
            <a:endParaRPr lang="en-US">
              <a:latin typeface="Times New Roman" pitchFamily="1"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www.tiktok.com</a:t>
            </a:r>
            <a:r>
              <a:rPr lang="en-US" dirty="0"/>
              <a:t>/@</a:t>
            </a:r>
            <a:r>
              <a:rPr lang="en-US" dirty="0" err="1"/>
              <a:t>londonlaz</a:t>
            </a:r>
            <a:r>
              <a:rPr lang="en-US" dirty="0"/>
              <a:t>/video/6866140880403844357?_d=secCgYIASAHKAESPgo8tIPjckSbWFWekwymt9NqCJHWBTQdDZltbedWlV6yi2DLWpHJCzV6iEe6bXa%2FphTEB%2F2dBOgsVzHf35SUGgA%3D&amp;checksum=3ff2fdae05fdebcaaf5b427b4c007a0c0cb0432661542fc178ca89e8cfe2b3ac&amp;language=</a:t>
            </a:r>
            <a:r>
              <a:rPr lang="en-US" dirty="0" err="1"/>
              <a:t>en&amp;preview_pb</a:t>
            </a:r>
            <a:r>
              <a:rPr lang="en-US" dirty="0"/>
              <a:t>=0&amp;sec_user_id=MS4wLjABAAAAAsjzZz4VxDgn1rSDYGzISA-sPETCMQO8LGN45cuU4jkbRkNjo6r8UPPXJcpCwwhd&amp;share_app_id=1233&amp;share_item_id=6866140880403844357&amp;share_link_id=DE18BD6B-F75D-4990-8805-F43506753FB0&amp;source=h5_m&amp;timestamp=1630374868&amp;tt_from=</a:t>
            </a:r>
            <a:r>
              <a:rPr lang="en-US" dirty="0" err="1"/>
              <a:t>copy&amp;u_code</a:t>
            </a:r>
            <a:r>
              <a:rPr lang="en-US" dirty="0"/>
              <a:t>=dla37e9a25d08&amp;user_id=305319388344344577&amp;utm_campaign=</a:t>
            </a:r>
            <a:r>
              <a:rPr lang="en-US" dirty="0" err="1"/>
              <a:t>client_share&amp;utm_medium</a:t>
            </a:r>
            <a:r>
              <a:rPr lang="en-US" dirty="0"/>
              <a:t>=</a:t>
            </a:r>
            <a:r>
              <a:rPr lang="en-US" dirty="0" err="1"/>
              <a:t>ios&amp;utm_source</a:t>
            </a:r>
            <a:r>
              <a:rPr lang="en-US" dirty="0"/>
              <a:t>=</a:t>
            </a:r>
            <a:r>
              <a:rPr lang="en-US" dirty="0" err="1"/>
              <a:t>copy&amp;_r</a:t>
            </a:r>
            <a:r>
              <a:rPr lang="en-US" dirty="0"/>
              <a:t>=1</a:t>
            </a:r>
          </a:p>
          <a:p>
            <a:endParaRPr lang="en-US" dirty="0"/>
          </a:p>
        </p:txBody>
      </p:sp>
      <p:sp>
        <p:nvSpPr>
          <p:cNvPr id="4" name="Slide Number Placeholder 3"/>
          <p:cNvSpPr>
            <a:spLocks noGrp="1"/>
          </p:cNvSpPr>
          <p:nvPr>
            <p:ph type="sldNum" sz="quarter" idx="5"/>
          </p:nvPr>
        </p:nvSpPr>
        <p:spPr/>
        <p:txBody>
          <a:bodyPr/>
          <a:lstStyle/>
          <a:p>
            <a:pPr>
              <a:defRPr/>
            </a:pPr>
            <a:fld id="{20B44E57-8238-2449-876D-3DEE1D1220FB}" type="slidenum">
              <a:rPr lang="en-US" smtClean="0"/>
              <a:pPr>
                <a:defRPr/>
              </a:pPr>
              <a:t>8</a:t>
            </a:fld>
            <a:endParaRPr lang="en-US"/>
          </a:p>
        </p:txBody>
      </p:sp>
    </p:spTree>
    <p:extLst>
      <p:ext uri="{BB962C8B-B14F-4D97-AF65-F5344CB8AC3E}">
        <p14:creationId xmlns:p14="http://schemas.microsoft.com/office/powerpoint/2010/main" val="3062455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Using same sensors that will be used in Self driving vehicle, record good drivers and add labels</a:t>
            </a:r>
          </a:p>
        </p:txBody>
      </p:sp>
      <p:sp>
        <p:nvSpPr>
          <p:cNvPr id="4" name="Slide Number Placeholder 3"/>
          <p:cNvSpPr>
            <a:spLocks noGrp="1"/>
          </p:cNvSpPr>
          <p:nvPr>
            <p:ph type="sldNum" sz="quarter" idx="5"/>
          </p:nvPr>
        </p:nvSpPr>
        <p:spPr/>
        <p:txBody>
          <a:bodyPr/>
          <a:lstStyle/>
          <a:p>
            <a:pPr>
              <a:defRPr/>
            </a:pPr>
            <a:fld id="{20B44E57-8238-2449-876D-3DEE1D1220FB}" type="slidenum">
              <a:rPr lang="en-US" smtClean="0"/>
              <a:pPr>
                <a:defRPr/>
              </a:pPr>
              <a:t>9</a:t>
            </a:fld>
            <a:endParaRPr lang="en-US"/>
          </a:p>
        </p:txBody>
      </p:sp>
    </p:spTree>
    <p:extLst>
      <p:ext uri="{BB962C8B-B14F-4D97-AF65-F5344CB8AC3E}">
        <p14:creationId xmlns:p14="http://schemas.microsoft.com/office/powerpoint/2010/main" val="4249219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prstTxWarp prst="textNoShape">
                <a:avLst/>
              </a:prstTxWarp>
            </a:bodyPr>
            <a:lstStyle/>
            <a:p>
              <a:pPr>
                <a:defRPr/>
              </a:pPr>
              <a:endParaRPr lang="en-US">
                <a:latin typeface="Times New Roman" charset="0"/>
              </a:endParaRPr>
            </a:p>
          </p:txBody>
        </p:sp>
        <p:sp>
          <p:nvSpPr>
            <p:cNvPr id="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grpSp>
      <p:sp>
        <p:nvSpPr>
          <p:cNvPr id="7173"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7174"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sz="1400"/>
            </a:lvl1pPr>
          </a:lstStyle>
          <a:p>
            <a:pPr>
              <a:defRPr/>
            </a:pPr>
            <a:endParaRPr lang="en-US"/>
          </a:p>
        </p:txBody>
      </p:sp>
      <p:sp>
        <p:nvSpPr>
          <p:cNvPr id="8" name="Rectangle 8"/>
          <p:cNvSpPr>
            <a:spLocks noGrp="1" noChangeArrowheads="1"/>
          </p:cNvSpPr>
          <p:nvPr>
            <p:ph type="ftr" sz="quarter" idx="11"/>
          </p:nvPr>
        </p:nvSpPr>
        <p:spPr>
          <a:xfrm>
            <a:off x="3124200" y="6248400"/>
            <a:ext cx="2895600" cy="457200"/>
          </a:xfrm>
        </p:spPr>
        <p:txBody>
          <a:bodyPr/>
          <a:lstStyle>
            <a:lvl1pPr>
              <a:defRPr sz="1400"/>
            </a:lvl1pPr>
          </a:lstStyle>
          <a:p>
            <a:pPr>
              <a:defRPr/>
            </a:pPr>
            <a:r>
              <a:rPr lang="en-US"/>
              <a:t>CS 270 – Introduction</a:t>
            </a:r>
          </a:p>
        </p:txBody>
      </p:sp>
      <p:sp>
        <p:nvSpPr>
          <p:cNvPr id="9" name="Rectangle 9"/>
          <p:cNvSpPr>
            <a:spLocks noGrp="1" noChangeArrowheads="1"/>
          </p:cNvSpPr>
          <p:nvPr>
            <p:ph type="sldNum" sz="quarter" idx="12"/>
          </p:nvPr>
        </p:nvSpPr>
        <p:spPr/>
        <p:txBody>
          <a:bodyPr/>
          <a:lstStyle>
            <a:lvl1pPr>
              <a:defRPr sz="1400"/>
            </a:lvl1pPr>
          </a:lstStyle>
          <a:p>
            <a:pPr>
              <a:defRPr/>
            </a:pPr>
            <a:fld id="{46006696-ED5B-2545-9C39-6CD268AD41D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CS 270 – Introduction</a:t>
            </a:r>
          </a:p>
        </p:txBody>
      </p:sp>
      <p:sp>
        <p:nvSpPr>
          <p:cNvPr id="6" name="Rectangle 8"/>
          <p:cNvSpPr>
            <a:spLocks noGrp="1" noChangeArrowheads="1"/>
          </p:cNvSpPr>
          <p:nvPr>
            <p:ph type="sldNum" sz="quarter" idx="12"/>
          </p:nvPr>
        </p:nvSpPr>
        <p:spPr>
          <a:ln/>
        </p:spPr>
        <p:txBody>
          <a:bodyPr/>
          <a:lstStyle>
            <a:lvl1pPr>
              <a:defRPr/>
            </a:lvl1pPr>
          </a:lstStyle>
          <a:p>
            <a:pPr>
              <a:defRPr/>
            </a:pPr>
            <a:fld id="{C8774A64-45FC-2543-837C-90C17032EC9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609600"/>
            <a:ext cx="19621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09600"/>
            <a:ext cx="57340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CS 270 – Introduction</a:t>
            </a:r>
          </a:p>
        </p:txBody>
      </p:sp>
      <p:sp>
        <p:nvSpPr>
          <p:cNvPr id="6" name="Rectangle 8"/>
          <p:cNvSpPr>
            <a:spLocks noGrp="1" noChangeArrowheads="1"/>
          </p:cNvSpPr>
          <p:nvPr>
            <p:ph type="sldNum" sz="quarter" idx="12"/>
          </p:nvPr>
        </p:nvSpPr>
        <p:spPr>
          <a:ln/>
        </p:spPr>
        <p:txBody>
          <a:bodyPr/>
          <a:lstStyle>
            <a:lvl1pPr>
              <a:defRPr/>
            </a:lvl1pPr>
          </a:lstStyle>
          <a:p>
            <a:pPr>
              <a:defRPr/>
            </a:pPr>
            <a:fld id="{041387E3-375A-0D4B-8DDC-C32A3208035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CS 270 – Introduction</a:t>
            </a:r>
          </a:p>
        </p:txBody>
      </p:sp>
      <p:sp>
        <p:nvSpPr>
          <p:cNvPr id="6" name="Rectangle 8"/>
          <p:cNvSpPr>
            <a:spLocks noGrp="1" noChangeArrowheads="1"/>
          </p:cNvSpPr>
          <p:nvPr>
            <p:ph type="sldNum" sz="quarter" idx="12"/>
          </p:nvPr>
        </p:nvSpPr>
        <p:spPr>
          <a:ln/>
        </p:spPr>
        <p:txBody>
          <a:bodyPr/>
          <a:lstStyle>
            <a:lvl1pPr>
              <a:defRPr/>
            </a:lvl1pPr>
          </a:lstStyle>
          <a:p>
            <a:pPr>
              <a:defRPr/>
            </a:pPr>
            <a:fld id="{9CB718D9-8C9B-E245-B86A-11FBC4B03A2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CS 270 – Introduction</a:t>
            </a:r>
          </a:p>
        </p:txBody>
      </p:sp>
      <p:sp>
        <p:nvSpPr>
          <p:cNvPr id="6" name="Rectangle 8"/>
          <p:cNvSpPr>
            <a:spLocks noGrp="1" noChangeArrowheads="1"/>
          </p:cNvSpPr>
          <p:nvPr>
            <p:ph type="sldNum" sz="quarter" idx="12"/>
          </p:nvPr>
        </p:nvSpPr>
        <p:spPr>
          <a:ln/>
        </p:spPr>
        <p:txBody>
          <a:bodyPr/>
          <a:lstStyle>
            <a:lvl1pPr>
              <a:defRPr/>
            </a:lvl1pPr>
          </a:lstStyle>
          <a:p>
            <a:pPr>
              <a:defRPr/>
            </a:pPr>
            <a:fld id="{497D12C2-5039-8149-8475-9CD1632AE5E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CS 270 – Introduction</a:t>
            </a:r>
          </a:p>
        </p:txBody>
      </p:sp>
      <p:sp>
        <p:nvSpPr>
          <p:cNvPr id="7" name="Rectangle 8"/>
          <p:cNvSpPr>
            <a:spLocks noGrp="1" noChangeArrowheads="1"/>
          </p:cNvSpPr>
          <p:nvPr>
            <p:ph type="sldNum" sz="quarter" idx="12"/>
          </p:nvPr>
        </p:nvSpPr>
        <p:spPr>
          <a:ln/>
        </p:spPr>
        <p:txBody>
          <a:bodyPr/>
          <a:lstStyle>
            <a:lvl1pPr>
              <a:defRPr/>
            </a:lvl1pPr>
          </a:lstStyle>
          <a:p>
            <a:pPr>
              <a:defRPr/>
            </a:pPr>
            <a:fld id="{AF239369-E6D9-E94E-A1CF-A97B19DCF38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r>
              <a:rPr lang="en-US"/>
              <a:t>CS 270 – Introduction</a:t>
            </a:r>
          </a:p>
        </p:txBody>
      </p:sp>
      <p:sp>
        <p:nvSpPr>
          <p:cNvPr id="9" name="Rectangle 8"/>
          <p:cNvSpPr>
            <a:spLocks noGrp="1" noChangeArrowheads="1"/>
          </p:cNvSpPr>
          <p:nvPr>
            <p:ph type="sldNum" sz="quarter" idx="12"/>
          </p:nvPr>
        </p:nvSpPr>
        <p:spPr>
          <a:ln/>
        </p:spPr>
        <p:txBody>
          <a:bodyPr/>
          <a:lstStyle>
            <a:lvl1pPr>
              <a:defRPr/>
            </a:lvl1pPr>
          </a:lstStyle>
          <a:p>
            <a:pPr>
              <a:defRPr/>
            </a:pPr>
            <a:fld id="{841E3F1C-E555-A24A-8B61-51569EDB6D2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r>
              <a:rPr lang="en-US"/>
              <a:t>CS 270 – Introduction</a:t>
            </a:r>
          </a:p>
        </p:txBody>
      </p:sp>
      <p:sp>
        <p:nvSpPr>
          <p:cNvPr id="5" name="Rectangle 8"/>
          <p:cNvSpPr>
            <a:spLocks noGrp="1" noChangeArrowheads="1"/>
          </p:cNvSpPr>
          <p:nvPr>
            <p:ph type="sldNum" sz="quarter" idx="12"/>
          </p:nvPr>
        </p:nvSpPr>
        <p:spPr>
          <a:ln/>
        </p:spPr>
        <p:txBody>
          <a:bodyPr/>
          <a:lstStyle>
            <a:lvl1pPr>
              <a:defRPr/>
            </a:lvl1pPr>
          </a:lstStyle>
          <a:p>
            <a:pPr>
              <a:defRPr/>
            </a:pPr>
            <a:fld id="{7D8F0E71-E2A7-6F4C-B1AE-C6F195E2420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r>
              <a:rPr lang="en-US"/>
              <a:t>CS 270 – Introduction</a:t>
            </a:r>
          </a:p>
        </p:txBody>
      </p:sp>
      <p:sp>
        <p:nvSpPr>
          <p:cNvPr id="4" name="Rectangle 8"/>
          <p:cNvSpPr>
            <a:spLocks noGrp="1" noChangeArrowheads="1"/>
          </p:cNvSpPr>
          <p:nvPr>
            <p:ph type="sldNum" sz="quarter" idx="12"/>
          </p:nvPr>
        </p:nvSpPr>
        <p:spPr>
          <a:ln/>
        </p:spPr>
        <p:txBody>
          <a:bodyPr/>
          <a:lstStyle>
            <a:lvl1pPr>
              <a:defRPr/>
            </a:lvl1pPr>
          </a:lstStyle>
          <a:p>
            <a:pPr>
              <a:defRPr/>
            </a:pPr>
            <a:fld id="{CD52C5EA-8830-944A-8BEB-793D874D6A9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CS 270 – Introduction</a:t>
            </a:r>
          </a:p>
        </p:txBody>
      </p:sp>
      <p:sp>
        <p:nvSpPr>
          <p:cNvPr id="7" name="Rectangle 8"/>
          <p:cNvSpPr>
            <a:spLocks noGrp="1" noChangeArrowheads="1"/>
          </p:cNvSpPr>
          <p:nvPr>
            <p:ph type="sldNum" sz="quarter" idx="12"/>
          </p:nvPr>
        </p:nvSpPr>
        <p:spPr>
          <a:ln/>
        </p:spPr>
        <p:txBody>
          <a:bodyPr/>
          <a:lstStyle>
            <a:lvl1pPr>
              <a:defRPr/>
            </a:lvl1pPr>
          </a:lstStyle>
          <a:p>
            <a:pPr>
              <a:defRPr/>
            </a:pPr>
            <a:fld id="{64270CFF-579C-6F46-96B8-0419B6BE4C7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CS 270 – Introduction</a:t>
            </a:r>
          </a:p>
        </p:txBody>
      </p:sp>
      <p:sp>
        <p:nvSpPr>
          <p:cNvPr id="7" name="Rectangle 8"/>
          <p:cNvSpPr>
            <a:spLocks noGrp="1" noChangeArrowheads="1"/>
          </p:cNvSpPr>
          <p:nvPr>
            <p:ph type="sldNum" sz="quarter" idx="12"/>
          </p:nvPr>
        </p:nvSpPr>
        <p:spPr>
          <a:ln/>
        </p:spPr>
        <p:txBody>
          <a:bodyPr/>
          <a:lstStyle>
            <a:lvl1pPr>
              <a:defRPr/>
            </a:lvl1pPr>
          </a:lstStyle>
          <a:p>
            <a:pPr>
              <a:defRPr/>
            </a:pPr>
            <a:fld id="{CBAA1115-1BCF-C947-A1FC-F55B13CB3DB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88"/>
            <a:ext cx="9132888" cy="6845300"/>
            <a:chOff x="0" y="1"/>
            <a:chExt cx="5753" cy="4312"/>
          </a:xfrm>
        </p:grpSpPr>
        <p:sp>
          <p:nvSpPr>
            <p:cNvPr id="6147"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prstTxWarp prst="textNoShape">
                <a:avLst/>
              </a:prstTxWarp>
            </a:bodyPr>
            <a:lstStyle/>
            <a:p>
              <a:pPr>
                <a:defRPr/>
              </a:pPr>
              <a:endParaRPr lang="en-US">
                <a:latin typeface="Times New Roman" charset="0"/>
              </a:endParaRPr>
            </a:p>
          </p:txBody>
        </p:sp>
        <p:sp>
          <p:nvSpPr>
            <p:cNvPr id="6148"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cap="rnd">
              <a:solidFill>
                <a:schemeClr val="accent2"/>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grpSp>
      <p:sp>
        <p:nvSpPr>
          <p:cNvPr id="6149" name="Rectangle 5"/>
          <p:cNvSpPr>
            <a:spLocks noGrp="1" noChangeArrowheads="1"/>
          </p:cNvSpPr>
          <p:nvPr>
            <p:ph type="title"/>
          </p:nvPr>
        </p:nvSpPr>
        <p:spPr bwMode="auto">
          <a:xfrm>
            <a:off x="609600" y="609600"/>
            <a:ext cx="7772400" cy="838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615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200">
                <a:latin typeface="Times New Roman" charset="0"/>
              </a:defRPr>
            </a:lvl1pPr>
          </a:lstStyle>
          <a:p>
            <a:pPr>
              <a:defRPr/>
            </a:pPr>
            <a:endParaRPr lang="en-US"/>
          </a:p>
        </p:txBody>
      </p:sp>
      <p:sp>
        <p:nvSpPr>
          <p:cNvPr id="6151" name="Rectangle 7"/>
          <p:cNvSpPr>
            <a:spLocks noGrp="1" noChangeArrowheads="1"/>
          </p:cNvSpPr>
          <p:nvPr>
            <p:ph type="ftr" sz="quarter" idx="3"/>
          </p:nvPr>
        </p:nvSpPr>
        <p:spPr bwMode="auto">
          <a:xfrm>
            <a:off x="2895600" y="6248400"/>
            <a:ext cx="3429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200">
                <a:latin typeface="Times New Roman" charset="0"/>
              </a:defRPr>
            </a:lvl1pPr>
          </a:lstStyle>
          <a:p>
            <a:pPr>
              <a:defRPr/>
            </a:pPr>
            <a:r>
              <a:rPr lang="en-US"/>
              <a:t>CS 270 – Introduction</a:t>
            </a:r>
          </a:p>
        </p:txBody>
      </p:sp>
      <p:sp>
        <p:nvSpPr>
          <p:cNvPr id="615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200">
                <a:latin typeface="Times New Roman" charset="0"/>
              </a:defRPr>
            </a:lvl1pPr>
          </a:lstStyle>
          <a:p>
            <a:pPr>
              <a:defRPr/>
            </a:pPr>
            <a:fld id="{254CD3AF-0008-4344-8F0B-9D45D0E6AE83}" type="slidenum">
              <a:rPr lang="en-US"/>
              <a:pPr>
                <a:defRPr/>
              </a:pPr>
              <a:t>‹#›</a:t>
            </a:fld>
            <a:endParaRPr lang="en-US"/>
          </a:p>
        </p:txBody>
      </p:sp>
      <p:sp>
        <p:nvSpPr>
          <p:cNvPr id="1031" name="Rectangle 9"/>
          <p:cNvSpPr>
            <a:spLocks noGrp="1" noChangeArrowheads="1"/>
          </p:cNvSpPr>
          <p:nvPr>
            <p:ph type="body" idx="1"/>
          </p:nvPr>
        </p:nvSpPr>
        <p:spPr bwMode="auto">
          <a:xfrm>
            <a:off x="685800" y="1676400"/>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56"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dt="0"/>
  <p:txStyles>
    <p:titleStyle>
      <a:lvl1pPr algn="ctr" rtl="0" eaLnBrk="0" fontAlgn="base" hangingPunct="0">
        <a:spcBef>
          <a:spcPct val="0"/>
        </a:spcBef>
        <a:spcAft>
          <a:spcPct val="0"/>
        </a:spcAft>
        <a:defRPr sz="32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32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32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32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32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5pPr>
      <a:lvl6pPr marL="457200" algn="ctr" rtl="0" fontAlgn="base">
        <a:spcBef>
          <a:spcPct val="0"/>
        </a:spcBef>
        <a:spcAft>
          <a:spcPct val="0"/>
        </a:spcAft>
        <a:defRPr sz="32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32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32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32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1" charset="2"/>
        <a:buChar char="l"/>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90000"/>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1"/>
        </a:buClr>
        <a:buSzPct val="60000"/>
        <a:buFont typeface="Wingdings" pitchFamily="1" charset="2"/>
        <a:buChar char="l"/>
        <a:defRPr>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1"/>
        </a:buClr>
        <a:buChar char="•"/>
        <a:defRPr>
          <a:solidFill>
            <a:schemeClr val="tx1"/>
          </a:solidFill>
          <a:latin typeface="+mn-lt"/>
          <a:ea typeface="ＭＳ Ｐゴシック" charset="-128"/>
        </a:defRPr>
      </a:lvl5pPr>
      <a:lvl6pPr marL="2514600" indent="-228600" algn="l" rtl="0" fontAlgn="base">
        <a:spcBef>
          <a:spcPct val="20000"/>
        </a:spcBef>
        <a:spcAft>
          <a:spcPct val="0"/>
        </a:spcAft>
        <a:buClr>
          <a:schemeClr val="accent1"/>
        </a:buClr>
        <a:buChar char="•"/>
        <a:defRPr>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Char char="•"/>
        <a:defRPr>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Char char="•"/>
        <a:defRPr>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tiktok.com/@londonlaz/video/6866140880403844357?_d=secCgYIASAHKAESPgo8tIPjckSbWFWekwymt9NqCJHWBTQdDZltbedWlV6yi2DLWpHJCzV6iEe6bXa%2FphTEB%2F2dBOgsVzHf35SUGgA%3D&amp;checksum=3ff2fdae05fdebcaaf5b427b4c007a0c0cb0432661542fc178ca89e8cfe2b3ac&amp;language=en&amp;preview_pb=0&amp;sec_user_id=MS4wLjABAAAAAsjzZz4VxDgn1rSDYGzISA-sPETCMQO8LGN45cuU4jkbRkNjo6r8UPPXJcpCwwhd&amp;share_app_id=1233&amp;share_item_id=6866140880403844357&amp;share_link_id=DE18BD6B-F75D-4990-8805-F43506753FB0&amp;source=h5_m&amp;timestamp=1630374868&amp;tt_from=copy&amp;u_code=dla37e9a25d08&amp;user_id=305319388344344577&amp;utm_campaign=client_share&amp;utm_medium=ios&amp;utm_source=copy&amp;_r=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a:noFill/>
        </p:spPr>
        <p:txBody>
          <a:bodyPr/>
          <a:lstStyle/>
          <a:p>
            <a:r>
              <a:rPr lang="en-US">
                <a:latin typeface="Times New Roman" pitchFamily="1" charset="0"/>
              </a:rPr>
              <a:t>CS 270 – Introduction</a:t>
            </a:r>
          </a:p>
        </p:txBody>
      </p:sp>
      <p:sp>
        <p:nvSpPr>
          <p:cNvPr id="15363" name="Slide Number Placeholder 5"/>
          <p:cNvSpPr>
            <a:spLocks noGrp="1"/>
          </p:cNvSpPr>
          <p:nvPr>
            <p:ph type="sldNum" sz="quarter" idx="12"/>
          </p:nvPr>
        </p:nvSpPr>
        <p:spPr>
          <a:noFill/>
        </p:spPr>
        <p:txBody>
          <a:bodyPr/>
          <a:lstStyle/>
          <a:p>
            <a:fld id="{5D03D1C4-61A2-E046-8C29-098AB77D740F}" type="slidenum">
              <a:rPr lang="en-US" smtClean="0">
                <a:latin typeface="Times New Roman" pitchFamily="1" charset="0"/>
              </a:rPr>
              <a:pPr/>
              <a:t>1</a:t>
            </a:fld>
            <a:endParaRPr lang="en-US">
              <a:latin typeface="Times New Roman" pitchFamily="1" charset="0"/>
            </a:endParaRPr>
          </a:p>
        </p:txBody>
      </p:sp>
      <p:sp>
        <p:nvSpPr>
          <p:cNvPr id="5122" name="Rectangle 2"/>
          <p:cNvSpPr>
            <a:spLocks noGrp="1" noChangeArrowheads="1"/>
          </p:cNvSpPr>
          <p:nvPr>
            <p:ph type="title"/>
          </p:nvPr>
        </p:nvSpPr>
        <p:spPr>
          <a:xfrm>
            <a:off x="685800" y="609600"/>
            <a:ext cx="7696200" cy="4724400"/>
          </a:xfrm>
        </p:spPr>
        <p:txBody>
          <a:bodyPr/>
          <a:lstStyle/>
          <a:p>
            <a:pPr eaLnBrk="1" hangingPunct="1">
              <a:defRPr/>
            </a:pPr>
            <a:r>
              <a:rPr lang="en-US" sz="4000" dirty="0">
                <a:latin typeface="Times New Roman" charset="0"/>
              </a:rPr>
              <a:t>Introduction to Machine Learning </a:t>
            </a:r>
            <a:br>
              <a:rPr lang="en-US" dirty="0">
                <a:latin typeface="Times New Roman" charset="0"/>
              </a:rPr>
            </a:br>
            <a:br>
              <a:rPr lang="en-US" dirty="0">
                <a:latin typeface="Times New Roman" charset="0"/>
              </a:rPr>
            </a:br>
            <a:br>
              <a:rPr lang="en-US" dirty="0">
                <a:latin typeface="Times New Roman" charset="0"/>
              </a:rPr>
            </a:br>
            <a:r>
              <a:rPr lang="en-US" dirty="0">
                <a:latin typeface="Times New Roman" charset="0"/>
              </a:rPr>
              <a:t>CS 201R (270?)</a:t>
            </a:r>
            <a:br>
              <a:rPr lang="en-US" dirty="0">
                <a:latin typeface="Times New Roman" charset="0"/>
              </a:rPr>
            </a:br>
            <a:br>
              <a:rPr lang="en-US" dirty="0">
                <a:latin typeface="Times New Roman" charset="0"/>
              </a:rPr>
            </a:br>
            <a:br>
              <a:rPr lang="en-US" dirty="0">
                <a:latin typeface="Times New Roman" charset="0"/>
              </a:rPr>
            </a:br>
            <a:r>
              <a:rPr lang="en-US" dirty="0">
                <a:latin typeface="Times New Roman" charset="0"/>
              </a:rPr>
              <a:t>Professor Tony Martinez</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p>
            <a:r>
              <a:rPr lang="en-US"/>
              <a:t>CS 270 – Introduction</a:t>
            </a:r>
          </a:p>
        </p:txBody>
      </p:sp>
      <p:sp>
        <p:nvSpPr>
          <p:cNvPr id="21507" name="Slide Number Placeholder 5"/>
          <p:cNvSpPr>
            <a:spLocks noGrp="1"/>
          </p:cNvSpPr>
          <p:nvPr>
            <p:ph type="sldNum" sz="quarter" idx="12"/>
          </p:nvPr>
        </p:nvSpPr>
        <p:spPr>
          <a:noFill/>
        </p:spPr>
        <p:txBody>
          <a:bodyPr/>
          <a:lstStyle/>
          <a:p>
            <a:fld id="{23C8DA5D-4787-7044-89DE-755C2248A631}" type="slidenum">
              <a:rPr lang="en-US" smtClean="0"/>
              <a:pPr/>
              <a:t>10</a:t>
            </a:fld>
            <a:endParaRPr lang="en-US"/>
          </a:p>
        </p:txBody>
      </p:sp>
      <p:sp>
        <p:nvSpPr>
          <p:cNvPr id="18434" name="Rectangle 2"/>
          <p:cNvSpPr>
            <a:spLocks noGrp="1" noChangeArrowheads="1"/>
          </p:cNvSpPr>
          <p:nvPr>
            <p:ph type="title"/>
          </p:nvPr>
        </p:nvSpPr>
        <p:spPr/>
        <p:txBody>
          <a:bodyPr lIns="90488" tIns="44450" rIns="90488" bIns="44450"/>
          <a:lstStyle/>
          <a:p>
            <a:pPr eaLnBrk="1" hangingPunct="1">
              <a:defRPr/>
            </a:pPr>
            <a:r>
              <a:rPr lang="en-US" dirty="0">
                <a:ea typeface="+mj-ea"/>
                <a:cs typeface="+mj-cs"/>
              </a:rPr>
              <a:t>Example and Discussion</a:t>
            </a:r>
          </a:p>
        </p:txBody>
      </p:sp>
      <p:sp>
        <p:nvSpPr>
          <p:cNvPr id="21509" name="Rectangle 3"/>
          <p:cNvSpPr>
            <a:spLocks noGrp="1" noChangeArrowheads="1"/>
          </p:cNvSpPr>
          <p:nvPr>
            <p:ph type="body" idx="1"/>
          </p:nvPr>
        </p:nvSpPr>
        <p:spPr>
          <a:noFill/>
        </p:spPr>
        <p:txBody>
          <a:bodyPr lIns="90488" tIns="44450" rIns="90488" bIns="44450"/>
          <a:lstStyle/>
          <a:p>
            <a:pPr eaLnBrk="1" hangingPunct="1"/>
            <a:r>
              <a:rPr lang="en-US" dirty="0"/>
              <a:t>Self-driving car</a:t>
            </a:r>
          </a:p>
          <a:p>
            <a:pPr lvl="1" eaLnBrk="1" hangingPunct="1"/>
            <a:r>
              <a:rPr lang="en-US" dirty="0"/>
              <a:t>Gather labeled data set.  Which Input Features? </a:t>
            </a:r>
          </a:p>
          <a:p>
            <a:pPr lvl="1" eaLnBrk="1" hangingPunct="1"/>
            <a:r>
              <a:rPr lang="en-US" dirty="0"/>
              <a:t>Divide data into a Training Set and Test Set</a:t>
            </a:r>
          </a:p>
          <a:p>
            <a:pPr eaLnBrk="1" hangingPunct="1"/>
            <a:endParaRPr 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p>
            <a:r>
              <a:rPr lang="en-US"/>
              <a:t>CS 270 – Introduction</a:t>
            </a:r>
          </a:p>
        </p:txBody>
      </p:sp>
      <p:sp>
        <p:nvSpPr>
          <p:cNvPr id="21507" name="Slide Number Placeholder 5"/>
          <p:cNvSpPr>
            <a:spLocks noGrp="1"/>
          </p:cNvSpPr>
          <p:nvPr>
            <p:ph type="sldNum" sz="quarter" idx="12"/>
          </p:nvPr>
        </p:nvSpPr>
        <p:spPr>
          <a:noFill/>
        </p:spPr>
        <p:txBody>
          <a:bodyPr/>
          <a:lstStyle/>
          <a:p>
            <a:fld id="{23C8DA5D-4787-7044-89DE-755C2248A631}" type="slidenum">
              <a:rPr lang="en-US" smtClean="0"/>
              <a:pPr/>
              <a:t>11</a:t>
            </a:fld>
            <a:endParaRPr lang="en-US"/>
          </a:p>
        </p:txBody>
      </p:sp>
      <p:sp>
        <p:nvSpPr>
          <p:cNvPr id="18434" name="Rectangle 2"/>
          <p:cNvSpPr>
            <a:spLocks noGrp="1" noChangeArrowheads="1"/>
          </p:cNvSpPr>
          <p:nvPr>
            <p:ph type="title"/>
          </p:nvPr>
        </p:nvSpPr>
        <p:spPr/>
        <p:txBody>
          <a:bodyPr lIns="90488" tIns="44450" rIns="90488" bIns="44450"/>
          <a:lstStyle/>
          <a:p>
            <a:pPr eaLnBrk="1" hangingPunct="1">
              <a:defRPr/>
            </a:pPr>
            <a:r>
              <a:rPr lang="en-US" dirty="0">
                <a:ea typeface="+mj-ea"/>
                <a:cs typeface="+mj-cs"/>
              </a:rPr>
              <a:t>Example and Discussion</a:t>
            </a:r>
          </a:p>
        </p:txBody>
      </p:sp>
      <p:sp>
        <p:nvSpPr>
          <p:cNvPr id="21509" name="Rectangle 3"/>
          <p:cNvSpPr>
            <a:spLocks noGrp="1" noChangeArrowheads="1"/>
          </p:cNvSpPr>
          <p:nvPr>
            <p:ph type="body" idx="1"/>
          </p:nvPr>
        </p:nvSpPr>
        <p:spPr>
          <a:noFill/>
        </p:spPr>
        <p:txBody>
          <a:bodyPr lIns="90488" tIns="44450" rIns="90488" bIns="44450"/>
          <a:lstStyle/>
          <a:p>
            <a:pPr eaLnBrk="1" hangingPunct="1"/>
            <a:r>
              <a:rPr lang="en-US" dirty="0"/>
              <a:t>Self-driving car</a:t>
            </a:r>
          </a:p>
          <a:p>
            <a:pPr lvl="1" eaLnBrk="1" hangingPunct="1"/>
            <a:r>
              <a:rPr lang="en-US" dirty="0"/>
              <a:t>Gather labeled data set.  Which Input Features? </a:t>
            </a:r>
          </a:p>
          <a:p>
            <a:pPr lvl="1" eaLnBrk="1" hangingPunct="1"/>
            <a:r>
              <a:rPr lang="en-US" dirty="0"/>
              <a:t>Divide data into a Training Set and Test Set</a:t>
            </a:r>
          </a:p>
          <a:p>
            <a:pPr lvl="1" eaLnBrk="1" hangingPunct="1"/>
            <a:r>
              <a:rPr lang="en-US" dirty="0"/>
              <a:t>Choose a learning model</a:t>
            </a:r>
          </a:p>
          <a:p>
            <a:pPr eaLnBrk="1" hangingPunct="1"/>
            <a:endParaRPr 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p>
            <a:r>
              <a:rPr lang="en-US"/>
              <a:t>CS 270 – Introduction</a:t>
            </a:r>
          </a:p>
        </p:txBody>
      </p:sp>
      <p:sp>
        <p:nvSpPr>
          <p:cNvPr id="21507" name="Slide Number Placeholder 5"/>
          <p:cNvSpPr>
            <a:spLocks noGrp="1"/>
          </p:cNvSpPr>
          <p:nvPr>
            <p:ph type="sldNum" sz="quarter" idx="12"/>
          </p:nvPr>
        </p:nvSpPr>
        <p:spPr>
          <a:noFill/>
        </p:spPr>
        <p:txBody>
          <a:bodyPr/>
          <a:lstStyle/>
          <a:p>
            <a:fld id="{23C8DA5D-4787-7044-89DE-755C2248A631}" type="slidenum">
              <a:rPr lang="en-US" smtClean="0"/>
              <a:pPr/>
              <a:t>12</a:t>
            </a:fld>
            <a:endParaRPr lang="en-US"/>
          </a:p>
        </p:txBody>
      </p:sp>
      <p:sp>
        <p:nvSpPr>
          <p:cNvPr id="18434" name="Rectangle 2"/>
          <p:cNvSpPr>
            <a:spLocks noGrp="1" noChangeArrowheads="1"/>
          </p:cNvSpPr>
          <p:nvPr>
            <p:ph type="title"/>
          </p:nvPr>
        </p:nvSpPr>
        <p:spPr/>
        <p:txBody>
          <a:bodyPr lIns="90488" tIns="44450" rIns="90488" bIns="44450"/>
          <a:lstStyle/>
          <a:p>
            <a:pPr eaLnBrk="1" hangingPunct="1">
              <a:defRPr/>
            </a:pPr>
            <a:r>
              <a:rPr lang="en-US" dirty="0">
                <a:ea typeface="+mj-ea"/>
                <a:cs typeface="+mj-cs"/>
              </a:rPr>
              <a:t>Example and Discussion</a:t>
            </a:r>
          </a:p>
        </p:txBody>
      </p:sp>
      <p:sp>
        <p:nvSpPr>
          <p:cNvPr id="21509" name="Rectangle 3"/>
          <p:cNvSpPr>
            <a:spLocks noGrp="1" noChangeArrowheads="1"/>
          </p:cNvSpPr>
          <p:nvPr>
            <p:ph type="body" idx="1"/>
          </p:nvPr>
        </p:nvSpPr>
        <p:spPr>
          <a:noFill/>
        </p:spPr>
        <p:txBody>
          <a:bodyPr lIns="90488" tIns="44450" rIns="90488" bIns="44450"/>
          <a:lstStyle/>
          <a:p>
            <a:pPr eaLnBrk="1" hangingPunct="1"/>
            <a:r>
              <a:rPr lang="en-US" dirty="0"/>
              <a:t>Self-driving car</a:t>
            </a:r>
          </a:p>
          <a:p>
            <a:pPr lvl="1" eaLnBrk="1" hangingPunct="1"/>
            <a:r>
              <a:rPr lang="en-US" dirty="0"/>
              <a:t>Gather labeled data set.  Which Input Features? </a:t>
            </a:r>
          </a:p>
          <a:p>
            <a:pPr lvl="1" eaLnBrk="1" hangingPunct="1"/>
            <a:r>
              <a:rPr lang="en-US" dirty="0"/>
              <a:t>Divide data into a Training Set and Test Set</a:t>
            </a:r>
          </a:p>
          <a:p>
            <a:pPr lvl="1" eaLnBrk="1" hangingPunct="1"/>
            <a:r>
              <a:rPr lang="en-US" dirty="0"/>
              <a:t>Choose a learning model</a:t>
            </a:r>
          </a:p>
          <a:p>
            <a:pPr lvl="1" eaLnBrk="1" hangingPunct="1"/>
            <a:r>
              <a:rPr lang="en-US" dirty="0"/>
              <a:t>Train model on Training set</a:t>
            </a:r>
          </a:p>
          <a:p>
            <a:pPr eaLnBrk="1" hangingPunct="1"/>
            <a:endParaRPr lang="en-US"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p>
            <a:r>
              <a:rPr lang="en-US"/>
              <a:t>CS 270 – Introduction</a:t>
            </a:r>
          </a:p>
        </p:txBody>
      </p:sp>
      <p:sp>
        <p:nvSpPr>
          <p:cNvPr id="21507" name="Slide Number Placeholder 5"/>
          <p:cNvSpPr>
            <a:spLocks noGrp="1"/>
          </p:cNvSpPr>
          <p:nvPr>
            <p:ph type="sldNum" sz="quarter" idx="12"/>
          </p:nvPr>
        </p:nvSpPr>
        <p:spPr>
          <a:noFill/>
        </p:spPr>
        <p:txBody>
          <a:bodyPr/>
          <a:lstStyle/>
          <a:p>
            <a:fld id="{23C8DA5D-4787-7044-89DE-755C2248A631}" type="slidenum">
              <a:rPr lang="en-US" smtClean="0"/>
              <a:pPr/>
              <a:t>13</a:t>
            </a:fld>
            <a:endParaRPr lang="en-US"/>
          </a:p>
        </p:txBody>
      </p:sp>
      <p:sp>
        <p:nvSpPr>
          <p:cNvPr id="18434" name="Rectangle 2"/>
          <p:cNvSpPr>
            <a:spLocks noGrp="1" noChangeArrowheads="1"/>
          </p:cNvSpPr>
          <p:nvPr>
            <p:ph type="title"/>
          </p:nvPr>
        </p:nvSpPr>
        <p:spPr/>
        <p:txBody>
          <a:bodyPr lIns="90488" tIns="44450" rIns="90488" bIns="44450"/>
          <a:lstStyle/>
          <a:p>
            <a:pPr eaLnBrk="1" hangingPunct="1">
              <a:defRPr/>
            </a:pPr>
            <a:r>
              <a:rPr lang="en-US" dirty="0">
                <a:ea typeface="+mj-ea"/>
                <a:cs typeface="+mj-cs"/>
              </a:rPr>
              <a:t>Example and Discussion</a:t>
            </a:r>
          </a:p>
        </p:txBody>
      </p:sp>
      <p:sp>
        <p:nvSpPr>
          <p:cNvPr id="21509" name="Rectangle 3"/>
          <p:cNvSpPr>
            <a:spLocks noGrp="1" noChangeArrowheads="1"/>
          </p:cNvSpPr>
          <p:nvPr>
            <p:ph type="body" idx="1"/>
          </p:nvPr>
        </p:nvSpPr>
        <p:spPr>
          <a:noFill/>
        </p:spPr>
        <p:txBody>
          <a:bodyPr lIns="90488" tIns="44450" rIns="90488" bIns="44450"/>
          <a:lstStyle/>
          <a:p>
            <a:pPr eaLnBrk="1" hangingPunct="1"/>
            <a:r>
              <a:rPr lang="en-US" dirty="0"/>
              <a:t>Self-driving car</a:t>
            </a:r>
          </a:p>
          <a:p>
            <a:pPr lvl="1" eaLnBrk="1" hangingPunct="1"/>
            <a:r>
              <a:rPr lang="en-US" dirty="0"/>
              <a:t>Gather labeled data set.  Which Input Features? </a:t>
            </a:r>
          </a:p>
          <a:p>
            <a:pPr lvl="1" eaLnBrk="1" hangingPunct="1"/>
            <a:r>
              <a:rPr lang="en-US" dirty="0"/>
              <a:t>Divide data into a Training Set and Test Set</a:t>
            </a:r>
          </a:p>
          <a:p>
            <a:pPr lvl="1" eaLnBrk="1" hangingPunct="1"/>
            <a:r>
              <a:rPr lang="en-US" dirty="0"/>
              <a:t>Choose a learning model</a:t>
            </a:r>
          </a:p>
          <a:p>
            <a:pPr lvl="1" eaLnBrk="1" hangingPunct="1"/>
            <a:r>
              <a:rPr lang="en-US" dirty="0"/>
              <a:t>Train model on Training set</a:t>
            </a:r>
          </a:p>
          <a:p>
            <a:pPr lvl="1" eaLnBrk="1" hangingPunct="1"/>
            <a:r>
              <a:rPr lang="en-US" dirty="0"/>
              <a:t>Predict accuracy with the Test Set</a:t>
            </a:r>
          </a:p>
          <a:p>
            <a:pPr eaLnBrk="1" hangingPunct="1"/>
            <a:endParaRPr 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p>
            <a:r>
              <a:rPr lang="en-US"/>
              <a:t>CS 270 – Introduction</a:t>
            </a:r>
          </a:p>
        </p:txBody>
      </p:sp>
      <p:sp>
        <p:nvSpPr>
          <p:cNvPr id="21507" name="Slide Number Placeholder 5"/>
          <p:cNvSpPr>
            <a:spLocks noGrp="1"/>
          </p:cNvSpPr>
          <p:nvPr>
            <p:ph type="sldNum" sz="quarter" idx="12"/>
          </p:nvPr>
        </p:nvSpPr>
        <p:spPr>
          <a:noFill/>
        </p:spPr>
        <p:txBody>
          <a:bodyPr/>
          <a:lstStyle/>
          <a:p>
            <a:fld id="{23C8DA5D-4787-7044-89DE-755C2248A631}" type="slidenum">
              <a:rPr lang="en-US" smtClean="0"/>
              <a:pPr/>
              <a:t>14</a:t>
            </a:fld>
            <a:endParaRPr lang="en-US"/>
          </a:p>
        </p:txBody>
      </p:sp>
      <p:sp>
        <p:nvSpPr>
          <p:cNvPr id="18434" name="Rectangle 2"/>
          <p:cNvSpPr>
            <a:spLocks noGrp="1" noChangeArrowheads="1"/>
          </p:cNvSpPr>
          <p:nvPr>
            <p:ph type="title"/>
          </p:nvPr>
        </p:nvSpPr>
        <p:spPr/>
        <p:txBody>
          <a:bodyPr lIns="90488" tIns="44450" rIns="90488" bIns="44450"/>
          <a:lstStyle/>
          <a:p>
            <a:pPr eaLnBrk="1" hangingPunct="1">
              <a:defRPr/>
            </a:pPr>
            <a:r>
              <a:rPr lang="en-US" dirty="0">
                <a:ea typeface="+mj-ea"/>
                <a:cs typeface="+mj-cs"/>
              </a:rPr>
              <a:t>Example and Discussion</a:t>
            </a:r>
          </a:p>
        </p:txBody>
      </p:sp>
      <p:sp>
        <p:nvSpPr>
          <p:cNvPr id="21509" name="Rectangle 3"/>
          <p:cNvSpPr>
            <a:spLocks noGrp="1" noChangeArrowheads="1"/>
          </p:cNvSpPr>
          <p:nvPr>
            <p:ph type="body" idx="1"/>
          </p:nvPr>
        </p:nvSpPr>
        <p:spPr>
          <a:noFill/>
        </p:spPr>
        <p:txBody>
          <a:bodyPr lIns="90488" tIns="44450" rIns="90488" bIns="44450"/>
          <a:lstStyle/>
          <a:p>
            <a:pPr eaLnBrk="1" hangingPunct="1"/>
            <a:r>
              <a:rPr lang="en-US" dirty="0"/>
              <a:t>Self-driving car</a:t>
            </a:r>
          </a:p>
          <a:p>
            <a:pPr lvl="1" eaLnBrk="1" hangingPunct="1"/>
            <a:r>
              <a:rPr lang="en-US" dirty="0"/>
              <a:t>Gather labeled data set.  Which Input Features? </a:t>
            </a:r>
          </a:p>
          <a:p>
            <a:pPr lvl="1" eaLnBrk="1" hangingPunct="1"/>
            <a:r>
              <a:rPr lang="en-US" dirty="0"/>
              <a:t>Divide data into a Training Set and Test Set</a:t>
            </a:r>
          </a:p>
          <a:p>
            <a:pPr lvl="1" eaLnBrk="1" hangingPunct="1"/>
            <a:r>
              <a:rPr lang="en-US" dirty="0"/>
              <a:t>Choose a learning model</a:t>
            </a:r>
          </a:p>
          <a:p>
            <a:pPr lvl="1" eaLnBrk="1" hangingPunct="1"/>
            <a:r>
              <a:rPr lang="en-US" dirty="0"/>
              <a:t>Train model on Training set</a:t>
            </a:r>
          </a:p>
          <a:p>
            <a:pPr lvl="1" eaLnBrk="1" hangingPunct="1"/>
            <a:r>
              <a:rPr lang="en-US" dirty="0"/>
              <a:t>Predict accuracy with the Test Set</a:t>
            </a:r>
          </a:p>
          <a:p>
            <a:pPr lvl="1" eaLnBrk="1" hangingPunct="1"/>
            <a:r>
              <a:rPr lang="en-US" dirty="0"/>
              <a:t>How to generalize better?</a:t>
            </a:r>
          </a:p>
          <a:p>
            <a:pPr eaLnBrk="1" hangingPunct="1"/>
            <a:endParaRPr lang="en-US"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p>
            <a:r>
              <a:rPr lang="en-US"/>
              <a:t>CS 270 – Introduction</a:t>
            </a:r>
          </a:p>
        </p:txBody>
      </p:sp>
      <p:sp>
        <p:nvSpPr>
          <p:cNvPr id="21507" name="Slide Number Placeholder 5"/>
          <p:cNvSpPr>
            <a:spLocks noGrp="1"/>
          </p:cNvSpPr>
          <p:nvPr>
            <p:ph type="sldNum" sz="quarter" idx="12"/>
          </p:nvPr>
        </p:nvSpPr>
        <p:spPr>
          <a:noFill/>
        </p:spPr>
        <p:txBody>
          <a:bodyPr/>
          <a:lstStyle/>
          <a:p>
            <a:fld id="{23C8DA5D-4787-7044-89DE-755C2248A631}" type="slidenum">
              <a:rPr lang="en-US" smtClean="0"/>
              <a:pPr/>
              <a:t>15</a:t>
            </a:fld>
            <a:endParaRPr lang="en-US"/>
          </a:p>
        </p:txBody>
      </p:sp>
      <p:sp>
        <p:nvSpPr>
          <p:cNvPr id="18434" name="Rectangle 2"/>
          <p:cNvSpPr>
            <a:spLocks noGrp="1" noChangeArrowheads="1"/>
          </p:cNvSpPr>
          <p:nvPr>
            <p:ph type="title"/>
          </p:nvPr>
        </p:nvSpPr>
        <p:spPr/>
        <p:txBody>
          <a:bodyPr lIns="90488" tIns="44450" rIns="90488" bIns="44450"/>
          <a:lstStyle/>
          <a:p>
            <a:pPr eaLnBrk="1" hangingPunct="1">
              <a:defRPr/>
            </a:pPr>
            <a:r>
              <a:rPr lang="en-US" dirty="0">
                <a:ea typeface="+mj-ea"/>
                <a:cs typeface="+mj-cs"/>
              </a:rPr>
              <a:t>Example and Discussion</a:t>
            </a:r>
          </a:p>
        </p:txBody>
      </p:sp>
      <p:sp>
        <p:nvSpPr>
          <p:cNvPr id="21509" name="Rectangle 3"/>
          <p:cNvSpPr>
            <a:spLocks noGrp="1" noChangeArrowheads="1"/>
          </p:cNvSpPr>
          <p:nvPr>
            <p:ph type="body" idx="1"/>
          </p:nvPr>
        </p:nvSpPr>
        <p:spPr>
          <a:xfrm>
            <a:off x="685800" y="1676400"/>
            <a:ext cx="7772400" cy="4572000"/>
          </a:xfrm>
          <a:noFill/>
        </p:spPr>
        <p:txBody>
          <a:bodyPr lIns="90488" tIns="44450" rIns="90488" bIns="44450">
            <a:normAutofit/>
          </a:bodyPr>
          <a:lstStyle/>
          <a:p>
            <a:pPr eaLnBrk="1" hangingPunct="1"/>
            <a:r>
              <a:rPr lang="en-US" dirty="0"/>
              <a:t>Self-driving car</a:t>
            </a:r>
          </a:p>
          <a:p>
            <a:pPr lvl="1" eaLnBrk="1" hangingPunct="1"/>
            <a:r>
              <a:rPr lang="en-US" dirty="0"/>
              <a:t>Gather labeled data set.  Which Input Features? </a:t>
            </a:r>
          </a:p>
          <a:p>
            <a:pPr lvl="1" eaLnBrk="1" hangingPunct="1"/>
            <a:r>
              <a:rPr lang="en-US" dirty="0"/>
              <a:t>Divide data into a Training Set and Test Set</a:t>
            </a:r>
          </a:p>
          <a:p>
            <a:pPr lvl="1" eaLnBrk="1" hangingPunct="1"/>
            <a:r>
              <a:rPr lang="en-US" dirty="0"/>
              <a:t>Choose a learning model</a:t>
            </a:r>
          </a:p>
          <a:p>
            <a:pPr lvl="1" eaLnBrk="1" hangingPunct="1"/>
            <a:r>
              <a:rPr lang="en-US" dirty="0"/>
              <a:t>Train model on Training set</a:t>
            </a:r>
          </a:p>
          <a:p>
            <a:pPr lvl="1" eaLnBrk="1" hangingPunct="1"/>
            <a:r>
              <a:rPr lang="en-US" dirty="0"/>
              <a:t>Predict accuracy with the Test Set</a:t>
            </a:r>
          </a:p>
          <a:p>
            <a:pPr lvl="1" eaLnBrk="1" hangingPunct="1"/>
            <a:r>
              <a:rPr lang="en-US" dirty="0"/>
              <a:t>How to generalize better?</a:t>
            </a:r>
          </a:p>
          <a:p>
            <a:pPr lvl="2" eaLnBrk="1" hangingPunct="1"/>
            <a:r>
              <a:rPr lang="en-US" dirty="0"/>
              <a:t>More Data</a:t>
            </a:r>
          </a:p>
          <a:p>
            <a:pPr lvl="2" eaLnBrk="1" hangingPunct="1"/>
            <a:r>
              <a:rPr lang="en-US" dirty="0"/>
              <a:t>Different Learning Models</a:t>
            </a:r>
          </a:p>
          <a:p>
            <a:pPr lvl="2" eaLnBrk="1" hangingPunct="1"/>
            <a:r>
              <a:rPr lang="en-US" dirty="0"/>
              <a:t>Different Input Features</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p>
            <a:r>
              <a:rPr lang="en-US"/>
              <a:t>CS 270 – Introduction</a:t>
            </a:r>
          </a:p>
        </p:txBody>
      </p:sp>
      <p:sp>
        <p:nvSpPr>
          <p:cNvPr id="21507" name="Slide Number Placeholder 5"/>
          <p:cNvSpPr>
            <a:spLocks noGrp="1"/>
          </p:cNvSpPr>
          <p:nvPr>
            <p:ph type="sldNum" sz="quarter" idx="12"/>
          </p:nvPr>
        </p:nvSpPr>
        <p:spPr>
          <a:noFill/>
        </p:spPr>
        <p:txBody>
          <a:bodyPr/>
          <a:lstStyle/>
          <a:p>
            <a:fld id="{23C8DA5D-4787-7044-89DE-755C2248A631}" type="slidenum">
              <a:rPr lang="en-US" smtClean="0"/>
              <a:pPr/>
              <a:t>16</a:t>
            </a:fld>
            <a:endParaRPr lang="en-US"/>
          </a:p>
        </p:txBody>
      </p:sp>
      <p:sp>
        <p:nvSpPr>
          <p:cNvPr id="18434" name="Rectangle 2"/>
          <p:cNvSpPr>
            <a:spLocks noGrp="1" noChangeArrowheads="1"/>
          </p:cNvSpPr>
          <p:nvPr>
            <p:ph type="title"/>
          </p:nvPr>
        </p:nvSpPr>
        <p:spPr/>
        <p:txBody>
          <a:bodyPr lIns="90488" tIns="44450" rIns="90488" bIns="44450"/>
          <a:lstStyle/>
          <a:p>
            <a:pPr eaLnBrk="1" hangingPunct="1">
              <a:defRPr/>
            </a:pPr>
            <a:r>
              <a:rPr lang="en-US" dirty="0">
                <a:ea typeface="+mj-ea"/>
                <a:cs typeface="+mj-cs"/>
              </a:rPr>
              <a:t>Example and Discussion</a:t>
            </a:r>
          </a:p>
        </p:txBody>
      </p:sp>
      <p:sp>
        <p:nvSpPr>
          <p:cNvPr id="21509" name="Rectangle 3"/>
          <p:cNvSpPr>
            <a:spLocks noGrp="1" noChangeArrowheads="1"/>
          </p:cNvSpPr>
          <p:nvPr>
            <p:ph type="body" idx="1"/>
          </p:nvPr>
        </p:nvSpPr>
        <p:spPr>
          <a:xfrm>
            <a:off x="685800" y="1447800"/>
            <a:ext cx="7772400" cy="4800600"/>
          </a:xfrm>
          <a:noFill/>
        </p:spPr>
        <p:txBody>
          <a:bodyPr lIns="90488" tIns="44450" rIns="90488" bIns="44450">
            <a:normAutofit lnSpcReduction="10000"/>
          </a:bodyPr>
          <a:lstStyle/>
          <a:p>
            <a:pPr eaLnBrk="1" hangingPunct="1"/>
            <a:r>
              <a:rPr lang="en-US" dirty="0"/>
              <a:t>Self-driving car</a:t>
            </a:r>
          </a:p>
          <a:p>
            <a:pPr lvl="1" eaLnBrk="1" hangingPunct="1"/>
            <a:r>
              <a:rPr lang="en-US" dirty="0"/>
              <a:t>Gather labeled data set.  Which Input Features? </a:t>
            </a:r>
          </a:p>
          <a:p>
            <a:pPr lvl="1" eaLnBrk="1" hangingPunct="1"/>
            <a:r>
              <a:rPr lang="en-US" dirty="0"/>
              <a:t>Divide data into a Training Set and Test Set</a:t>
            </a:r>
          </a:p>
          <a:p>
            <a:pPr lvl="1" eaLnBrk="1" hangingPunct="1"/>
            <a:r>
              <a:rPr lang="en-US" dirty="0"/>
              <a:t>Choose a learning model</a:t>
            </a:r>
          </a:p>
          <a:p>
            <a:pPr lvl="1" eaLnBrk="1" hangingPunct="1"/>
            <a:r>
              <a:rPr lang="en-US" dirty="0"/>
              <a:t>Train model on Training set</a:t>
            </a:r>
          </a:p>
          <a:p>
            <a:pPr lvl="1" eaLnBrk="1" hangingPunct="1"/>
            <a:r>
              <a:rPr lang="en-US" dirty="0"/>
              <a:t>Predict accuracy with the Test Set</a:t>
            </a:r>
          </a:p>
          <a:p>
            <a:pPr lvl="1" eaLnBrk="1" hangingPunct="1"/>
            <a:r>
              <a:rPr lang="en-US" dirty="0"/>
              <a:t>How to generalize better?</a:t>
            </a:r>
          </a:p>
          <a:p>
            <a:pPr lvl="2" eaLnBrk="1" hangingPunct="1"/>
            <a:r>
              <a:rPr lang="en-US" dirty="0"/>
              <a:t>More Data</a:t>
            </a:r>
          </a:p>
          <a:p>
            <a:pPr lvl="2" eaLnBrk="1" hangingPunct="1"/>
            <a:r>
              <a:rPr lang="en-US" dirty="0"/>
              <a:t>Different Learning Models</a:t>
            </a:r>
          </a:p>
          <a:p>
            <a:pPr lvl="2" eaLnBrk="1" hangingPunct="1"/>
            <a:r>
              <a:rPr lang="en-US" dirty="0"/>
              <a:t>Different Input Features</a:t>
            </a:r>
          </a:p>
          <a:p>
            <a:pPr lvl="1" eaLnBrk="1" hangingPunct="1"/>
            <a:r>
              <a:rPr lang="en-US" dirty="0"/>
              <a:t>Issues</a:t>
            </a:r>
          </a:p>
          <a:p>
            <a:pPr lvl="2" eaLnBrk="1" hangingPunct="1"/>
            <a:r>
              <a:rPr lang="en-US" dirty="0"/>
              <a:t>Social Response</a:t>
            </a:r>
          </a:p>
          <a:p>
            <a:pPr lvl="2" eaLnBrk="1" hangingPunct="1"/>
            <a:r>
              <a:rPr lang="en-US" dirty="0"/>
              <a:t>Super-Human driving?</a:t>
            </a:r>
          </a:p>
          <a:p>
            <a:pPr eaLnBrk="1" hangingPunct="1"/>
            <a:r>
              <a:rPr lang="en-US" dirty="0"/>
              <a:t>Stock Forecasting, Medical Diagnosis, etc. – Same steps!</a:t>
            </a:r>
          </a:p>
          <a:p>
            <a:pPr eaLnBrk="1" hangingPunct="1"/>
            <a:endParaRPr lang="en-US" dirty="0"/>
          </a:p>
        </p:txBody>
      </p:sp>
    </p:spTree>
    <p:extLst>
      <p:ext uri="{BB962C8B-B14F-4D97-AF65-F5344CB8AC3E}">
        <p14:creationId xmlns:p14="http://schemas.microsoft.com/office/powerpoint/2010/main" val="83565112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4"/>
          <p:cNvSpPr>
            <a:spLocks noGrp="1"/>
          </p:cNvSpPr>
          <p:nvPr>
            <p:ph type="ftr" sz="quarter" idx="11"/>
          </p:nvPr>
        </p:nvSpPr>
        <p:spPr>
          <a:noFill/>
        </p:spPr>
        <p:txBody>
          <a:bodyPr/>
          <a:lstStyle/>
          <a:p>
            <a:r>
              <a:rPr lang="en-US">
                <a:latin typeface="Times New Roman" pitchFamily="1" charset="0"/>
              </a:rPr>
              <a:t>CS 270 – Introduction</a:t>
            </a:r>
          </a:p>
        </p:txBody>
      </p:sp>
      <p:sp>
        <p:nvSpPr>
          <p:cNvPr id="33795" name="Slide Number Placeholder 5"/>
          <p:cNvSpPr>
            <a:spLocks noGrp="1"/>
          </p:cNvSpPr>
          <p:nvPr>
            <p:ph type="sldNum" sz="quarter" idx="12"/>
          </p:nvPr>
        </p:nvSpPr>
        <p:spPr>
          <a:noFill/>
        </p:spPr>
        <p:txBody>
          <a:bodyPr/>
          <a:lstStyle/>
          <a:p>
            <a:fld id="{8AE3F2DB-FDF0-574B-B28C-2FB737FE1860}" type="slidenum">
              <a:rPr lang="en-US" smtClean="0">
                <a:latin typeface="Times New Roman" pitchFamily="1" charset="0"/>
              </a:rPr>
              <a:pPr/>
              <a:t>17</a:t>
            </a:fld>
            <a:endParaRPr lang="en-US">
              <a:latin typeface="Times New Roman" pitchFamily="1" charset="0"/>
            </a:endParaRPr>
          </a:p>
        </p:txBody>
      </p:sp>
      <p:sp>
        <p:nvSpPr>
          <p:cNvPr id="19458" name="Rectangle 2"/>
          <p:cNvSpPr>
            <a:spLocks noGrp="1" noChangeArrowheads="1"/>
          </p:cNvSpPr>
          <p:nvPr>
            <p:ph type="title"/>
          </p:nvPr>
        </p:nvSpPr>
        <p:spPr/>
        <p:txBody>
          <a:bodyPr lIns="90488" tIns="44450" rIns="90488" bIns="44450"/>
          <a:lstStyle/>
          <a:p>
            <a:pPr eaLnBrk="1" hangingPunct="1">
              <a:defRPr/>
            </a:pPr>
            <a:r>
              <a:rPr lang="en-US">
                <a:ea typeface="+mj-ea"/>
                <a:cs typeface="+mj-cs"/>
              </a:rPr>
              <a:t>UC Irvine Machine Learning Data Base</a:t>
            </a:r>
            <a:br>
              <a:rPr lang="en-US">
                <a:ea typeface="+mj-ea"/>
                <a:cs typeface="+mj-cs"/>
              </a:rPr>
            </a:br>
            <a:r>
              <a:rPr lang="en-US">
                <a:ea typeface="+mj-ea"/>
                <a:cs typeface="+mj-cs"/>
              </a:rPr>
              <a:t>Iris Data Set</a:t>
            </a:r>
          </a:p>
        </p:txBody>
      </p:sp>
      <p:sp>
        <p:nvSpPr>
          <p:cNvPr id="33797" name="Rectangle 3"/>
          <p:cNvSpPr>
            <a:spLocks noChangeArrowheads="1"/>
          </p:cNvSpPr>
          <p:nvPr/>
        </p:nvSpPr>
        <p:spPr bwMode="auto">
          <a:xfrm>
            <a:off x="914400" y="1906588"/>
            <a:ext cx="3441700" cy="4483100"/>
          </a:xfrm>
          <a:prstGeom prst="rect">
            <a:avLst/>
          </a:prstGeom>
          <a:noFill/>
          <a:ln w="12700">
            <a:noFill/>
            <a:miter lim="800000"/>
            <a:headEnd/>
            <a:tailEnd/>
          </a:ln>
        </p:spPr>
        <p:txBody>
          <a:bodyPr lIns="90488" tIns="44450" rIns="90488" bIns="44450">
            <a:prstTxWarp prst="textNoShape">
              <a:avLst/>
            </a:prstTxWarp>
            <a:spAutoFit/>
          </a:bodyPr>
          <a:lstStyle/>
          <a:p>
            <a:pPr eaLnBrk="0" hangingPunct="0"/>
            <a:r>
              <a:rPr lang="en-US" sz="1800" dirty="0">
                <a:latin typeface="+mn-lt"/>
              </a:rPr>
              <a:t>4.8,3.0,1.4,0.3,	Iris-</a:t>
            </a:r>
            <a:r>
              <a:rPr lang="en-US" sz="1800" dirty="0" err="1">
                <a:latin typeface="+mn-lt"/>
              </a:rPr>
              <a:t>setosa</a:t>
            </a:r>
            <a:endParaRPr lang="en-US" sz="1800" dirty="0">
              <a:latin typeface="+mn-lt"/>
            </a:endParaRPr>
          </a:p>
          <a:p>
            <a:pPr eaLnBrk="0" hangingPunct="0"/>
            <a:r>
              <a:rPr lang="en-US" sz="1800" dirty="0">
                <a:latin typeface="+mn-lt"/>
              </a:rPr>
              <a:t>5.1,3.8,1.6,0.2,	Iris-</a:t>
            </a:r>
            <a:r>
              <a:rPr lang="en-US" sz="1800" dirty="0" err="1">
                <a:latin typeface="+mn-lt"/>
              </a:rPr>
              <a:t>setosa</a:t>
            </a:r>
            <a:endParaRPr lang="en-US" sz="1800" dirty="0">
              <a:latin typeface="+mn-lt"/>
            </a:endParaRPr>
          </a:p>
          <a:p>
            <a:pPr eaLnBrk="0" hangingPunct="0"/>
            <a:r>
              <a:rPr lang="en-US" sz="1800" dirty="0">
                <a:latin typeface="+mn-lt"/>
              </a:rPr>
              <a:t>4.6,3.2,1.4,0.2,	Iris-</a:t>
            </a:r>
            <a:r>
              <a:rPr lang="en-US" sz="1800" dirty="0" err="1">
                <a:latin typeface="+mn-lt"/>
              </a:rPr>
              <a:t>setosa</a:t>
            </a:r>
            <a:endParaRPr lang="en-US" sz="1800" dirty="0">
              <a:latin typeface="+mn-lt"/>
            </a:endParaRPr>
          </a:p>
          <a:p>
            <a:pPr eaLnBrk="0" hangingPunct="0"/>
            <a:r>
              <a:rPr lang="en-US" sz="1800" dirty="0">
                <a:latin typeface="+mn-lt"/>
              </a:rPr>
              <a:t>5.3,3.7,1.5,0.2,	Iris-</a:t>
            </a:r>
            <a:r>
              <a:rPr lang="en-US" sz="1800" dirty="0" err="1">
                <a:latin typeface="+mn-lt"/>
              </a:rPr>
              <a:t>setosa</a:t>
            </a:r>
            <a:endParaRPr lang="en-US" sz="1800" dirty="0">
              <a:latin typeface="+mn-lt"/>
            </a:endParaRPr>
          </a:p>
          <a:p>
            <a:pPr eaLnBrk="0" hangingPunct="0"/>
            <a:r>
              <a:rPr lang="en-US" sz="1800" dirty="0">
                <a:latin typeface="+mn-lt"/>
              </a:rPr>
              <a:t>5.0,3.3,1.4,0.2,	Iris-</a:t>
            </a:r>
            <a:r>
              <a:rPr lang="en-US" sz="1800" dirty="0" err="1">
                <a:latin typeface="+mn-lt"/>
              </a:rPr>
              <a:t>setosa</a:t>
            </a:r>
            <a:endParaRPr lang="en-US" sz="1800" dirty="0">
              <a:latin typeface="+mn-lt"/>
            </a:endParaRPr>
          </a:p>
          <a:p>
            <a:pPr eaLnBrk="0" hangingPunct="0"/>
            <a:r>
              <a:rPr lang="en-US" sz="1800" dirty="0">
                <a:latin typeface="+mn-lt"/>
              </a:rPr>
              <a:t>7.0,3.2,4.7,1.4,	Iris-</a:t>
            </a:r>
            <a:r>
              <a:rPr lang="en-US" sz="1800" dirty="0" err="1">
                <a:latin typeface="+mn-lt"/>
              </a:rPr>
              <a:t>versicolor</a:t>
            </a:r>
            <a:endParaRPr lang="en-US" sz="1800" dirty="0">
              <a:latin typeface="+mn-lt"/>
            </a:endParaRPr>
          </a:p>
          <a:p>
            <a:pPr eaLnBrk="0" hangingPunct="0"/>
            <a:r>
              <a:rPr lang="en-US" sz="1800" dirty="0">
                <a:latin typeface="+mn-lt"/>
              </a:rPr>
              <a:t>6.4,3.2,4.5,1.5,	Iris-</a:t>
            </a:r>
            <a:r>
              <a:rPr lang="en-US" sz="1800" dirty="0" err="1">
                <a:latin typeface="+mn-lt"/>
              </a:rPr>
              <a:t>versicolor</a:t>
            </a:r>
            <a:endParaRPr lang="en-US" sz="1800" dirty="0">
              <a:latin typeface="+mn-lt"/>
            </a:endParaRPr>
          </a:p>
          <a:p>
            <a:pPr eaLnBrk="0" hangingPunct="0"/>
            <a:r>
              <a:rPr lang="en-US" sz="1800" dirty="0">
                <a:latin typeface="+mn-lt"/>
              </a:rPr>
              <a:t>6.9,3.1,4.9,1.5,	Iris-</a:t>
            </a:r>
            <a:r>
              <a:rPr lang="en-US" sz="1800" dirty="0" err="1">
                <a:latin typeface="+mn-lt"/>
              </a:rPr>
              <a:t>versicolor</a:t>
            </a:r>
            <a:endParaRPr lang="en-US" sz="1800" dirty="0">
              <a:latin typeface="+mn-lt"/>
            </a:endParaRPr>
          </a:p>
          <a:p>
            <a:pPr eaLnBrk="0" hangingPunct="0"/>
            <a:r>
              <a:rPr lang="en-US" sz="1800" dirty="0">
                <a:latin typeface="+mn-lt"/>
              </a:rPr>
              <a:t>5.5,2.3,4.0,1.3,	Iris-</a:t>
            </a:r>
            <a:r>
              <a:rPr lang="en-US" sz="1800" dirty="0" err="1">
                <a:latin typeface="+mn-lt"/>
              </a:rPr>
              <a:t>versicolor</a:t>
            </a:r>
            <a:endParaRPr lang="en-US" sz="1800" dirty="0">
              <a:latin typeface="+mn-lt"/>
            </a:endParaRPr>
          </a:p>
          <a:p>
            <a:pPr eaLnBrk="0" hangingPunct="0"/>
            <a:r>
              <a:rPr lang="en-US" sz="1800" dirty="0">
                <a:latin typeface="+mn-lt"/>
              </a:rPr>
              <a:t>6.5,2.8,4.6,1.5,	Iris-</a:t>
            </a:r>
            <a:r>
              <a:rPr lang="en-US" sz="1800" dirty="0" err="1">
                <a:latin typeface="+mn-lt"/>
              </a:rPr>
              <a:t>versicolor</a:t>
            </a:r>
            <a:endParaRPr lang="en-US" sz="1800" dirty="0">
              <a:latin typeface="+mn-lt"/>
            </a:endParaRPr>
          </a:p>
          <a:p>
            <a:pPr eaLnBrk="0" hangingPunct="0"/>
            <a:r>
              <a:rPr lang="en-US" sz="1800" dirty="0">
                <a:latin typeface="+mn-lt"/>
              </a:rPr>
              <a:t>6.0,2.2,5.0,1.5,	Iris-</a:t>
            </a:r>
            <a:r>
              <a:rPr lang="en-US" sz="1800" dirty="0" err="1">
                <a:latin typeface="+mn-lt"/>
              </a:rPr>
              <a:t>viginica</a:t>
            </a:r>
            <a:endParaRPr lang="en-US" sz="1800" dirty="0">
              <a:latin typeface="+mn-lt"/>
            </a:endParaRPr>
          </a:p>
          <a:p>
            <a:pPr eaLnBrk="0" hangingPunct="0"/>
            <a:r>
              <a:rPr lang="en-US" sz="1800" dirty="0">
                <a:latin typeface="+mn-lt"/>
              </a:rPr>
              <a:t>6.9,3.2,5.7,2.3,	Iris-</a:t>
            </a:r>
            <a:r>
              <a:rPr lang="en-US" sz="1800" dirty="0" err="1">
                <a:latin typeface="+mn-lt"/>
              </a:rPr>
              <a:t>viginica</a:t>
            </a:r>
            <a:endParaRPr lang="en-US" sz="1800" dirty="0">
              <a:latin typeface="+mn-lt"/>
            </a:endParaRPr>
          </a:p>
          <a:p>
            <a:pPr eaLnBrk="0" hangingPunct="0"/>
            <a:r>
              <a:rPr lang="en-US" sz="1800" dirty="0">
                <a:latin typeface="+mn-lt"/>
              </a:rPr>
              <a:t>5.6,2.8,4.9,2.0,	Iris-</a:t>
            </a:r>
            <a:r>
              <a:rPr lang="en-US" sz="1800" dirty="0" err="1">
                <a:latin typeface="+mn-lt"/>
              </a:rPr>
              <a:t>viginica</a:t>
            </a:r>
            <a:endParaRPr lang="en-US" sz="1800" dirty="0">
              <a:latin typeface="+mn-lt"/>
            </a:endParaRPr>
          </a:p>
          <a:p>
            <a:pPr eaLnBrk="0" hangingPunct="0"/>
            <a:r>
              <a:rPr lang="en-US" sz="1800" dirty="0">
                <a:latin typeface="+mn-lt"/>
              </a:rPr>
              <a:t>7.7,2.8,6.7,2.0,	Iris-</a:t>
            </a:r>
            <a:r>
              <a:rPr lang="en-US" sz="1800" dirty="0" err="1">
                <a:latin typeface="+mn-lt"/>
              </a:rPr>
              <a:t>viginica</a:t>
            </a:r>
            <a:endParaRPr lang="en-US" sz="1800" dirty="0">
              <a:latin typeface="+mn-lt"/>
            </a:endParaRPr>
          </a:p>
          <a:p>
            <a:pPr eaLnBrk="0" hangingPunct="0"/>
            <a:r>
              <a:rPr lang="en-US" sz="1800" dirty="0">
                <a:latin typeface="+mn-lt"/>
              </a:rPr>
              <a:t>6.3,2.7,4.9,1.8,	Iris-</a:t>
            </a:r>
            <a:r>
              <a:rPr lang="en-US" sz="1800" dirty="0" err="1">
                <a:latin typeface="+mn-lt"/>
              </a:rPr>
              <a:t>viginica</a:t>
            </a:r>
            <a:endParaRPr lang="en-US" sz="1800" dirty="0">
              <a:latin typeface="+mn-lt"/>
            </a:endParaRPr>
          </a:p>
          <a:p>
            <a:endParaRPr lang="en-US" sz="1800" dirty="0">
              <a:latin typeface="Arial" pitchFamily="1" charset="0"/>
            </a:endParaRPr>
          </a:p>
        </p:txBody>
      </p:sp>
      <p:pic>
        <p:nvPicPr>
          <p:cNvPr id="4" name="Picture 3"/>
          <p:cNvPicPr>
            <a:picLocks noChangeAspect="1"/>
          </p:cNvPicPr>
          <p:nvPr/>
        </p:nvPicPr>
        <p:blipFill>
          <a:blip r:embed="rId3"/>
          <a:stretch>
            <a:fillRect/>
          </a:stretch>
        </p:blipFill>
        <p:spPr>
          <a:xfrm>
            <a:off x="4621389" y="1828800"/>
            <a:ext cx="4162778" cy="4495800"/>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4"/>
          <p:cNvSpPr>
            <a:spLocks noGrp="1"/>
          </p:cNvSpPr>
          <p:nvPr>
            <p:ph type="ftr" sz="quarter" idx="11"/>
          </p:nvPr>
        </p:nvSpPr>
        <p:spPr>
          <a:noFill/>
        </p:spPr>
        <p:txBody>
          <a:bodyPr/>
          <a:lstStyle/>
          <a:p>
            <a:r>
              <a:rPr lang="en-US">
                <a:latin typeface="Times New Roman" pitchFamily="1" charset="0"/>
              </a:rPr>
              <a:t>CS 270 – Introduction</a:t>
            </a:r>
          </a:p>
        </p:txBody>
      </p:sp>
      <p:sp>
        <p:nvSpPr>
          <p:cNvPr id="35843" name="Slide Number Placeholder 5"/>
          <p:cNvSpPr>
            <a:spLocks noGrp="1"/>
          </p:cNvSpPr>
          <p:nvPr>
            <p:ph type="sldNum" sz="quarter" idx="12"/>
          </p:nvPr>
        </p:nvSpPr>
        <p:spPr>
          <a:noFill/>
        </p:spPr>
        <p:txBody>
          <a:bodyPr/>
          <a:lstStyle/>
          <a:p>
            <a:fld id="{3343AD02-7DBB-5E48-8FCA-AE2AF289D606}" type="slidenum">
              <a:rPr lang="en-US" smtClean="0">
                <a:latin typeface="Times New Roman" pitchFamily="1" charset="0"/>
              </a:rPr>
              <a:pPr/>
              <a:t>18</a:t>
            </a:fld>
            <a:endParaRPr lang="en-US">
              <a:latin typeface="Times New Roman" pitchFamily="1" charset="0"/>
            </a:endParaRPr>
          </a:p>
        </p:txBody>
      </p:sp>
      <p:sp>
        <p:nvSpPr>
          <p:cNvPr id="20482" name="Rectangle 2"/>
          <p:cNvSpPr>
            <a:spLocks noGrp="1" noChangeArrowheads="1"/>
          </p:cNvSpPr>
          <p:nvPr>
            <p:ph type="title"/>
          </p:nvPr>
        </p:nvSpPr>
        <p:spPr/>
        <p:txBody>
          <a:bodyPr lIns="90488" tIns="44450" rIns="90488" bIns="44450"/>
          <a:lstStyle/>
          <a:p>
            <a:pPr eaLnBrk="1" hangingPunct="1">
              <a:defRPr/>
            </a:pPr>
            <a:r>
              <a:rPr lang="en-US" dirty="0">
                <a:ea typeface="+mj-ea"/>
                <a:cs typeface="+mj-cs"/>
              </a:rPr>
              <a:t>Glass Data Set</a:t>
            </a:r>
          </a:p>
        </p:txBody>
      </p:sp>
      <p:sp>
        <p:nvSpPr>
          <p:cNvPr id="35845" name="Rectangle 3"/>
          <p:cNvSpPr>
            <a:spLocks noChangeArrowheads="1"/>
          </p:cNvSpPr>
          <p:nvPr/>
        </p:nvSpPr>
        <p:spPr bwMode="auto">
          <a:xfrm>
            <a:off x="1219200" y="1752600"/>
            <a:ext cx="6780213" cy="3690938"/>
          </a:xfrm>
          <a:prstGeom prst="rect">
            <a:avLst/>
          </a:prstGeom>
          <a:noFill/>
          <a:ln w="12700">
            <a:noFill/>
            <a:miter lim="800000"/>
            <a:headEnd/>
            <a:tailEnd/>
          </a:ln>
        </p:spPr>
        <p:txBody>
          <a:bodyPr wrap="none" lIns="90488" tIns="44450" rIns="90488" bIns="44450">
            <a:prstTxWarp prst="textNoShape">
              <a:avLst/>
            </a:prstTxWarp>
            <a:spAutoFit/>
          </a:bodyPr>
          <a:lstStyle/>
          <a:p>
            <a:pPr eaLnBrk="0" hangingPunct="0"/>
            <a:r>
              <a:rPr lang="en-US" sz="1800" dirty="0"/>
              <a:t>1.51793,12.79,3.5,1.12,73.03,0.64,8.77,0,0,	'build wind float'</a:t>
            </a:r>
          </a:p>
          <a:p>
            <a:pPr eaLnBrk="0" hangingPunct="0"/>
            <a:r>
              <a:rPr lang="en-US" sz="1800" dirty="0"/>
              <a:t>1.51643,12.16,3.52,1.35,72.89,0.57,8.53,0,0,	'</a:t>
            </a:r>
            <a:r>
              <a:rPr lang="en-US" sz="1800" dirty="0" err="1"/>
              <a:t>vehic</a:t>
            </a:r>
            <a:r>
              <a:rPr lang="en-US" sz="1800" dirty="0"/>
              <a:t> wind float'</a:t>
            </a:r>
          </a:p>
          <a:p>
            <a:pPr eaLnBrk="0" hangingPunct="0"/>
            <a:r>
              <a:rPr lang="en-US" sz="1800" dirty="0"/>
              <a:t>1.51793,13.21,3.48,1.41,72.64,0.59,8.43,0,0,	'build wind float'</a:t>
            </a:r>
          </a:p>
          <a:p>
            <a:pPr eaLnBrk="0" hangingPunct="0"/>
            <a:r>
              <a:rPr lang="en-US" sz="1800" dirty="0"/>
              <a:t>1.51299,14.4,1.74,1.54,74.55,0,7.59,0,0,	tableware</a:t>
            </a:r>
          </a:p>
          <a:p>
            <a:pPr eaLnBrk="0" hangingPunct="0"/>
            <a:r>
              <a:rPr lang="en-US" sz="1800" dirty="0"/>
              <a:t>1.53393,12.3,0,1,70.16,0.12,16.19,0,0.24,	'build wind non-float'</a:t>
            </a:r>
          </a:p>
          <a:p>
            <a:pPr eaLnBrk="0" hangingPunct="0"/>
            <a:r>
              <a:rPr lang="en-US" sz="1800" dirty="0"/>
              <a:t>1.51779,13.64,3.65,0.65,73,0.06,8.93,0,0,	'</a:t>
            </a:r>
            <a:r>
              <a:rPr lang="en-US" sz="1800" dirty="0" err="1"/>
              <a:t>vehic</a:t>
            </a:r>
            <a:r>
              <a:rPr lang="en-US" sz="1800" dirty="0"/>
              <a:t> wind float'</a:t>
            </a:r>
          </a:p>
          <a:p>
            <a:pPr eaLnBrk="0" hangingPunct="0"/>
            <a:r>
              <a:rPr lang="en-US" sz="1800" dirty="0"/>
              <a:t>1.51837,13.14,2.84,1.28,72.85,0.55,9.07,0,0, 	'build wind float'</a:t>
            </a:r>
          </a:p>
          <a:p>
            <a:pPr eaLnBrk="0" hangingPunct="0"/>
            <a:r>
              <a:rPr lang="en-US" sz="1800" dirty="0"/>
              <a:t>1.51545,14.14,0,2.68,73.39,0.08,9.07,0.61,0.05,	'headlamps'</a:t>
            </a:r>
          </a:p>
          <a:p>
            <a:pPr eaLnBrk="0" hangingPunct="0"/>
            <a:r>
              <a:rPr lang="en-US" sz="1800" dirty="0"/>
              <a:t>1.51789,13.19,3.9,1.3,72.33,0.55,8.44,0,0.28,	'build wind non-float'</a:t>
            </a:r>
          </a:p>
          <a:p>
            <a:pPr eaLnBrk="0" hangingPunct="0"/>
            <a:r>
              <a:rPr lang="en-US" sz="1800" dirty="0"/>
              <a:t>1.51625,13.36,3.58,1.49,72.72,0.45,8.21,0,0,	'build wind non-float'</a:t>
            </a:r>
          </a:p>
          <a:p>
            <a:pPr eaLnBrk="0" hangingPunct="0"/>
            <a:r>
              <a:rPr lang="en-US" sz="1800" dirty="0"/>
              <a:t>1.51743,12.2,3.25,1.16,73.55,0.62,8.9,0,0.24,	'build wind non-float'</a:t>
            </a:r>
          </a:p>
          <a:p>
            <a:pPr eaLnBrk="0" hangingPunct="0"/>
            <a:r>
              <a:rPr lang="en-US" sz="1800" dirty="0"/>
              <a:t>1.52223,13.21,3.77,0.79,71.99,0.13,10.02,0,0,	'build wind float'</a:t>
            </a:r>
          </a:p>
          <a:p>
            <a:pPr eaLnBrk="0" hangingPunct="0"/>
            <a:r>
              <a:rPr lang="en-US" sz="1800" dirty="0"/>
              <a:t>1.52121,14.03,3.76,0.58,71.79,0.11,9.65,0,0,	'</a:t>
            </a:r>
            <a:r>
              <a:rPr lang="en-US" sz="1800" dirty="0" err="1"/>
              <a:t>vehic</a:t>
            </a:r>
            <a:r>
              <a:rPr lang="en-US" sz="1800" dirty="0"/>
              <a:t> wind float'</a:t>
            </a:r>
            <a:endParaRPr lang="en-US" sz="1800" dirty="0">
              <a:latin typeface="Arial" pitchFamily="1"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4"/>
          <p:cNvSpPr>
            <a:spLocks noGrp="1"/>
          </p:cNvSpPr>
          <p:nvPr>
            <p:ph type="ftr" sz="quarter" idx="11"/>
          </p:nvPr>
        </p:nvSpPr>
        <p:spPr>
          <a:noFill/>
        </p:spPr>
        <p:txBody>
          <a:bodyPr/>
          <a:lstStyle/>
          <a:p>
            <a:r>
              <a:rPr lang="en-US">
                <a:latin typeface="Times New Roman" pitchFamily="1" charset="0"/>
              </a:rPr>
              <a:t>CS 270 – Introduction</a:t>
            </a:r>
          </a:p>
        </p:txBody>
      </p:sp>
      <p:sp>
        <p:nvSpPr>
          <p:cNvPr id="37891" name="Slide Number Placeholder 5"/>
          <p:cNvSpPr>
            <a:spLocks noGrp="1"/>
          </p:cNvSpPr>
          <p:nvPr>
            <p:ph type="sldNum" sz="quarter" idx="12"/>
          </p:nvPr>
        </p:nvSpPr>
        <p:spPr>
          <a:noFill/>
        </p:spPr>
        <p:txBody>
          <a:bodyPr/>
          <a:lstStyle/>
          <a:p>
            <a:fld id="{852165C0-8D1C-C74D-8A97-B4C7D49DE3FB}" type="slidenum">
              <a:rPr lang="en-US" smtClean="0">
                <a:latin typeface="Times New Roman" pitchFamily="1" charset="0"/>
              </a:rPr>
              <a:pPr/>
              <a:t>19</a:t>
            </a:fld>
            <a:endParaRPr lang="en-US">
              <a:latin typeface="Times New Roman" pitchFamily="1" charset="0"/>
            </a:endParaRPr>
          </a:p>
        </p:txBody>
      </p:sp>
      <p:sp>
        <p:nvSpPr>
          <p:cNvPr id="24578" name="Rectangle 2"/>
          <p:cNvSpPr>
            <a:spLocks noGrp="1" noChangeArrowheads="1"/>
          </p:cNvSpPr>
          <p:nvPr>
            <p:ph type="title"/>
          </p:nvPr>
        </p:nvSpPr>
        <p:spPr/>
        <p:txBody>
          <a:bodyPr lIns="90488" tIns="44450" rIns="90488" bIns="44450"/>
          <a:lstStyle/>
          <a:p>
            <a:pPr eaLnBrk="1" hangingPunct="1">
              <a:defRPr/>
            </a:pPr>
            <a:r>
              <a:rPr lang="en-US">
                <a:ea typeface="+mj-ea"/>
                <a:cs typeface="+mj-cs"/>
              </a:rPr>
              <a:t>Machine Learning Sketch History</a:t>
            </a:r>
          </a:p>
        </p:txBody>
      </p:sp>
      <p:sp>
        <p:nvSpPr>
          <p:cNvPr id="37893" name="Rectangle 3"/>
          <p:cNvSpPr>
            <a:spLocks noGrp="1" noChangeArrowheads="1"/>
          </p:cNvSpPr>
          <p:nvPr>
            <p:ph type="body" idx="1"/>
          </p:nvPr>
        </p:nvSpPr>
        <p:spPr>
          <a:xfrm>
            <a:off x="990600" y="1676400"/>
            <a:ext cx="7162800" cy="4114800"/>
          </a:xfrm>
          <a:noFill/>
        </p:spPr>
        <p:txBody>
          <a:bodyPr lIns="90488" tIns="44450" rIns="90488" bIns="44450"/>
          <a:lstStyle/>
          <a:p>
            <a:pPr marL="285750" indent="-285750" eaLnBrk="1" hangingPunct="1"/>
            <a:r>
              <a:rPr lang="en-US" sz="2000" dirty="0">
                <a:ea typeface="ＭＳ Ｐゴシック" pitchFamily="1" charset="-128"/>
                <a:cs typeface="ＭＳ Ｐゴシック" pitchFamily="1" charset="-128"/>
              </a:rPr>
              <a:t>Neural Networks - Connectionist - Biological Plausibility </a:t>
            </a:r>
          </a:p>
          <a:p>
            <a:pPr marL="685800" lvl="1" indent="-228600" eaLnBrk="1" hangingPunct="1"/>
            <a:r>
              <a:rPr lang="en-US" sz="1800" dirty="0"/>
              <a:t>Late 50’s, early 60’s, Rosenblatt, Perceptron</a:t>
            </a:r>
          </a:p>
          <a:p>
            <a:pPr marL="685800" lvl="1" indent="-228600" eaLnBrk="1" hangingPunct="1"/>
            <a:r>
              <a:rPr lang="en-US" sz="1800" dirty="0"/>
              <a:t>Minsky &amp; </a:t>
            </a:r>
            <a:r>
              <a:rPr lang="en-US" sz="1800" dirty="0" err="1"/>
              <a:t>Papert</a:t>
            </a:r>
            <a:r>
              <a:rPr lang="en-US" sz="1800" dirty="0"/>
              <a:t> 1969 - The Lull, symbolic expansion</a:t>
            </a:r>
          </a:p>
          <a:p>
            <a:pPr marL="685800" lvl="1" indent="-228600" eaLnBrk="1" hangingPunct="1"/>
            <a:r>
              <a:rPr lang="en-US" sz="1800" dirty="0"/>
              <a:t>Late 80’s - Backpropagation, Hopfield, etc. - The explosion</a:t>
            </a:r>
          </a:p>
          <a:p>
            <a:pPr marL="285750" indent="-285750" eaLnBrk="1" hangingPunct="1"/>
            <a:r>
              <a:rPr lang="en-US" sz="2000" dirty="0">
                <a:ea typeface="ＭＳ Ｐゴシック" pitchFamily="1" charset="-128"/>
                <a:cs typeface="ＭＳ Ｐゴシック" pitchFamily="1" charset="-128"/>
              </a:rPr>
              <a:t>Machine Learning - Artificial Intelligence – Symbolic -  Psychological Plausibility</a:t>
            </a:r>
          </a:p>
          <a:p>
            <a:pPr marL="685800" lvl="1" indent="-228600" eaLnBrk="1" hangingPunct="1"/>
            <a:r>
              <a:rPr lang="en-US" sz="1800" dirty="0"/>
              <a:t>Samuel (1959) - Checkers evaluation strategies</a:t>
            </a:r>
          </a:p>
          <a:p>
            <a:pPr marL="685800" lvl="1" indent="-228600" eaLnBrk="1" hangingPunct="1"/>
            <a:r>
              <a:rPr lang="en-US" sz="1800" dirty="0"/>
              <a:t>1970’s and on -  ID3, Instance Based Learning, Rule induction, …</a:t>
            </a:r>
          </a:p>
          <a:p>
            <a:pPr marL="685800" lvl="1" indent="-228600" eaLnBrk="1" hangingPunct="1"/>
            <a:r>
              <a:rPr lang="en-US" sz="1800" dirty="0"/>
              <a:t>Currently – Symbolic and connectionist lumped under ML </a:t>
            </a:r>
          </a:p>
          <a:p>
            <a:pPr marL="285750" indent="-228600" eaLnBrk="1" hangingPunct="1"/>
            <a:r>
              <a:rPr lang="en-US" sz="2200" dirty="0"/>
              <a:t>Recent explosion with deep models</a:t>
            </a:r>
          </a:p>
          <a:p>
            <a:pPr marL="685800" lvl="1" indent="-228600" eaLnBrk="1" hangingPunct="1"/>
            <a:r>
              <a:rPr lang="en-US" sz="1800" dirty="0" err="1"/>
              <a:t>ChatGPT</a:t>
            </a:r>
            <a:r>
              <a:rPr lang="en-US" sz="1800" dirty="0"/>
              <a:t>, etc.</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Footer Placeholder 4"/>
          <p:cNvSpPr>
            <a:spLocks noGrp="1"/>
          </p:cNvSpPr>
          <p:nvPr>
            <p:ph type="ftr" sz="quarter" idx="11"/>
          </p:nvPr>
        </p:nvSpPr>
        <p:spPr>
          <a:noFill/>
        </p:spPr>
        <p:txBody>
          <a:bodyPr/>
          <a:lstStyle/>
          <a:p>
            <a:r>
              <a:rPr lang="en-US">
                <a:latin typeface="Times New Roman" pitchFamily="1" charset="0"/>
              </a:rPr>
              <a:t>CS 270 – Introduction</a:t>
            </a:r>
          </a:p>
        </p:txBody>
      </p:sp>
      <p:sp>
        <p:nvSpPr>
          <p:cNvPr id="17412" name="Slide Number Placeholder 5"/>
          <p:cNvSpPr>
            <a:spLocks noGrp="1"/>
          </p:cNvSpPr>
          <p:nvPr>
            <p:ph type="sldNum" sz="quarter" idx="12"/>
          </p:nvPr>
        </p:nvSpPr>
        <p:spPr>
          <a:noFill/>
        </p:spPr>
        <p:txBody>
          <a:bodyPr/>
          <a:lstStyle/>
          <a:p>
            <a:fld id="{D596196E-7DED-E541-93F5-9C3DA685771F}" type="slidenum">
              <a:rPr lang="en-US" smtClean="0">
                <a:latin typeface="Times New Roman" pitchFamily="1" charset="0"/>
              </a:rPr>
              <a:pPr/>
              <a:t>2</a:t>
            </a:fld>
            <a:endParaRPr lang="en-US">
              <a:latin typeface="Times New Roman" pitchFamily="1" charset="0"/>
            </a:endParaRPr>
          </a:p>
        </p:txBody>
      </p:sp>
      <p:sp>
        <p:nvSpPr>
          <p:cNvPr id="109570" name="Rectangle 2"/>
          <p:cNvSpPr>
            <a:spLocks noGrp="1" noChangeArrowheads="1"/>
          </p:cNvSpPr>
          <p:nvPr>
            <p:ph type="title"/>
          </p:nvPr>
        </p:nvSpPr>
        <p:spPr/>
        <p:txBody>
          <a:bodyPr/>
          <a:lstStyle/>
          <a:p>
            <a:pPr eaLnBrk="1" hangingPunct="1">
              <a:defRPr/>
            </a:pPr>
            <a:r>
              <a:rPr lang="en-US" dirty="0">
                <a:ea typeface="+mj-ea"/>
                <a:cs typeface="+mj-cs"/>
              </a:rPr>
              <a:t>Computation and Learning</a:t>
            </a:r>
          </a:p>
        </p:txBody>
      </p:sp>
      <p:sp>
        <p:nvSpPr>
          <p:cNvPr id="17414" name="Rectangle 3"/>
          <p:cNvSpPr>
            <a:spLocks noGrp="1" noChangeArrowheads="1"/>
          </p:cNvSpPr>
          <p:nvPr>
            <p:ph type="body" idx="1"/>
          </p:nvPr>
        </p:nvSpPr>
        <p:spPr>
          <a:xfrm>
            <a:off x="685800" y="3938587"/>
            <a:ext cx="7772400" cy="2157413"/>
          </a:xfrm>
        </p:spPr>
        <p:txBody>
          <a:bodyPr/>
          <a:lstStyle/>
          <a:p>
            <a:pPr eaLnBrk="1" hangingPunct="1"/>
            <a:r>
              <a:rPr lang="en-US" sz="2200" dirty="0">
                <a:ea typeface="ＭＳ Ｐゴシック" pitchFamily="1" charset="-128"/>
                <a:cs typeface="ＭＳ Ｐゴシック" pitchFamily="1" charset="-128"/>
              </a:rPr>
              <a:t>Deterministic mappings</a:t>
            </a:r>
          </a:p>
          <a:p>
            <a:pPr eaLnBrk="1" hangingPunct="1"/>
            <a:r>
              <a:rPr lang="en-US" sz="2200" dirty="0">
                <a:ea typeface="ＭＳ Ｐゴシック" pitchFamily="1" charset="-128"/>
                <a:cs typeface="ＭＳ Ｐゴシック" pitchFamily="1" charset="-128"/>
              </a:rPr>
              <a:t>We usually program </a:t>
            </a:r>
            <a:r>
              <a:rPr lang="en-US" sz="2200" i="1" dirty="0">
                <a:ea typeface="ＭＳ Ｐゴシック" pitchFamily="1" charset="-128"/>
                <a:cs typeface="ＭＳ Ｐゴシック" pitchFamily="1" charset="-128"/>
              </a:rPr>
              <a:t>F</a:t>
            </a:r>
          </a:p>
          <a:p>
            <a:pPr eaLnBrk="1" hangingPunct="1"/>
            <a:r>
              <a:rPr lang="en-US" sz="2200" dirty="0">
                <a:ea typeface="ＭＳ Ｐゴシック" pitchFamily="1" charset="-128"/>
                <a:cs typeface="ＭＳ Ｐゴシック" pitchFamily="1" charset="-128"/>
              </a:rPr>
              <a:t>Machine Learning: Learn </a:t>
            </a:r>
            <a:r>
              <a:rPr lang="en-US" sz="2200" i="1" dirty="0">
                <a:ea typeface="ＭＳ Ｐゴシック" pitchFamily="1" charset="-128"/>
                <a:cs typeface="ＭＳ Ｐゴシック" pitchFamily="1" charset="-128"/>
              </a:rPr>
              <a:t>F</a:t>
            </a:r>
            <a:r>
              <a:rPr lang="en-US" sz="2200" dirty="0">
                <a:ea typeface="ＭＳ Ｐゴシック" pitchFamily="1" charset="-128"/>
                <a:cs typeface="ＭＳ Ｐゴシック" pitchFamily="1" charset="-128"/>
              </a:rPr>
              <a:t> by sampling example </a:t>
            </a:r>
            <a:r>
              <a:rPr lang="en-US" sz="2200" i="1" dirty="0">
                <a:ea typeface="ＭＳ Ｐゴシック" pitchFamily="1" charset="-128"/>
                <a:cs typeface="ＭＳ Ｐゴシック" pitchFamily="1" charset="-128"/>
              </a:rPr>
              <a:t>X/Y</a:t>
            </a:r>
            <a:r>
              <a:rPr lang="en-US" sz="2200" dirty="0">
                <a:ea typeface="ＭＳ Ｐゴシック" pitchFamily="1" charset="-128"/>
                <a:cs typeface="ＭＳ Ｐゴシック" pitchFamily="1" charset="-128"/>
              </a:rPr>
              <a:t> pairs and learning to generalize </a:t>
            </a:r>
            <a:r>
              <a:rPr lang="en-US" sz="2200" i="1" dirty="0">
                <a:ea typeface="ＭＳ Ｐゴシック" pitchFamily="1" charset="-128"/>
                <a:cs typeface="ＭＳ Ｐゴシック" pitchFamily="1" charset="-128"/>
              </a:rPr>
              <a:t>Y</a:t>
            </a:r>
            <a:r>
              <a:rPr lang="en-US" sz="2200" dirty="0">
                <a:ea typeface="ＭＳ Ｐゴシック" pitchFamily="1" charset="-128"/>
                <a:cs typeface="ＭＳ Ｐゴシック" pitchFamily="1" charset="-128"/>
              </a:rPr>
              <a:t>'s for </a:t>
            </a:r>
            <a:r>
              <a:rPr lang="en-US" sz="2200" i="1" dirty="0">
                <a:ea typeface="ＭＳ Ｐゴシック" pitchFamily="1" charset="-128"/>
                <a:cs typeface="ＭＳ Ｐゴシック" pitchFamily="1" charset="-128"/>
              </a:rPr>
              <a:t>X</a:t>
            </a:r>
            <a:r>
              <a:rPr lang="en-US" sz="2200" dirty="0">
                <a:ea typeface="ＭＳ Ｐゴシック" pitchFamily="1" charset="-128"/>
                <a:cs typeface="ＭＳ Ｐゴシック" pitchFamily="1" charset="-128"/>
              </a:rPr>
              <a:t>'s not sampled</a:t>
            </a:r>
          </a:p>
          <a:p>
            <a:pPr eaLnBrk="1" hangingPunct="1"/>
            <a:r>
              <a:rPr lang="en-US" sz="2200" dirty="0">
                <a:ea typeface="ＭＳ Ｐゴシック" pitchFamily="1" charset="-128"/>
                <a:cs typeface="ＭＳ Ｐゴシック" pitchFamily="1" charset="-128"/>
              </a:rPr>
              <a:t>Is human decision making/intelligence the same?</a:t>
            </a:r>
          </a:p>
        </p:txBody>
      </p:sp>
      <p:graphicFrame>
        <p:nvGraphicFramePr>
          <p:cNvPr id="17410" name="Object 2"/>
          <p:cNvGraphicFramePr>
            <a:graphicFrameLocks noChangeAspect="1"/>
          </p:cNvGraphicFramePr>
          <p:nvPr>
            <p:extLst>
              <p:ext uri="{D42A27DB-BD31-4B8C-83A1-F6EECF244321}">
                <p14:modId xmlns:p14="http://schemas.microsoft.com/office/powerpoint/2010/main" val="4048625175"/>
              </p:ext>
            </p:extLst>
          </p:nvPr>
        </p:nvGraphicFramePr>
        <p:xfrm>
          <a:off x="2101056" y="1752600"/>
          <a:ext cx="4941887" cy="1881187"/>
        </p:xfrm>
        <a:graphic>
          <a:graphicData uri="http://schemas.openxmlformats.org/presentationml/2006/ole">
            <mc:AlternateContent xmlns:mc="http://schemas.openxmlformats.org/markup-compatibility/2006">
              <mc:Choice xmlns:v="urn:schemas-microsoft-com:vml" Requires="v">
                <p:oleObj name="Document" r:id="rId3" imgW="4940808" imgH="1880616" progId="Word.Document.8">
                  <p:embed/>
                </p:oleObj>
              </mc:Choice>
              <mc:Fallback>
                <p:oleObj name="Document" r:id="rId3" imgW="4940808" imgH="1880616" progId="Word.Document.8">
                  <p:embed/>
                  <p:pic>
                    <p:nvPicPr>
                      <p:cNvPr id="1741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1056" y="1752600"/>
                        <a:ext cx="4941887" cy="1881187"/>
                      </a:xfrm>
                      <a:prstGeom prst="rect">
                        <a:avLst/>
                      </a:prstGeom>
                      <a:solidFill>
                        <a:schemeClr val="accent1"/>
                      </a:solidFill>
                    </p:spPr>
                  </p:pic>
                </p:oleObj>
              </mc:Fallback>
            </mc:AlternateContent>
          </a:graphicData>
        </a:graphic>
      </p:graphicFrame>
    </p:spTree>
    <p:extLst>
      <p:ext uri="{BB962C8B-B14F-4D97-AF65-F5344CB8AC3E}">
        <p14:creationId xmlns:p14="http://schemas.microsoft.com/office/powerpoint/2010/main" val="3212373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a:noFill/>
        </p:spPr>
        <p:txBody>
          <a:bodyPr/>
          <a:lstStyle/>
          <a:p>
            <a:r>
              <a:rPr lang="en-US"/>
              <a:t>CS 270 – Introduction</a:t>
            </a:r>
          </a:p>
        </p:txBody>
      </p:sp>
      <p:sp>
        <p:nvSpPr>
          <p:cNvPr id="25603" name="Slide Number Placeholder 5"/>
          <p:cNvSpPr>
            <a:spLocks noGrp="1"/>
          </p:cNvSpPr>
          <p:nvPr>
            <p:ph type="sldNum" sz="quarter" idx="12"/>
          </p:nvPr>
        </p:nvSpPr>
        <p:spPr>
          <a:noFill/>
        </p:spPr>
        <p:txBody>
          <a:bodyPr/>
          <a:lstStyle/>
          <a:p>
            <a:fld id="{CAA57DEC-8E34-CA48-B3EC-2F9E3633E2FB}" type="slidenum">
              <a:rPr lang="en-US" smtClean="0"/>
              <a:pPr/>
              <a:t>20</a:t>
            </a:fld>
            <a:endParaRPr lang="en-US"/>
          </a:p>
        </p:txBody>
      </p:sp>
      <p:sp>
        <p:nvSpPr>
          <p:cNvPr id="26626" name="Rectangle 2"/>
          <p:cNvSpPr>
            <a:spLocks noGrp="1" noChangeArrowheads="1"/>
          </p:cNvSpPr>
          <p:nvPr>
            <p:ph type="title"/>
          </p:nvPr>
        </p:nvSpPr>
        <p:spPr/>
        <p:txBody>
          <a:bodyPr lIns="90488" tIns="44450" rIns="90488" bIns="44450"/>
          <a:lstStyle/>
          <a:p>
            <a:pPr eaLnBrk="1" hangingPunct="1">
              <a:defRPr/>
            </a:pPr>
            <a:r>
              <a:rPr lang="en-US" dirty="0">
                <a:ea typeface="+mj-ea"/>
                <a:cs typeface="+mj-cs"/>
              </a:rPr>
              <a:t>Inductive Learning</a:t>
            </a:r>
          </a:p>
        </p:txBody>
      </p:sp>
      <p:sp>
        <p:nvSpPr>
          <p:cNvPr id="25605" name="Rectangle 3"/>
          <p:cNvSpPr>
            <a:spLocks noGrp="1" noChangeArrowheads="1"/>
          </p:cNvSpPr>
          <p:nvPr>
            <p:ph type="body" idx="1"/>
          </p:nvPr>
        </p:nvSpPr>
        <p:spPr>
          <a:noFill/>
        </p:spPr>
        <p:txBody>
          <a:bodyPr lIns="90488" tIns="44450" rIns="90488" bIns="44450"/>
          <a:lstStyle/>
          <a:p>
            <a:pPr eaLnBrk="1" hangingPunct="1"/>
            <a:r>
              <a:rPr lang="en-US" dirty="0"/>
              <a:t>Input is a vector of features where the features can be an arbitrary mix of nominal (discrete) and real values</a:t>
            </a:r>
          </a:p>
          <a:p>
            <a:pPr eaLnBrk="1" hangingPunct="1"/>
            <a:r>
              <a:rPr lang="en-US" dirty="0"/>
              <a:t>Output can be a scalar or vector and can be nominal (classification) or real (regression)</a:t>
            </a:r>
          </a:p>
          <a:p>
            <a:pPr lvl="1" eaLnBrk="1" hangingPunct="1"/>
            <a:r>
              <a:rPr lang="en-US" dirty="0"/>
              <a:t>Structured input/output is also possible</a:t>
            </a:r>
          </a:p>
          <a:p>
            <a:pPr eaLnBrk="1" hangingPunct="1"/>
            <a:r>
              <a:rPr lang="en-US" dirty="0"/>
              <a:t>Spectrum of Inductive Learning Algorithms</a:t>
            </a:r>
          </a:p>
          <a:p>
            <a:pPr lvl="1" eaLnBrk="1" hangingPunct="1"/>
            <a:r>
              <a:rPr lang="en-US" dirty="0"/>
              <a:t>Standard Supervised Learning with Labeled Examples</a:t>
            </a:r>
          </a:p>
          <a:p>
            <a:pPr lvl="1" eaLnBrk="1" hangingPunct="1"/>
            <a:r>
              <a:rPr lang="en-US" dirty="0"/>
              <a:t>Unsupervised Learning – Clustering</a:t>
            </a:r>
          </a:p>
          <a:p>
            <a:pPr lvl="1" eaLnBrk="1" hangingPunct="1"/>
            <a:r>
              <a:rPr lang="en-US" dirty="0"/>
              <a:t>Semi-Supervised Learning</a:t>
            </a:r>
          </a:p>
          <a:p>
            <a:pPr lvl="1" eaLnBrk="1" hangingPunct="1"/>
            <a:r>
              <a:rPr lang="en-US" dirty="0"/>
              <a:t>Reinforcement Learning</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p:cNvSpPr>
            <a:spLocks noGrp="1"/>
          </p:cNvSpPr>
          <p:nvPr>
            <p:ph type="ftr" sz="quarter" idx="11"/>
          </p:nvPr>
        </p:nvSpPr>
        <p:spPr>
          <a:noFill/>
        </p:spPr>
        <p:txBody>
          <a:bodyPr/>
          <a:lstStyle/>
          <a:p>
            <a:r>
              <a:rPr lang="en-US">
                <a:latin typeface="Times New Roman" pitchFamily="1" charset="0"/>
              </a:rPr>
              <a:t>CS 270 – Introduction</a:t>
            </a:r>
          </a:p>
        </p:txBody>
      </p:sp>
      <p:sp>
        <p:nvSpPr>
          <p:cNvPr id="39939" name="Slide Number Placeholder 5"/>
          <p:cNvSpPr>
            <a:spLocks noGrp="1"/>
          </p:cNvSpPr>
          <p:nvPr>
            <p:ph type="sldNum" sz="quarter" idx="12"/>
          </p:nvPr>
        </p:nvSpPr>
        <p:spPr>
          <a:noFill/>
        </p:spPr>
        <p:txBody>
          <a:bodyPr/>
          <a:lstStyle/>
          <a:p>
            <a:fld id="{228EAE02-8936-0444-A697-61D84B59655D}" type="slidenum">
              <a:rPr lang="en-US" smtClean="0">
                <a:latin typeface="Times New Roman" pitchFamily="1" charset="0"/>
              </a:rPr>
              <a:pPr/>
              <a:t>21</a:t>
            </a:fld>
            <a:endParaRPr lang="en-US">
              <a:latin typeface="Times New Roman" pitchFamily="1" charset="0"/>
            </a:endParaRPr>
          </a:p>
        </p:txBody>
      </p:sp>
      <p:sp>
        <p:nvSpPr>
          <p:cNvPr id="41986" name="Rectangle 2"/>
          <p:cNvSpPr>
            <a:spLocks noGrp="1" noChangeArrowheads="1"/>
          </p:cNvSpPr>
          <p:nvPr>
            <p:ph type="title"/>
          </p:nvPr>
        </p:nvSpPr>
        <p:spPr/>
        <p:txBody>
          <a:bodyPr/>
          <a:lstStyle/>
          <a:p>
            <a:pPr eaLnBrk="1" hangingPunct="1">
              <a:defRPr/>
            </a:pPr>
            <a:r>
              <a:rPr lang="en-US">
                <a:ea typeface="+mj-ea"/>
                <a:cs typeface="+mj-cs"/>
              </a:rPr>
              <a:t>Other Machine Learning Areas</a:t>
            </a:r>
          </a:p>
        </p:txBody>
      </p:sp>
      <p:sp>
        <p:nvSpPr>
          <p:cNvPr id="39941" name="Rectangle 3"/>
          <p:cNvSpPr>
            <a:spLocks noGrp="1" noChangeArrowheads="1"/>
          </p:cNvSpPr>
          <p:nvPr>
            <p:ph type="body" idx="1"/>
          </p:nvPr>
        </p:nvSpPr>
        <p:spPr/>
        <p:txBody>
          <a:bodyPr/>
          <a:lstStyle/>
          <a:p>
            <a:pPr eaLnBrk="1" hangingPunct="1"/>
            <a:r>
              <a:rPr lang="en-US" dirty="0">
                <a:ea typeface="ＭＳ Ｐゴシック" pitchFamily="1" charset="-128"/>
                <a:cs typeface="ＭＳ Ｐゴシック" pitchFamily="1" charset="-128"/>
              </a:rPr>
              <a:t>Case Based Reasoning</a:t>
            </a:r>
          </a:p>
          <a:p>
            <a:pPr eaLnBrk="1" hangingPunct="1"/>
            <a:r>
              <a:rPr lang="en-US" dirty="0">
                <a:ea typeface="ＭＳ Ｐゴシック" pitchFamily="1" charset="-128"/>
                <a:cs typeface="ＭＳ Ｐゴシック" pitchFamily="1" charset="-128"/>
              </a:rPr>
              <a:t>Analogical Reasoning</a:t>
            </a:r>
          </a:p>
          <a:p>
            <a:pPr eaLnBrk="1" hangingPunct="1"/>
            <a:r>
              <a:rPr lang="en-US" dirty="0">
                <a:ea typeface="ＭＳ Ｐゴシック" pitchFamily="1" charset="-128"/>
                <a:cs typeface="ＭＳ Ｐゴシック" pitchFamily="1" charset="-128"/>
              </a:rPr>
              <a:t>Speed-up Learning</a:t>
            </a:r>
          </a:p>
          <a:p>
            <a:pPr eaLnBrk="1" hangingPunct="1"/>
            <a:r>
              <a:rPr lang="en-US" dirty="0">
                <a:ea typeface="ＭＳ Ｐゴシック" pitchFamily="1" charset="-128"/>
                <a:cs typeface="ＭＳ Ｐゴシック" pitchFamily="1" charset="-128"/>
              </a:rPr>
              <a:t>Data Mining</a:t>
            </a:r>
          </a:p>
          <a:p>
            <a:pPr eaLnBrk="1" hangingPunct="1"/>
            <a:r>
              <a:rPr lang="en-US" dirty="0">
                <a:ea typeface="ＭＳ Ｐゴシック" pitchFamily="1" charset="-128"/>
                <a:cs typeface="ＭＳ Ｐゴシック" pitchFamily="1" charset="-128"/>
              </a:rPr>
              <a:t>COLT – Computational Learning Theory</a:t>
            </a:r>
          </a:p>
          <a:p>
            <a:pPr eaLnBrk="1" hangingPunct="1"/>
            <a:r>
              <a:rPr lang="en-US" dirty="0">
                <a:ea typeface="ＭＳ Ｐゴシック" pitchFamily="1" charset="-128"/>
                <a:cs typeface="ＭＳ Ｐゴシック" pitchFamily="1" charset="-128"/>
              </a:rPr>
              <a:t>Inductive Learning (including data mining) is the most studied and successful to date</a:t>
            </a:r>
            <a:endParaRPr lang="en-US" sz="2800" dirty="0">
              <a:ea typeface="ＭＳ Ｐゴシック" pitchFamily="1" charset="-128"/>
              <a:cs typeface="ＭＳ Ｐゴシック" pitchFamily="1"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4"/>
          <p:cNvSpPr>
            <a:spLocks noGrp="1"/>
          </p:cNvSpPr>
          <p:nvPr>
            <p:ph type="ftr" sz="quarter" idx="11"/>
          </p:nvPr>
        </p:nvSpPr>
        <p:spPr>
          <a:noFill/>
        </p:spPr>
        <p:txBody>
          <a:bodyPr/>
          <a:lstStyle/>
          <a:p>
            <a:r>
              <a:rPr lang="en-US">
                <a:latin typeface="Times New Roman" pitchFamily="1" charset="0"/>
              </a:rPr>
              <a:t>CS 270 – Introduction</a:t>
            </a:r>
          </a:p>
        </p:txBody>
      </p:sp>
      <p:sp>
        <p:nvSpPr>
          <p:cNvPr id="41987" name="Slide Number Placeholder 5"/>
          <p:cNvSpPr>
            <a:spLocks noGrp="1"/>
          </p:cNvSpPr>
          <p:nvPr>
            <p:ph type="sldNum" sz="quarter" idx="12"/>
          </p:nvPr>
        </p:nvSpPr>
        <p:spPr>
          <a:noFill/>
        </p:spPr>
        <p:txBody>
          <a:bodyPr/>
          <a:lstStyle/>
          <a:p>
            <a:fld id="{8410D12B-DF28-4249-8C5D-A3986EB7313D}" type="slidenum">
              <a:rPr lang="en-US" smtClean="0">
                <a:latin typeface="Times New Roman" pitchFamily="1" charset="0"/>
              </a:rPr>
              <a:pPr/>
              <a:t>22</a:t>
            </a:fld>
            <a:endParaRPr lang="en-US">
              <a:latin typeface="Times New Roman" pitchFamily="1" charset="0"/>
            </a:endParaRPr>
          </a:p>
        </p:txBody>
      </p:sp>
      <p:sp>
        <p:nvSpPr>
          <p:cNvPr id="97282" name="Rectangle 2"/>
          <p:cNvSpPr>
            <a:spLocks noGrp="1" noChangeArrowheads="1"/>
          </p:cNvSpPr>
          <p:nvPr>
            <p:ph type="title"/>
          </p:nvPr>
        </p:nvSpPr>
        <p:spPr/>
        <p:txBody>
          <a:bodyPr lIns="90488" tIns="44450" rIns="90488" bIns="44450"/>
          <a:lstStyle/>
          <a:p>
            <a:pPr eaLnBrk="1" hangingPunct="1">
              <a:defRPr/>
            </a:pPr>
            <a:r>
              <a:rPr lang="en-US" dirty="0">
                <a:ea typeface="+mj-ea"/>
                <a:cs typeface="+mj-cs"/>
              </a:rPr>
              <a:t>Standard Steps in Inductive Learning</a:t>
            </a:r>
          </a:p>
        </p:txBody>
      </p:sp>
      <p:sp>
        <p:nvSpPr>
          <p:cNvPr id="97283" name="Rectangle 3"/>
          <p:cNvSpPr>
            <a:spLocks noGrp="1" noChangeArrowheads="1"/>
          </p:cNvSpPr>
          <p:nvPr>
            <p:ph type="body" idx="1"/>
          </p:nvPr>
        </p:nvSpPr>
        <p:spPr/>
        <p:txBody>
          <a:bodyPr lIns="90488" tIns="44450" rIns="90488" bIns="44450"/>
          <a:lstStyle/>
          <a:p>
            <a:pPr marL="514350" indent="-514350" eaLnBrk="1" hangingPunct="1">
              <a:buClrTx/>
              <a:buFont typeface="+mj-lt"/>
              <a:buAutoNum type="arabicPeriod"/>
              <a:defRPr/>
            </a:pPr>
            <a:r>
              <a:rPr lang="en-US" sz="2800" dirty="0"/>
              <a:t>Select Application</a:t>
            </a:r>
          </a:p>
          <a:p>
            <a:pPr marL="514350" indent="-514350" eaLnBrk="1" hangingPunct="1">
              <a:buClrTx/>
              <a:buFont typeface="+mj-lt"/>
              <a:buAutoNum type="arabicPeriod"/>
              <a:defRPr/>
            </a:pPr>
            <a:r>
              <a:rPr lang="en-US" sz="2800" dirty="0"/>
              <a:t>Select Input features for the application</a:t>
            </a:r>
          </a:p>
          <a:p>
            <a:pPr marL="514350" indent="-514350" eaLnBrk="1" hangingPunct="1">
              <a:buClrTx/>
              <a:buFont typeface="+mj-lt"/>
              <a:buAutoNum type="arabicPeriod"/>
              <a:defRPr/>
            </a:pPr>
            <a:r>
              <a:rPr lang="en-US" sz="2800" dirty="0"/>
              <a:t>Gather and prepare data, label if necessary</a:t>
            </a:r>
          </a:p>
          <a:p>
            <a:pPr marL="514350" indent="-514350" eaLnBrk="1" hangingPunct="1">
              <a:buClrTx/>
              <a:buFont typeface="+mj-lt"/>
              <a:buAutoNum type="arabicPeriod"/>
              <a:defRPr/>
            </a:pPr>
            <a:r>
              <a:rPr lang="en-US" sz="2800" dirty="0"/>
              <a:t>Train with </a:t>
            </a:r>
            <a:r>
              <a:rPr lang="en-US" sz="2800" dirty="0">
                <a:effectLst>
                  <a:outerShdw blurRad="38100" dist="38100" dir="2700000" algn="tl">
                    <a:srgbClr val="000000"/>
                  </a:outerShdw>
                </a:effectLst>
              </a:rPr>
              <a:t>learning model(s) </a:t>
            </a:r>
            <a:r>
              <a:rPr lang="mr-IN" sz="2800" dirty="0">
                <a:effectLst>
                  <a:outerShdw blurRad="38100" dist="38100" dir="2700000" algn="tl">
                    <a:srgbClr val="000000"/>
                  </a:outerShdw>
                </a:effectLst>
              </a:rPr>
              <a:t>–</a:t>
            </a:r>
            <a:r>
              <a:rPr lang="en-US" sz="2800" dirty="0">
                <a:effectLst>
                  <a:outerShdw blurRad="38100" dist="38100" dir="2700000" algn="tl">
                    <a:srgbClr val="000000"/>
                  </a:outerShdw>
                </a:effectLst>
              </a:rPr>
              <a:t> training set</a:t>
            </a:r>
            <a:endParaRPr lang="en-US" sz="2800" dirty="0"/>
          </a:p>
          <a:p>
            <a:pPr marL="514350" indent="-514350" eaLnBrk="1" hangingPunct="1">
              <a:buClrTx/>
              <a:buFont typeface="+mj-lt"/>
              <a:buAutoNum type="arabicPeriod"/>
              <a:defRPr/>
            </a:pPr>
            <a:r>
              <a:rPr lang="en-US" sz="2800" dirty="0"/>
              <a:t>Test learned hypothesis on novel data </a:t>
            </a:r>
            <a:r>
              <a:rPr lang="mr-IN" sz="2800" dirty="0"/>
              <a:t>–</a:t>
            </a:r>
            <a:r>
              <a:rPr lang="en-US" sz="2800" dirty="0"/>
              <a:t> test set</a:t>
            </a:r>
          </a:p>
          <a:p>
            <a:pPr marL="514350" indent="-514350" eaLnBrk="1" hangingPunct="1">
              <a:buClrTx/>
              <a:buFont typeface="+mj-lt"/>
              <a:buAutoNum type="arabicPeriod"/>
              <a:defRPr/>
            </a:pPr>
            <a:r>
              <a:rPr lang="en-US" sz="2800" dirty="0"/>
              <a:t>Iterate through steps 2-5 to gain further improvements</a:t>
            </a:r>
          </a:p>
          <a:p>
            <a:pPr marL="514350" indent="-514350" eaLnBrk="1" hangingPunct="1">
              <a:buClrTx/>
              <a:buFont typeface="+mj-lt"/>
              <a:buAutoNum type="arabicPeriod"/>
              <a:defRPr/>
            </a:pPr>
            <a:r>
              <a:rPr lang="en-US" sz="2800" dirty="0"/>
              <a:t>Use on actual data</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1"/>
          </p:nvPr>
        </p:nvSpPr>
        <p:spPr>
          <a:noFill/>
        </p:spPr>
        <p:txBody>
          <a:bodyPr/>
          <a:lstStyle/>
          <a:p>
            <a:r>
              <a:rPr lang="en-US">
                <a:latin typeface="Times New Roman" pitchFamily="1" charset="0"/>
              </a:rPr>
              <a:t>CS 270 – Introduction</a:t>
            </a:r>
          </a:p>
        </p:txBody>
      </p:sp>
      <p:sp>
        <p:nvSpPr>
          <p:cNvPr id="44035" name="Slide Number Placeholder 5"/>
          <p:cNvSpPr>
            <a:spLocks noGrp="1"/>
          </p:cNvSpPr>
          <p:nvPr>
            <p:ph type="sldNum" sz="quarter" idx="12"/>
          </p:nvPr>
        </p:nvSpPr>
        <p:spPr>
          <a:noFill/>
        </p:spPr>
        <p:txBody>
          <a:bodyPr/>
          <a:lstStyle/>
          <a:p>
            <a:fld id="{AF4AEC57-15E5-C449-9B15-80136F1CAF96}" type="slidenum">
              <a:rPr lang="en-US" smtClean="0">
                <a:latin typeface="Times New Roman" pitchFamily="1" charset="0"/>
              </a:rPr>
              <a:pPr/>
              <a:t>23</a:t>
            </a:fld>
            <a:endParaRPr lang="en-US">
              <a:latin typeface="Times New Roman" pitchFamily="1" charset="0"/>
            </a:endParaRPr>
          </a:p>
        </p:txBody>
      </p:sp>
      <p:sp>
        <p:nvSpPr>
          <p:cNvPr id="98306" name="Rectangle 2"/>
          <p:cNvSpPr>
            <a:spLocks noGrp="1" noChangeArrowheads="1"/>
          </p:cNvSpPr>
          <p:nvPr>
            <p:ph type="title"/>
          </p:nvPr>
        </p:nvSpPr>
        <p:spPr/>
        <p:txBody>
          <a:bodyPr lIns="90488" tIns="44450" rIns="90488" bIns="44450"/>
          <a:lstStyle/>
          <a:p>
            <a:pPr eaLnBrk="1" hangingPunct="1">
              <a:defRPr/>
            </a:pPr>
            <a:r>
              <a:rPr lang="en-US">
                <a:ea typeface="+mj-ea"/>
                <a:cs typeface="+mj-cs"/>
              </a:rPr>
              <a:t>Our Approach in this Course</a:t>
            </a:r>
          </a:p>
        </p:txBody>
      </p:sp>
      <p:sp>
        <p:nvSpPr>
          <p:cNvPr id="44037" name="Rectangle 3"/>
          <p:cNvSpPr>
            <a:spLocks noGrp="1" noChangeArrowheads="1"/>
          </p:cNvSpPr>
          <p:nvPr>
            <p:ph type="body" idx="1"/>
          </p:nvPr>
        </p:nvSpPr>
        <p:spPr>
          <a:noFill/>
        </p:spPr>
        <p:txBody>
          <a:bodyPr lIns="90488" tIns="44450" rIns="90488" bIns="44450"/>
          <a:lstStyle/>
          <a:p>
            <a:pPr eaLnBrk="1" hangingPunct="1"/>
            <a:r>
              <a:rPr lang="en-US" dirty="0">
                <a:ea typeface="ＭＳ Ｐゴシック" pitchFamily="1" charset="-128"/>
                <a:cs typeface="ＭＳ Ｐゴシック" pitchFamily="1" charset="-128"/>
              </a:rPr>
              <a:t>Objectively study important learning models and issues in machine learning</a:t>
            </a:r>
          </a:p>
          <a:p>
            <a:pPr eaLnBrk="1" hangingPunct="1"/>
            <a:r>
              <a:rPr lang="en-US" dirty="0">
                <a:ea typeface="ＭＳ Ｐゴシック" pitchFamily="1" charset="-128"/>
                <a:cs typeface="ＭＳ Ｐゴシック" pitchFamily="1" charset="-128"/>
              </a:rPr>
              <a:t>Understand at a depth sufficient to walk through learning algorithms</a:t>
            </a:r>
          </a:p>
          <a:p>
            <a:pPr eaLnBrk="1" hangingPunct="1"/>
            <a:r>
              <a:rPr lang="en-US" dirty="0">
                <a:ea typeface="ＭＳ Ｐゴシック" pitchFamily="1" charset="-128"/>
                <a:cs typeface="ＭＳ Ｐゴシック" pitchFamily="1" charset="-128"/>
              </a:rPr>
              <a:t>Simulate in most cases with real data</a:t>
            </a:r>
          </a:p>
          <a:p>
            <a:pPr eaLnBrk="1" hangingPunct="1"/>
            <a:r>
              <a:rPr lang="en-US" dirty="0">
                <a:ea typeface="ＭＳ Ｐゴシック" pitchFamily="1" charset="-128"/>
                <a:cs typeface="ＭＳ Ｐゴシック" pitchFamily="1" charset="-128"/>
              </a:rPr>
              <a:t>Analyze strengths and weaknesses of the models</a:t>
            </a:r>
          </a:p>
          <a:p>
            <a:pPr eaLnBrk="1" hangingPunct="1"/>
            <a:r>
              <a:rPr lang="en-US" dirty="0">
                <a:ea typeface="ＭＳ Ｐゴシック" pitchFamily="1" charset="-128"/>
                <a:cs typeface="ＭＳ Ｐゴシック" pitchFamily="1" charset="-128"/>
              </a:rPr>
              <a:t>Learn sufficiently so that you can use machine learning to solve real world problems in your future careers</a:t>
            </a:r>
          </a:p>
          <a:p>
            <a:pPr lvl="1" eaLnBrk="1" hangingPunct="1"/>
            <a:r>
              <a:rPr lang="en-US" dirty="0"/>
              <a:t>Also potential to propose research directions for improving the art of machine learning</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4"/>
          <p:cNvSpPr>
            <a:spLocks noGrp="1"/>
          </p:cNvSpPr>
          <p:nvPr>
            <p:ph type="ftr" sz="quarter" idx="11"/>
          </p:nvPr>
        </p:nvSpPr>
        <p:spPr>
          <a:noFill/>
        </p:spPr>
        <p:txBody>
          <a:bodyPr/>
          <a:lstStyle/>
          <a:p>
            <a:r>
              <a:rPr lang="en-US">
                <a:latin typeface="Times New Roman" pitchFamily="1" charset="0"/>
              </a:rPr>
              <a:t>CS 270 – Introduction</a:t>
            </a:r>
          </a:p>
        </p:txBody>
      </p:sp>
      <p:sp>
        <p:nvSpPr>
          <p:cNvPr id="46083" name="Slide Number Placeholder 5"/>
          <p:cNvSpPr>
            <a:spLocks noGrp="1"/>
          </p:cNvSpPr>
          <p:nvPr>
            <p:ph type="sldNum" sz="quarter" idx="12"/>
          </p:nvPr>
        </p:nvSpPr>
        <p:spPr>
          <a:noFill/>
        </p:spPr>
        <p:txBody>
          <a:bodyPr/>
          <a:lstStyle/>
          <a:p>
            <a:fld id="{443EFF5A-C088-4E47-8F9D-B4FDA9B03147}" type="slidenum">
              <a:rPr lang="en-US" smtClean="0">
                <a:latin typeface="Times New Roman" pitchFamily="1" charset="0"/>
              </a:rPr>
              <a:pPr/>
              <a:t>24</a:t>
            </a:fld>
            <a:endParaRPr lang="en-US">
              <a:latin typeface="Times New Roman" pitchFamily="1" charset="0"/>
            </a:endParaRPr>
          </a:p>
        </p:txBody>
      </p:sp>
      <p:sp>
        <p:nvSpPr>
          <p:cNvPr id="99330" name="Rectangle 2"/>
          <p:cNvSpPr>
            <a:spLocks noGrp="1" noChangeArrowheads="1"/>
          </p:cNvSpPr>
          <p:nvPr>
            <p:ph type="title"/>
          </p:nvPr>
        </p:nvSpPr>
        <p:spPr>
          <a:xfrm>
            <a:off x="609600" y="609600"/>
            <a:ext cx="7848600" cy="838200"/>
          </a:xfrm>
        </p:spPr>
        <p:txBody>
          <a:bodyPr lIns="90488" tIns="44450" rIns="90488" bIns="44450"/>
          <a:lstStyle/>
          <a:p>
            <a:pPr eaLnBrk="1" hangingPunct="1">
              <a:defRPr/>
            </a:pPr>
            <a:r>
              <a:rPr lang="en-US" sz="2400">
                <a:solidFill>
                  <a:schemeClr val="tx1"/>
                </a:solidFill>
              </a:rPr>
              <a:t>Goals of the</a:t>
            </a:r>
            <a:br>
              <a:rPr lang="en-US" sz="2400">
                <a:solidFill>
                  <a:schemeClr val="tx1"/>
                </a:solidFill>
              </a:rPr>
            </a:br>
            <a:r>
              <a:rPr lang="en-US" sz="2400">
                <a:solidFill>
                  <a:schemeClr val="tx1"/>
                </a:solidFill>
              </a:rPr>
              <a:t>BYU Neural Networks and Machine Learning Laboratory</a:t>
            </a:r>
            <a:br>
              <a:rPr lang="en-US" sz="2400">
                <a:solidFill>
                  <a:schemeClr val="tx1"/>
                </a:solidFill>
              </a:rPr>
            </a:br>
            <a:r>
              <a:rPr lang="en-US" sz="2400">
                <a:solidFill>
                  <a:schemeClr val="tx1"/>
                </a:solidFill>
              </a:rPr>
              <a:t> http://axon.cs.byu.edu/home.html</a:t>
            </a:r>
          </a:p>
        </p:txBody>
      </p:sp>
      <p:sp>
        <p:nvSpPr>
          <p:cNvPr id="46085" name="Rectangle 3"/>
          <p:cNvSpPr>
            <a:spLocks noGrp="1" noChangeArrowheads="1"/>
          </p:cNvSpPr>
          <p:nvPr>
            <p:ph type="body" idx="1"/>
          </p:nvPr>
        </p:nvSpPr>
        <p:spPr>
          <a:xfrm>
            <a:off x="1066800" y="1981200"/>
            <a:ext cx="7162800" cy="4191000"/>
          </a:xfrm>
          <a:noFill/>
        </p:spPr>
        <p:txBody>
          <a:bodyPr lIns="90488" tIns="44450" rIns="90488" bIns="44450"/>
          <a:lstStyle/>
          <a:p>
            <a:pPr eaLnBrk="1" hangingPunct="1"/>
            <a:r>
              <a:rPr lang="en-US" sz="2000">
                <a:ea typeface="ＭＳ Ｐゴシック" pitchFamily="1" charset="-128"/>
                <a:cs typeface="ＭＳ Ｐゴシック" pitchFamily="1" charset="-128"/>
              </a:rPr>
              <a:t>Active PhD and MS students</a:t>
            </a:r>
          </a:p>
          <a:p>
            <a:pPr eaLnBrk="1" hangingPunct="1"/>
            <a:r>
              <a:rPr lang="en-US" sz="2000">
                <a:ea typeface="ＭＳ Ｐゴシック" pitchFamily="1" charset="-128"/>
                <a:cs typeface="ＭＳ Ｐゴシック" pitchFamily="1" charset="-128"/>
              </a:rPr>
              <a:t>Proposal, Extension and Demonstration of improved Learning Models</a:t>
            </a:r>
          </a:p>
          <a:p>
            <a:pPr eaLnBrk="1" hangingPunct="1"/>
            <a:r>
              <a:rPr lang="en-US" sz="2000">
                <a:ea typeface="ＭＳ Ｐゴシック" pitchFamily="1" charset="-128"/>
                <a:cs typeface="ＭＳ Ｐゴシック" pitchFamily="1" charset="-128"/>
              </a:rPr>
              <a:t>Generalization Accuracy</a:t>
            </a:r>
          </a:p>
          <a:p>
            <a:pPr eaLnBrk="1" hangingPunct="1"/>
            <a:r>
              <a:rPr lang="en-US" sz="2000">
                <a:ea typeface="ＭＳ Ｐゴシック" pitchFamily="1" charset="-128"/>
                <a:cs typeface="ＭＳ Ｐゴシック" pitchFamily="1" charset="-128"/>
              </a:rPr>
              <a:t>Speed of Learning, Fault Tolerance</a:t>
            </a:r>
          </a:p>
          <a:p>
            <a:pPr eaLnBrk="1" hangingPunct="1"/>
            <a:r>
              <a:rPr lang="en-US" sz="2000">
                <a:ea typeface="ＭＳ Ｐゴシック" pitchFamily="1" charset="-128"/>
                <a:cs typeface="ＭＳ Ｐゴシック" pitchFamily="1" charset="-128"/>
              </a:rPr>
              <a:t>Models combining the best aspects of Neural Network and Machine Learning Paradigms</a:t>
            </a:r>
          </a:p>
          <a:p>
            <a:pPr eaLnBrk="1" hangingPunct="1"/>
            <a:r>
              <a:rPr lang="en-US" sz="2000">
                <a:ea typeface="ＭＳ Ｐゴシック" pitchFamily="1" charset="-128"/>
                <a:cs typeface="ＭＳ Ｐゴシック" pitchFamily="1" charset="-128"/>
              </a:rPr>
              <a:t>Various Approaches</a:t>
            </a:r>
          </a:p>
          <a:p>
            <a:pPr eaLnBrk="1" hangingPunct="1"/>
            <a:r>
              <a:rPr lang="en-US" sz="2000">
                <a:ea typeface="ＭＳ Ｐゴシック" pitchFamily="1" charset="-128"/>
                <a:cs typeface="ＭＳ Ｐゴシック" pitchFamily="1" charset="-128"/>
              </a:rPr>
              <a:t>Use applications to drive the research direction</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p:spPr>
        <p:txBody>
          <a:bodyPr/>
          <a:lstStyle/>
          <a:p>
            <a:r>
              <a:rPr lang="en-US">
                <a:latin typeface="Times New Roman" pitchFamily="1" charset="0"/>
              </a:rPr>
              <a:t>CS 270 – Introduction</a:t>
            </a:r>
          </a:p>
        </p:txBody>
      </p:sp>
      <p:sp>
        <p:nvSpPr>
          <p:cNvPr id="19459" name="Slide Number Placeholder 5"/>
          <p:cNvSpPr>
            <a:spLocks noGrp="1"/>
          </p:cNvSpPr>
          <p:nvPr>
            <p:ph type="sldNum" sz="quarter" idx="12"/>
          </p:nvPr>
        </p:nvSpPr>
        <p:spPr>
          <a:noFill/>
        </p:spPr>
        <p:txBody>
          <a:bodyPr/>
          <a:lstStyle/>
          <a:p>
            <a:fld id="{A7D3E4BF-5BE7-9645-9806-B1178DBBB728}" type="slidenum">
              <a:rPr lang="en-US" smtClean="0">
                <a:latin typeface="Times New Roman" pitchFamily="1" charset="0"/>
              </a:rPr>
              <a:pPr/>
              <a:t>3</a:t>
            </a:fld>
            <a:endParaRPr lang="en-US">
              <a:latin typeface="Times New Roman" pitchFamily="1" charset="0"/>
            </a:endParaRPr>
          </a:p>
        </p:txBody>
      </p:sp>
      <p:sp>
        <p:nvSpPr>
          <p:cNvPr id="110594" name="Rectangle 2"/>
          <p:cNvSpPr>
            <a:spLocks noGrp="1" noChangeArrowheads="1"/>
          </p:cNvSpPr>
          <p:nvPr>
            <p:ph type="title"/>
          </p:nvPr>
        </p:nvSpPr>
        <p:spPr/>
        <p:txBody>
          <a:bodyPr/>
          <a:lstStyle/>
          <a:p>
            <a:pPr eaLnBrk="1" hangingPunct="1">
              <a:defRPr/>
            </a:pPr>
            <a:r>
              <a:rPr lang="en-US">
                <a:ea typeface="+mj-ea"/>
                <a:cs typeface="+mj-cs"/>
              </a:rPr>
              <a:t>Intelligence and Agency</a:t>
            </a:r>
          </a:p>
        </p:txBody>
      </p:sp>
      <p:sp>
        <p:nvSpPr>
          <p:cNvPr id="19461" name="Rectangle 3"/>
          <p:cNvSpPr>
            <a:spLocks noGrp="1" noChangeArrowheads="1"/>
          </p:cNvSpPr>
          <p:nvPr>
            <p:ph type="body" idx="1"/>
          </p:nvPr>
        </p:nvSpPr>
        <p:spPr/>
        <p:txBody>
          <a:bodyPr/>
          <a:lstStyle/>
          <a:p>
            <a:pPr eaLnBrk="1" hangingPunct="1">
              <a:buFont typeface="Wingdings" pitchFamily="1" charset="2"/>
              <a:buNone/>
            </a:pPr>
            <a:endParaRPr lang="en-US" dirty="0">
              <a:ea typeface="ＭＳ Ｐゴシック" pitchFamily="1" charset="-128"/>
              <a:cs typeface="ＭＳ Ｐゴシック" pitchFamily="1" charset="-128"/>
            </a:endParaRPr>
          </a:p>
          <a:p>
            <a:pPr eaLnBrk="1" hangingPunct="1">
              <a:buFont typeface="Wingdings" pitchFamily="1" charset="2"/>
              <a:buNone/>
            </a:pPr>
            <a:r>
              <a:rPr lang="en-US" dirty="0">
                <a:ea typeface="ＭＳ Ｐゴシック" pitchFamily="1" charset="-128"/>
                <a:cs typeface="ＭＳ Ｐゴシック" pitchFamily="1" charset="-128"/>
              </a:rPr>
              <a:t>“All truth is independent in that sphere in which God has placed it, to act for itself, as all intelligence also; otherwise there is no existence.  Behold, here is the agency of man…”  Doctrine and Covenants 93:30,31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p>
            <a:r>
              <a:rPr lang="en-US"/>
              <a:t>CS 270 – Introduction</a:t>
            </a:r>
          </a:p>
        </p:txBody>
      </p:sp>
      <p:sp>
        <p:nvSpPr>
          <p:cNvPr id="18435" name="Slide Number Placeholder 5"/>
          <p:cNvSpPr>
            <a:spLocks noGrp="1"/>
          </p:cNvSpPr>
          <p:nvPr>
            <p:ph type="sldNum" sz="quarter" idx="12"/>
          </p:nvPr>
        </p:nvSpPr>
        <p:spPr>
          <a:noFill/>
        </p:spPr>
        <p:txBody>
          <a:bodyPr/>
          <a:lstStyle/>
          <a:p>
            <a:fld id="{C3DE8D78-4CD0-C347-8760-7D59CBD4AE87}" type="slidenum">
              <a:rPr lang="en-US" smtClean="0"/>
              <a:pPr/>
              <a:t>4</a:t>
            </a:fld>
            <a:endParaRPr lang="en-US"/>
          </a:p>
        </p:txBody>
      </p:sp>
      <p:sp>
        <p:nvSpPr>
          <p:cNvPr id="16386" name="Rectangle 2"/>
          <p:cNvSpPr>
            <a:spLocks noGrp="1" noChangeArrowheads="1"/>
          </p:cNvSpPr>
          <p:nvPr>
            <p:ph type="title"/>
          </p:nvPr>
        </p:nvSpPr>
        <p:spPr/>
        <p:txBody>
          <a:bodyPr lIns="90488" tIns="44450" rIns="90488" bIns="44450"/>
          <a:lstStyle/>
          <a:p>
            <a:pPr eaLnBrk="1" hangingPunct="1">
              <a:defRPr/>
            </a:pPr>
            <a:r>
              <a:rPr lang="en-US" dirty="0">
                <a:ea typeface="+mj-ea"/>
                <a:cs typeface="+mj-cs"/>
              </a:rPr>
              <a:t>What is Inductive Machine Learning</a:t>
            </a:r>
          </a:p>
        </p:txBody>
      </p:sp>
      <p:sp>
        <p:nvSpPr>
          <p:cNvPr id="18437" name="Rectangle 3"/>
          <p:cNvSpPr>
            <a:spLocks noGrp="1" noChangeArrowheads="1"/>
          </p:cNvSpPr>
          <p:nvPr>
            <p:ph type="body" idx="1"/>
          </p:nvPr>
        </p:nvSpPr>
        <p:spPr>
          <a:noFill/>
        </p:spPr>
        <p:txBody>
          <a:bodyPr lIns="90488" tIns="44450" rIns="90488" bIns="44450"/>
          <a:lstStyle/>
          <a:p>
            <a:pPr eaLnBrk="1" hangingPunct="1"/>
            <a:r>
              <a:rPr lang="en-US" dirty="0"/>
              <a:t>Gather a </a:t>
            </a:r>
            <a:r>
              <a:rPr lang="en-US" i="1" dirty="0"/>
              <a:t>data set </a:t>
            </a:r>
            <a:r>
              <a:rPr lang="en-US" dirty="0"/>
              <a:t>of labeled examples from some task and divide them into a </a:t>
            </a:r>
            <a:r>
              <a:rPr lang="en-US" i="1" dirty="0"/>
              <a:t>training set </a:t>
            </a:r>
            <a:r>
              <a:rPr lang="en-US" dirty="0"/>
              <a:t>and a </a:t>
            </a:r>
            <a:r>
              <a:rPr lang="en-US" i="1" dirty="0"/>
              <a:t>test set</a:t>
            </a:r>
          </a:p>
          <a:p>
            <a:pPr eaLnBrk="1" hangingPunct="1"/>
            <a:r>
              <a:rPr lang="en-US" dirty="0"/>
              <a:t>Speech recognition, medical diagnosis, financial forecasting, document classification, etc.</a:t>
            </a:r>
            <a:endParaRPr lang="en-US" i="1" dirty="0"/>
          </a:p>
          <a:p>
            <a:pPr eaLnBrk="1" hangingPunct="1"/>
            <a:r>
              <a:rPr lang="en-US" dirty="0"/>
              <a:t>Train a learning model (neural network, etc.) on the training set until it solves it well</a:t>
            </a:r>
          </a:p>
          <a:p>
            <a:pPr eaLnBrk="1" hangingPunct="1"/>
            <a:r>
              <a:rPr lang="en-US" dirty="0"/>
              <a:t>The goal is to </a:t>
            </a:r>
            <a:r>
              <a:rPr lang="en-US" i="1" dirty="0"/>
              <a:t>generalize</a:t>
            </a:r>
            <a:r>
              <a:rPr lang="en-US" dirty="0"/>
              <a:t> on novel data not yet seen</a:t>
            </a:r>
          </a:p>
          <a:p>
            <a:pPr eaLnBrk="1" hangingPunct="1"/>
            <a:r>
              <a:rPr lang="en-US" dirty="0"/>
              <a:t>Test how well the model performs on novel data:  </a:t>
            </a:r>
            <a:r>
              <a:rPr lang="en-US" i="1" dirty="0"/>
              <a:t>Test Set</a:t>
            </a:r>
            <a:endParaRPr lang="en-US" dirty="0"/>
          </a:p>
          <a:p>
            <a:pPr eaLnBrk="1" hangingPunct="1"/>
            <a:r>
              <a:rPr lang="en-US" dirty="0"/>
              <a:t>Use the learning system on new examples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a:noFill/>
        </p:spPr>
        <p:txBody>
          <a:bodyPr/>
          <a:lstStyle/>
          <a:p>
            <a:r>
              <a:rPr lang="en-US">
                <a:latin typeface="Times New Roman" pitchFamily="1" charset="0"/>
              </a:rPr>
              <a:t>CS 270 – Introduction</a:t>
            </a:r>
            <a:endParaRPr lang="en-US" dirty="0">
              <a:latin typeface="Times New Roman" pitchFamily="1" charset="0"/>
            </a:endParaRPr>
          </a:p>
        </p:txBody>
      </p:sp>
      <p:sp>
        <p:nvSpPr>
          <p:cNvPr id="23555" name="Slide Number Placeholder 5"/>
          <p:cNvSpPr>
            <a:spLocks noGrp="1"/>
          </p:cNvSpPr>
          <p:nvPr>
            <p:ph type="sldNum" sz="quarter" idx="12"/>
          </p:nvPr>
        </p:nvSpPr>
        <p:spPr>
          <a:noFill/>
        </p:spPr>
        <p:txBody>
          <a:bodyPr/>
          <a:lstStyle/>
          <a:p>
            <a:fld id="{E0012D32-6865-0546-A0E8-2D2E6F7910F0}" type="slidenum">
              <a:rPr lang="en-US" smtClean="0">
                <a:latin typeface="Times New Roman" pitchFamily="1" charset="0"/>
              </a:rPr>
              <a:pPr/>
              <a:t>5</a:t>
            </a:fld>
            <a:endParaRPr lang="en-US">
              <a:latin typeface="Times New Roman" pitchFamily="1" charset="0"/>
            </a:endParaRPr>
          </a:p>
        </p:txBody>
      </p:sp>
      <p:sp>
        <p:nvSpPr>
          <p:cNvPr id="33794" name="Rectangle 2"/>
          <p:cNvSpPr>
            <a:spLocks noGrp="1" noChangeArrowheads="1"/>
          </p:cNvSpPr>
          <p:nvPr>
            <p:ph type="title"/>
          </p:nvPr>
        </p:nvSpPr>
        <p:spPr/>
        <p:txBody>
          <a:bodyPr/>
          <a:lstStyle/>
          <a:p>
            <a:pPr eaLnBrk="1" hangingPunct="1">
              <a:defRPr/>
            </a:pPr>
            <a:r>
              <a:rPr lang="en-US" dirty="0">
                <a:latin typeface="Times" charset="0"/>
                <a:ea typeface="Times New Roman" charset="0"/>
                <a:cs typeface="Times New Roman" charset="0"/>
              </a:rPr>
              <a:t>Example Application - Heart Attack Diagnosis</a:t>
            </a:r>
          </a:p>
        </p:txBody>
      </p:sp>
      <p:sp>
        <p:nvSpPr>
          <p:cNvPr id="23557" name="Rectangle 3"/>
          <p:cNvSpPr>
            <a:spLocks noGrp="1" noChangeArrowheads="1"/>
          </p:cNvSpPr>
          <p:nvPr>
            <p:ph type="body" idx="1"/>
          </p:nvPr>
        </p:nvSpPr>
        <p:spPr>
          <a:xfrm>
            <a:off x="685800" y="1752600"/>
            <a:ext cx="7772400" cy="4343400"/>
          </a:xfrm>
        </p:spPr>
        <p:txBody>
          <a:bodyPr/>
          <a:lstStyle/>
          <a:p>
            <a:pPr eaLnBrk="1" hangingPunct="1"/>
            <a:r>
              <a:rPr lang="en-US" dirty="0">
                <a:latin typeface="Times" pitchFamily="1" charset="0"/>
                <a:ea typeface="Times New Roman" pitchFamily="1" charset="0"/>
                <a:cs typeface="Times New Roman" pitchFamily="1" charset="0"/>
              </a:rPr>
              <a:t>The patient has a set of symptoms - Age, type of pain, heart rate, blood pressure, temperature, etc.</a:t>
            </a:r>
            <a:endParaRPr lang="en-US" dirty="0">
              <a:latin typeface="New York" charset="0"/>
              <a:ea typeface="Times New Roman" pitchFamily="1" charset="0"/>
              <a:cs typeface="Times New Roman" pitchFamily="1" charset="0"/>
            </a:endParaRPr>
          </a:p>
          <a:p>
            <a:pPr eaLnBrk="1" hangingPunct="1"/>
            <a:r>
              <a:rPr lang="en-US" dirty="0">
                <a:latin typeface="Times" pitchFamily="1" charset="0"/>
                <a:ea typeface="Times New Roman" pitchFamily="1" charset="0"/>
                <a:cs typeface="Times New Roman" pitchFamily="1" charset="0"/>
              </a:rPr>
              <a:t>Given these symptoms in an Emergency Room setting, a doctor must diagnose whether a heart attack has occurred.</a:t>
            </a:r>
            <a:endParaRPr lang="en-US" dirty="0">
              <a:latin typeface="New York" charset="0"/>
              <a:ea typeface="Times New Roman" pitchFamily="1" charset="0"/>
              <a:cs typeface="Times New Roman" pitchFamily="1" charset="0"/>
            </a:endParaRPr>
          </a:p>
          <a:p>
            <a:pPr eaLnBrk="1" hangingPunct="1"/>
            <a:r>
              <a:rPr lang="en-US" dirty="0">
                <a:latin typeface="Times" pitchFamily="1" charset="0"/>
                <a:ea typeface="Times New Roman" pitchFamily="1" charset="0"/>
                <a:cs typeface="Times New Roman" pitchFamily="1" charset="0"/>
              </a:rPr>
              <a:t>How do you train a machine learning model to solve this problem using the inductive learning model?</a:t>
            </a:r>
          </a:p>
          <a:p>
            <a:pPr eaLnBrk="1" hangingPunct="1"/>
            <a:r>
              <a:rPr lang="en-US" dirty="0">
                <a:latin typeface="Times" pitchFamily="1" charset="0"/>
                <a:ea typeface="Times New Roman" pitchFamily="1" charset="0"/>
                <a:cs typeface="Times New Roman" pitchFamily="1" charset="0"/>
              </a:rPr>
              <a:t>Consistent approach</a:t>
            </a:r>
          </a:p>
          <a:p>
            <a:pPr eaLnBrk="1" hangingPunct="1"/>
            <a:r>
              <a:rPr lang="en-US" dirty="0">
                <a:latin typeface="Times" pitchFamily="1" charset="0"/>
                <a:ea typeface="Times New Roman" pitchFamily="1" charset="0"/>
                <a:cs typeface="Times New Roman" pitchFamily="1" charset="0"/>
              </a:rPr>
              <a:t>Knowledge of ML approach not always critical</a:t>
            </a:r>
          </a:p>
          <a:p>
            <a:pPr eaLnBrk="1" hangingPunct="1"/>
            <a:r>
              <a:rPr lang="en-US" dirty="0">
                <a:latin typeface="Times" pitchFamily="1" charset="0"/>
                <a:ea typeface="Times New Roman" pitchFamily="1" charset="0"/>
                <a:cs typeface="Times New Roman" pitchFamily="1" charset="0"/>
              </a:rPr>
              <a:t>Need to select a reasonable set of input features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0B62F-A23B-4C4B-BB5C-E5EEF885ACD6}"/>
              </a:ext>
            </a:extLst>
          </p:cNvPr>
          <p:cNvSpPr>
            <a:spLocks noGrp="1"/>
          </p:cNvSpPr>
          <p:nvPr>
            <p:ph type="title"/>
          </p:nvPr>
        </p:nvSpPr>
        <p:spPr/>
        <p:txBody>
          <a:bodyPr/>
          <a:lstStyle/>
          <a:p>
            <a:r>
              <a:rPr lang="en-US" dirty="0"/>
              <a:t>Machine Learning Applications</a:t>
            </a:r>
          </a:p>
        </p:txBody>
      </p:sp>
      <p:sp>
        <p:nvSpPr>
          <p:cNvPr id="3" name="Content Placeholder 2">
            <a:extLst>
              <a:ext uri="{FF2B5EF4-FFF2-40B4-BE49-F238E27FC236}">
                <a16:creationId xmlns:a16="http://schemas.microsoft.com/office/drawing/2014/main" id="{822C1301-6912-3E44-818A-1204693D64C8}"/>
              </a:ext>
            </a:extLst>
          </p:cNvPr>
          <p:cNvSpPr>
            <a:spLocks noGrp="1"/>
          </p:cNvSpPr>
          <p:nvPr>
            <p:ph idx="1"/>
          </p:nvPr>
        </p:nvSpPr>
        <p:spPr/>
        <p:txBody>
          <a:bodyPr/>
          <a:lstStyle/>
          <a:p>
            <a:r>
              <a:rPr lang="en-US" dirty="0"/>
              <a:t>Self Driving Cars</a:t>
            </a:r>
          </a:p>
          <a:p>
            <a:r>
              <a:rPr lang="en-US" dirty="0"/>
              <a:t>Speech Recognition</a:t>
            </a:r>
          </a:p>
          <a:p>
            <a:r>
              <a:rPr lang="en-US" dirty="0"/>
              <a:t>Image, Video and Text Recognition and Creation</a:t>
            </a:r>
          </a:p>
          <a:p>
            <a:pPr lvl="1"/>
            <a:r>
              <a:rPr lang="en-US" dirty="0"/>
              <a:t>Surpassing Human Capacity with latest Deep Learning</a:t>
            </a:r>
          </a:p>
          <a:p>
            <a:r>
              <a:rPr lang="en-US" dirty="0"/>
              <a:t>Language Translation</a:t>
            </a:r>
          </a:p>
          <a:p>
            <a:r>
              <a:rPr lang="en-US" dirty="0"/>
              <a:t>Basic Research and Creativity</a:t>
            </a:r>
          </a:p>
          <a:p>
            <a:r>
              <a:rPr lang="en-US" dirty="0"/>
              <a:t>Creating Art – Composing Music, etc.</a:t>
            </a:r>
          </a:p>
          <a:p>
            <a:r>
              <a:rPr lang="en-US" dirty="0"/>
              <a:t>And on and on!</a:t>
            </a:r>
          </a:p>
          <a:p>
            <a:endParaRPr lang="en-US" dirty="0"/>
          </a:p>
          <a:p>
            <a:endParaRPr lang="en-US" dirty="0"/>
          </a:p>
        </p:txBody>
      </p:sp>
      <p:sp>
        <p:nvSpPr>
          <p:cNvPr id="4" name="Footer Placeholder 3">
            <a:extLst>
              <a:ext uri="{FF2B5EF4-FFF2-40B4-BE49-F238E27FC236}">
                <a16:creationId xmlns:a16="http://schemas.microsoft.com/office/drawing/2014/main" id="{BA4C9BAD-E7E2-A243-A2EA-6D947CBEFF80}"/>
              </a:ext>
            </a:extLst>
          </p:cNvPr>
          <p:cNvSpPr>
            <a:spLocks noGrp="1"/>
          </p:cNvSpPr>
          <p:nvPr>
            <p:ph type="ftr" sz="quarter" idx="11"/>
          </p:nvPr>
        </p:nvSpPr>
        <p:spPr/>
        <p:txBody>
          <a:bodyPr/>
          <a:lstStyle/>
          <a:p>
            <a:r>
              <a:rPr lang="en-US">
                <a:latin typeface="Times New Roman" pitchFamily="1" charset="0"/>
              </a:rPr>
              <a:t>CS 270 – Introduction</a:t>
            </a:r>
            <a:endParaRPr lang="en-US" dirty="0">
              <a:latin typeface="Times New Roman" pitchFamily="1" charset="0"/>
            </a:endParaRPr>
          </a:p>
        </p:txBody>
      </p:sp>
      <p:sp>
        <p:nvSpPr>
          <p:cNvPr id="5" name="Slide Number Placeholder 4">
            <a:extLst>
              <a:ext uri="{FF2B5EF4-FFF2-40B4-BE49-F238E27FC236}">
                <a16:creationId xmlns:a16="http://schemas.microsoft.com/office/drawing/2014/main" id="{CE9489A4-5469-BA4B-81C1-1F9E64D6FFAB}"/>
              </a:ext>
            </a:extLst>
          </p:cNvPr>
          <p:cNvSpPr>
            <a:spLocks noGrp="1"/>
          </p:cNvSpPr>
          <p:nvPr>
            <p:ph type="sldNum" sz="quarter" idx="12"/>
          </p:nvPr>
        </p:nvSpPr>
        <p:spPr/>
        <p:txBody>
          <a:bodyPr/>
          <a:lstStyle/>
          <a:p>
            <a:pPr>
              <a:defRPr/>
            </a:pPr>
            <a:fld id="{9DD6A809-AF77-4A4D-BC08-1745C4063708}" type="slidenum">
              <a:rPr lang="en-US" smtClean="0"/>
              <a:pPr>
                <a:defRPr/>
              </a:pPr>
              <a:t>6</a:t>
            </a:fld>
            <a:endParaRPr lang="en-US"/>
          </a:p>
        </p:txBody>
      </p:sp>
    </p:spTree>
    <p:extLst>
      <p:ext uri="{BB962C8B-B14F-4D97-AF65-F5344CB8AC3E}">
        <p14:creationId xmlns:p14="http://schemas.microsoft.com/office/powerpoint/2010/main" val="3238575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a:noFill/>
        </p:spPr>
        <p:txBody>
          <a:bodyPr/>
          <a:lstStyle/>
          <a:p>
            <a:r>
              <a:rPr lang="en-US">
                <a:latin typeface="Times New Roman" pitchFamily="1" charset="0"/>
              </a:rPr>
              <a:t>CS 270 – Introduction</a:t>
            </a:r>
            <a:endParaRPr lang="en-US" dirty="0">
              <a:latin typeface="Times New Roman" pitchFamily="1" charset="0"/>
            </a:endParaRPr>
          </a:p>
        </p:txBody>
      </p:sp>
      <p:sp>
        <p:nvSpPr>
          <p:cNvPr id="25603" name="Slide Number Placeholder 5"/>
          <p:cNvSpPr>
            <a:spLocks noGrp="1"/>
          </p:cNvSpPr>
          <p:nvPr>
            <p:ph type="sldNum" sz="quarter" idx="12"/>
          </p:nvPr>
        </p:nvSpPr>
        <p:spPr>
          <a:noFill/>
        </p:spPr>
        <p:txBody>
          <a:bodyPr/>
          <a:lstStyle/>
          <a:p>
            <a:fld id="{A6FFF57F-06AA-EF45-B04C-101C70050033}" type="slidenum">
              <a:rPr lang="en-US" smtClean="0">
                <a:latin typeface="Times New Roman" pitchFamily="1" charset="0"/>
              </a:rPr>
              <a:pPr/>
              <a:t>7</a:t>
            </a:fld>
            <a:endParaRPr lang="en-US">
              <a:latin typeface="Times New Roman" pitchFamily="1" charset="0"/>
            </a:endParaRPr>
          </a:p>
        </p:txBody>
      </p:sp>
      <p:sp>
        <p:nvSpPr>
          <p:cNvPr id="17410" name="Rectangle 2"/>
          <p:cNvSpPr>
            <a:spLocks noGrp="1" noChangeArrowheads="1"/>
          </p:cNvSpPr>
          <p:nvPr>
            <p:ph type="title"/>
          </p:nvPr>
        </p:nvSpPr>
        <p:spPr/>
        <p:txBody>
          <a:bodyPr lIns="90488" tIns="44450" rIns="90488" bIns="44450"/>
          <a:lstStyle/>
          <a:p>
            <a:pPr eaLnBrk="1" hangingPunct="1">
              <a:defRPr/>
            </a:pPr>
            <a:r>
              <a:rPr lang="en-US">
                <a:ea typeface="+mj-ea"/>
                <a:cs typeface="+mj-cs"/>
              </a:rPr>
              <a:t>Motivation</a:t>
            </a:r>
          </a:p>
        </p:txBody>
      </p:sp>
      <p:sp>
        <p:nvSpPr>
          <p:cNvPr id="25605" name="Rectangle 3"/>
          <p:cNvSpPr>
            <a:spLocks noGrp="1" noChangeArrowheads="1"/>
          </p:cNvSpPr>
          <p:nvPr>
            <p:ph type="body" idx="1"/>
          </p:nvPr>
        </p:nvSpPr>
        <p:spPr>
          <a:noFill/>
        </p:spPr>
        <p:txBody>
          <a:bodyPr lIns="90488" tIns="44450" rIns="90488" bIns="44450"/>
          <a:lstStyle/>
          <a:p>
            <a:pPr eaLnBrk="1" hangingPunct="1"/>
            <a:r>
              <a:rPr lang="en-US">
                <a:ea typeface="ＭＳ Ｐゴシック" pitchFamily="1" charset="-128"/>
                <a:cs typeface="ＭＳ Ｐゴシック" pitchFamily="1" charset="-128"/>
              </a:rPr>
              <a:t>Costs and Errors in Programming</a:t>
            </a:r>
          </a:p>
          <a:p>
            <a:pPr eaLnBrk="1" hangingPunct="1"/>
            <a:r>
              <a:rPr lang="en-US">
                <a:ea typeface="ＭＳ Ｐゴシック" pitchFamily="1" charset="-128"/>
                <a:cs typeface="ＭＳ Ｐゴシック" pitchFamily="1" charset="-128"/>
              </a:rPr>
              <a:t>Our inability to program complex and "subjective" tasks</a:t>
            </a:r>
          </a:p>
          <a:p>
            <a:pPr eaLnBrk="1" hangingPunct="1"/>
            <a:r>
              <a:rPr lang="en-US">
                <a:ea typeface="ＭＳ Ｐゴシック" pitchFamily="1" charset="-128"/>
                <a:cs typeface="ＭＳ Ｐゴシック" pitchFamily="1" charset="-128"/>
              </a:rPr>
              <a:t>General, easy-to use mechanism for a large set of applications</a:t>
            </a:r>
          </a:p>
          <a:p>
            <a:pPr eaLnBrk="1" hangingPunct="1"/>
            <a:r>
              <a:rPr lang="en-US">
                <a:ea typeface="ＭＳ Ｐゴシック" pitchFamily="1" charset="-128"/>
                <a:cs typeface="ＭＳ Ｐゴシック" pitchFamily="1" charset="-128"/>
              </a:rPr>
              <a:t>Improvement in application accuracy - Empirical</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p>
            <a:r>
              <a:rPr lang="en-US"/>
              <a:t>CS 270 – Introduction</a:t>
            </a:r>
          </a:p>
        </p:txBody>
      </p:sp>
      <p:sp>
        <p:nvSpPr>
          <p:cNvPr id="21507" name="Slide Number Placeholder 5"/>
          <p:cNvSpPr>
            <a:spLocks noGrp="1"/>
          </p:cNvSpPr>
          <p:nvPr>
            <p:ph type="sldNum" sz="quarter" idx="12"/>
          </p:nvPr>
        </p:nvSpPr>
        <p:spPr>
          <a:noFill/>
        </p:spPr>
        <p:txBody>
          <a:bodyPr/>
          <a:lstStyle/>
          <a:p>
            <a:fld id="{23C8DA5D-4787-7044-89DE-755C2248A631}" type="slidenum">
              <a:rPr lang="en-US" smtClean="0"/>
              <a:pPr/>
              <a:t>8</a:t>
            </a:fld>
            <a:endParaRPr lang="en-US"/>
          </a:p>
        </p:txBody>
      </p:sp>
      <p:sp>
        <p:nvSpPr>
          <p:cNvPr id="18434" name="Rectangle 2"/>
          <p:cNvSpPr>
            <a:spLocks noGrp="1" noChangeArrowheads="1"/>
          </p:cNvSpPr>
          <p:nvPr>
            <p:ph type="title"/>
          </p:nvPr>
        </p:nvSpPr>
        <p:spPr/>
        <p:txBody>
          <a:bodyPr lIns="90488" tIns="44450" rIns="90488" bIns="44450"/>
          <a:lstStyle/>
          <a:p>
            <a:pPr eaLnBrk="1" hangingPunct="1">
              <a:defRPr/>
            </a:pPr>
            <a:r>
              <a:rPr lang="en-US" dirty="0">
                <a:ea typeface="+mj-ea"/>
                <a:cs typeface="+mj-cs"/>
              </a:rPr>
              <a:t>Example and Discussion</a:t>
            </a:r>
          </a:p>
        </p:txBody>
      </p:sp>
      <p:sp>
        <p:nvSpPr>
          <p:cNvPr id="21509" name="Rectangle 3"/>
          <p:cNvSpPr>
            <a:spLocks noGrp="1" noChangeArrowheads="1"/>
          </p:cNvSpPr>
          <p:nvPr>
            <p:ph type="body" idx="1"/>
          </p:nvPr>
        </p:nvSpPr>
        <p:spPr>
          <a:noFill/>
        </p:spPr>
        <p:txBody>
          <a:bodyPr lIns="90488" tIns="44450" rIns="90488" bIns="44450"/>
          <a:lstStyle/>
          <a:p>
            <a:pPr eaLnBrk="1" hangingPunct="1"/>
            <a:r>
              <a:rPr lang="en-US" dirty="0"/>
              <a:t>Self-driving car – Imagine writing a program</a:t>
            </a:r>
          </a:p>
          <a:p>
            <a:pPr eaLnBrk="1" hangingPunct="1"/>
            <a:r>
              <a:rPr lang="en-US" dirty="0">
                <a:hlinkClick r:id="rId3"/>
              </a:rPr>
              <a:t>Link</a:t>
            </a:r>
            <a:endParaRPr 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p>
            <a:r>
              <a:rPr lang="en-US"/>
              <a:t>CS 270 – Introduction</a:t>
            </a:r>
          </a:p>
        </p:txBody>
      </p:sp>
      <p:sp>
        <p:nvSpPr>
          <p:cNvPr id="21507" name="Slide Number Placeholder 5"/>
          <p:cNvSpPr>
            <a:spLocks noGrp="1"/>
          </p:cNvSpPr>
          <p:nvPr>
            <p:ph type="sldNum" sz="quarter" idx="12"/>
          </p:nvPr>
        </p:nvSpPr>
        <p:spPr>
          <a:noFill/>
        </p:spPr>
        <p:txBody>
          <a:bodyPr/>
          <a:lstStyle/>
          <a:p>
            <a:fld id="{23C8DA5D-4787-7044-89DE-755C2248A631}" type="slidenum">
              <a:rPr lang="en-US" smtClean="0"/>
              <a:pPr/>
              <a:t>9</a:t>
            </a:fld>
            <a:endParaRPr lang="en-US"/>
          </a:p>
        </p:txBody>
      </p:sp>
      <p:sp>
        <p:nvSpPr>
          <p:cNvPr id="18434" name="Rectangle 2"/>
          <p:cNvSpPr>
            <a:spLocks noGrp="1" noChangeArrowheads="1"/>
          </p:cNvSpPr>
          <p:nvPr>
            <p:ph type="title"/>
          </p:nvPr>
        </p:nvSpPr>
        <p:spPr/>
        <p:txBody>
          <a:bodyPr lIns="90488" tIns="44450" rIns="90488" bIns="44450"/>
          <a:lstStyle/>
          <a:p>
            <a:pPr eaLnBrk="1" hangingPunct="1">
              <a:defRPr/>
            </a:pPr>
            <a:r>
              <a:rPr lang="en-US" dirty="0">
                <a:ea typeface="+mj-ea"/>
                <a:cs typeface="+mj-cs"/>
              </a:rPr>
              <a:t>Example and Discussion</a:t>
            </a:r>
          </a:p>
        </p:txBody>
      </p:sp>
      <p:sp>
        <p:nvSpPr>
          <p:cNvPr id="21509" name="Rectangle 3"/>
          <p:cNvSpPr>
            <a:spLocks noGrp="1" noChangeArrowheads="1"/>
          </p:cNvSpPr>
          <p:nvPr>
            <p:ph type="body" idx="1"/>
          </p:nvPr>
        </p:nvSpPr>
        <p:spPr>
          <a:noFill/>
        </p:spPr>
        <p:txBody>
          <a:bodyPr lIns="90488" tIns="44450" rIns="90488" bIns="44450"/>
          <a:lstStyle/>
          <a:p>
            <a:pPr eaLnBrk="1" hangingPunct="1"/>
            <a:r>
              <a:rPr lang="en-US" dirty="0"/>
              <a:t>Self-driving car</a:t>
            </a:r>
          </a:p>
          <a:p>
            <a:pPr lvl="1" eaLnBrk="1" hangingPunct="1"/>
            <a:r>
              <a:rPr lang="en-US" dirty="0"/>
              <a:t>Gather labeled data set.  Which Input Features? </a:t>
            </a:r>
          </a:p>
          <a:p>
            <a:pPr eaLnBrk="1" hangingPunct="1"/>
            <a:endParaRPr lang="en-US" dirty="0"/>
          </a:p>
        </p:txBody>
      </p:sp>
      <p:pic>
        <p:nvPicPr>
          <p:cNvPr id="3" name="Picture 2" descr="A row of police cars&#10;&#10;Description automatically generated with low confidence">
            <a:extLst>
              <a:ext uri="{FF2B5EF4-FFF2-40B4-BE49-F238E27FC236}">
                <a16:creationId xmlns:a16="http://schemas.microsoft.com/office/drawing/2014/main" id="{CACDD3CA-9129-694A-B78E-3C7D42FFE626}"/>
              </a:ext>
            </a:extLst>
          </p:cNvPr>
          <p:cNvPicPr>
            <a:picLocks noChangeAspect="1"/>
          </p:cNvPicPr>
          <p:nvPr/>
        </p:nvPicPr>
        <p:blipFill rotWithShape="1">
          <a:blip r:embed="rId3"/>
          <a:srcRect b="5172"/>
          <a:stretch/>
        </p:blipFill>
        <p:spPr>
          <a:xfrm>
            <a:off x="1137921" y="2552486"/>
            <a:ext cx="6786879" cy="3772114"/>
          </a:xfrm>
          <a:prstGeom prst="rect">
            <a:avLst/>
          </a:prstGeom>
        </p:spPr>
      </p:pic>
    </p:spTree>
  </p:cSld>
  <p:clrMapOvr>
    <a:masterClrMapping/>
  </p:clrMapOvr>
  <p:transition/>
</p:sld>
</file>

<file path=ppt/theme/theme1.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13041</TotalTime>
  <Words>1734</Words>
  <Application>Microsoft Macintosh PowerPoint</Application>
  <PresentationFormat>On-screen Show (4:3)</PresentationFormat>
  <Paragraphs>263</Paragraphs>
  <Slides>24</Slides>
  <Notes>18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Arial</vt:lpstr>
      <vt:lpstr>New York</vt:lpstr>
      <vt:lpstr>Times</vt:lpstr>
      <vt:lpstr>Times New Roman</vt:lpstr>
      <vt:lpstr>Wingdings</vt:lpstr>
      <vt:lpstr>Soaring</vt:lpstr>
      <vt:lpstr>Document</vt:lpstr>
      <vt:lpstr>Introduction to Machine Learning    CS 201R (270?)   Professor Tony Martinez</vt:lpstr>
      <vt:lpstr>Computation and Learning</vt:lpstr>
      <vt:lpstr>Intelligence and Agency</vt:lpstr>
      <vt:lpstr>What is Inductive Machine Learning</vt:lpstr>
      <vt:lpstr>Example Application - Heart Attack Diagnosis</vt:lpstr>
      <vt:lpstr>Machine Learning Applications</vt:lpstr>
      <vt:lpstr>Motivation</vt:lpstr>
      <vt:lpstr>Example and Discussion</vt:lpstr>
      <vt:lpstr>Example and Discussion</vt:lpstr>
      <vt:lpstr>Example and Discussion</vt:lpstr>
      <vt:lpstr>Example and Discussion</vt:lpstr>
      <vt:lpstr>Example and Discussion</vt:lpstr>
      <vt:lpstr>Example and Discussion</vt:lpstr>
      <vt:lpstr>Example and Discussion</vt:lpstr>
      <vt:lpstr>Example and Discussion</vt:lpstr>
      <vt:lpstr>Example and Discussion</vt:lpstr>
      <vt:lpstr>UC Irvine Machine Learning Data Base Iris Data Set</vt:lpstr>
      <vt:lpstr>Glass Data Set</vt:lpstr>
      <vt:lpstr>Machine Learning Sketch History</vt:lpstr>
      <vt:lpstr>Inductive Learning</vt:lpstr>
      <vt:lpstr>Other Machine Learning Areas</vt:lpstr>
      <vt:lpstr>Standard Steps in Inductive Learning</vt:lpstr>
      <vt:lpstr>Our Approach in this Course</vt:lpstr>
      <vt:lpstr>Goals of the BYU Neural Networks and Machine Learning Laboratory  http://axon.cs.byu.edu/home.html</vt:lpstr>
    </vt:vector>
  </TitlesOfParts>
  <Company>BYU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and Neural Networks  Professor Tony Martinez Computer Science Department Brigham Young University  http://axon.cs.byu.edu/~martinez</dc:title>
  <cp:lastModifiedBy>Tony Martinez</cp:lastModifiedBy>
  <cp:revision>77</cp:revision>
  <dcterms:created xsi:type="dcterms:W3CDTF">2015-01-08T22:24:06Z</dcterms:created>
  <dcterms:modified xsi:type="dcterms:W3CDTF">2023-09-04T17:36:48Z</dcterms:modified>
</cp:coreProperties>
</file>