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45"/>
  </p:notesMasterIdLst>
  <p:handoutMasterIdLst>
    <p:handoutMasterId r:id="rId46"/>
  </p:handoutMasterIdLst>
  <p:sldIdLst>
    <p:sldId id="362" r:id="rId2"/>
    <p:sldId id="367" r:id="rId3"/>
    <p:sldId id="368" r:id="rId4"/>
    <p:sldId id="371" r:id="rId5"/>
    <p:sldId id="369" r:id="rId6"/>
    <p:sldId id="364" r:id="rId7"/>
    <p:sldId id="372" r:id="rId8"/>
    <p:sldId id="404" r:id="rId9"/>
    <p:sldId id="405" r:id="rId10"/>
    <p:sldId id="400" r:id="rId11"/>
    <p:sldId id="392" r:id="rId12"/>
    <p:sldId id="398" r:id="rId13"/>
    <p:sldId id="373" r:id="rId14"/>
    <p:sldId id="374" r:id="rId15"/>
    <p:sldId id="406" r:id="rId16"/>
    <p:sldId id="375" r:id="rId17"/>
    <p:sldId id="376" r:id="rId18"/>
    <p:sldId id="383" r:id="rId19"/>
    <p:sldId id="386" r:id="rId20"/>
    <p:sldId id="401" r:id="rId21"/>
    <p:sldId id="388" r:id="rId22"/>
    <p:sldId id="389" r:id="rId23"/>
    <p:sldId id="390" r:id="rId24"/>
    <p:sldId id="391" r:id="rId25"/>
    <p:sldId id="377" r:id="rId26"/>
    <p:sldId id="396" r:id="rId27"/>
    <p:sldId id="395" r:id="rId28"/>
    <p:sldId id="397" r:id="rId29"/>
    <p:sldId id="363" r:id="rId30"/>
    <p:sldId id="402" r:id="rId31"/>
    <p:sldId id="382" r:id="rId32"/>
    <p:sldId id="393" r:id="rId33"/>
    <p:sldId id="408" r:id="rId34"/>
    <p:sldId id="407" r:id="rId35"/>
    <p:sldId id="366" r:id="rId36"/>
    <p:sldId id="399" r:id="rId37"/>
    <p:sldId id="378" r:id="rId38"/>
    <p:sldId id="394" r:id="rId39"/>
    <p:sldId id="365" r:id="rId40"/>
    <p:sldId id="381" r:id="rId41"/>
    <p:sldId id="379" r:id="rId42"/>
    <p:sldId id="384" r:id="rId43"/>
    <p:sldId id="385" r:id="rId4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 charset="0"/>
        <a:ea typeface="+mn-ea"/>
        <a:cs typeface="+mn-cs"/>
      </a:defRPr>
    </a:lvl1pPr>
    <a:lvl2pPr marL="457200" algn="l" rtl="0" fontAlgn="base">
      <a:spcBef>
        <a:spcPct val="0"/>
      </a:spcBef>
      <a:spcAft>
        <a:spcPct val="0"/>
      </a:spcAft>
      <a:defRPr sz="2400" kern="1200">
        <a:solidFill>
          <a:schemeClr val="tx1"/>
        </a:solidFill>
        <a:latin typeface="Times New Roman" pitchFamily="1" charset="0"/>
        <a:ea typeface="+mn-ea"/>
        <a:cs typeface="+mn-cs"/>
      </a:defRPr>
    </a:lvl2pPr>
    <a:lvl3pPr marL="914400" algn="l" rtl="0" fontAlgn="base">
      <a:spcBef>
        <a:spcPct val="0"/>
      </a:spcBef>
      <a:spcAft>
        <a:spcPct val="0"/>
      </a:spcAft>
      <a:defRPr sz="2400" kern="1200">
        <a:solidFill>
          <a:schemeClr val="tx1"/>
        </a:solidFill>
        <a:latin typeface="Times New Roman" pitchFamily="1" charset="0"/>
        <a:ea typeface="+mn-ea"/>
        <a:cs typeface="+mn-cs"/>
      </a:defRPr>
    </a:lvl3pPr>
    <a:lvl4pPr marL="1371600" algn="l" rtl="0" fontAlgn="base">
      <a:spcBef>
        <a:spcPct val="0"/>
      </a:spcBef>
      <a:spcAft>
        <a:spcPct val="0"/>
      </a:spcAft>
      <a:defRPr sz="2400" kern="1200">
        <a:solidFill>
          <a:schemeClr val="tx1"/>
        </a:solidFill>
        <a:latin typeface="Times New Roman" pitchFamily="1" charset="0"/>
        <a:ea typeface="+mn-ea"/>
        <a:cs typeface="+mn-cs"/>
      </a:defRPr>
    </a:lvl4pPr>
    <a:lvl5pPr marL="1828800" algn="l" rtl="0" fontAlgn="base">
      <a:spcBef>
        <a:spcPct val="0"/>
      </a:spcBef>
      <a:spcAft>
        <a:spcPct val="0"/>
      </a:spcAft>
      <a:defRPr sz="2400" kern="1200">
        <a:solidFill>
          <a:schemeClr val="tx1"/>
        </a:solidFill>
        <a:latin typeface="Times New Roman" pitchFamily="1" charset="0"/>
        <a:ea typeface="+mn-ea"/>
        <a:cs typeface="+mn-cs"/>
      </a:defRPr>
    </a:lvl5pPr>
    <a:lvl6pPr marL="2286000" algn="l" defTabSz="457200" rtl="0" eaLnBrk="1" latinLnBrk="0" hangingPunct="1">
      <a:defRPr sz="2400" kern="1200">
        <a:solidFill>
          <a:schemeClr val="tx1"/>
        </a:solidFill>
        <a:latin typeface="Times New Roman" pitchFamily="1" charset="0"/>
        <a:ea typeface="+mn-ea"/>
        <a:cs typeface="+mn-cs"/>
      </a:defRPr>
    </a:lvl6pPr>
    <a:lvl7pPr marL="2743200" algn="l" defTabSz="457200" rtl="0" eaLnBrk="1" latinLnBrk="0" hangingPunct="1">
      <a:defRPr sz="2400" kern="1200">
        <a:solidFill>
          <a:schemeClr val="tx1"/>
        </a:solidFill>
        <a:latin typeface="Times New Roman" pitchFamily="1" charset="0"/>
        <a:ea typeface="+mn-ea"/>
        <a:cs typeface="+mn-cs"/>
      </a:defRPr>
    </a:lvl7pPr>
    <a:lvl8pPr marL="3200400" algn="l" defTabSz="457200" rtl="0" eaLnBrk="1" latinLnBrk="0" hangingPunct="1">
      <a:defRPr sz="2400" kern="1200">
        <a:solidFill>
          <a:schemeClr val="tx1"/>
        </a:solidFill>
        <a:latin typeface="Times New Roman" pitchFamily="1" charset="0"/>
        <a:ea typeface="+mn-ea"/>
        <a:cs typeface="+mn-cs"/>
      </a:defRPr>
    </a:lvl8pPr>
    <a:lvl9pPr marL="3657600" algn="l" defTabSz="457200" rtl="0" eaLnBrk="1" latinLnBrk="0" hangingPunct="1">
      <a:defRPr sz="2400" kern="1200">
        <a:solidFill>
          <a:schemeClr val="tx1"/>
        </a:solidFill>
        <a:latin typeface="Times New Roman"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52"/>
    <p:restoredTop sz="87978" autoAdjust="0"/>
  </p:normalViewPr>
  <p:slideViewPr>
    <p:cSldViewPr snapToObjects="1">
      <p:cViewPr varScale="1">
        <p:scale>
          <a:sx n="137" d="100"/>
          <a:sy n="137" d="100"/>
        </p:scale>
        <p:origin x="20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DF98D401-B2F0-3E44-95CA-55FBD1CDDF12}" type="slidenum">
              <a:rPr lang="en-US"/>
              <a:pPr>
                <a:defRPr/>
              </a:pPr>
              <a:t>‹#›</a:t>
            </a:fld>
            <a:endParaRPr lang="en-US"/>
          </a:p>
        </p:txBody>
      </p:sp>
    </p:spTree>
    <p:extLst>
      <p:ext uri="{BB962C8B-B14F-4D97-AF65-F5344CB8AC3E}">
        <p14:creationId xmlns:p14="http://schemas.microsoft.com/office/powerpoint/2010/main" val="3305454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16798ADF-0780-7E40-B9B6-1101AC231066}" type="slidenum">
              <a:rPr lang="en-US"/>
              <a:pPr>
                <a:defRPr/>
              </a:pPr>
              <a:t>‹#›</a:t>
            </a:fld>
            <a:endParaRPr lang="en-US"/>
          </a:p>
        </p:txBody>
      </p:sp>
    </p:spTree>
    <p:extLst>
      <p:ext uri="{BB962C8B-B14F-4D97-AF65-F5344CB8AC3E}">
        <p14:creationId xmlns:p14="http://schemas.microsoft.com/office/powerpoint/2010/main" val="11117597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at.cmu.edu/~cshalizi/350/lectures/08/lecture-08.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3EDFE5A-8C6B-E348-ABEE-87D3CAAD9609}" type="slidenum">
              <a:rPr lang="en-US">
                <a:latin typeface="Times New Roman" pitchFamily="1" charset="0"/>
              </a:rPr>
              <a:pPr/>
              <a:t>1</a:t>
            </a:fld>
            <a:endParaRPr lang="en-US">
              <a:latin typeface="Times New Roman" pitchFamily="1"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en-US" dirty="0">
                <a:latin typeface="Times New Roman" pitchFamily="1" charset="0"/>
                <a:ea typeface="ＭＳ Ｐゴシック" pitchFamily="1" charset="-128"/>
                <a:cs typeface="ＭＳ Ｐゴシック" pitchFamily="1" charset="-128"/>
              </a:rPr>
              <a:t>Taxonomy example – partition and hierarchy</a:t>
            </a:r>
          </a:p>
          <a:p>
            <a:r>
              <a:rPr lang="en-US" dirty="0">
                <a:latin typeface="Times New Roman" pitchFamily="1" charset="0"/>
                <a:ea typeface="ＭＳ Ｐゴシック" pitchFamily="1" charset="-128"/>
                <a:cs typeface="ＭＳ Ｐゴシック" pitchFamily="1" charset="-128"/>
              </a:rPr>
              <a:t>Using ML now to refine</a:t>
            </a:r>
          </a:p>
          <a:p>
            <a:r>
              <a:rPr lang="en-US" dirty="0" err="1">
                <a:latin typeface="Times New Roman" pitchFamily="1" charset="0"/>
                <a:ea typeface="ＭＳ Ｐゴシック" pitchFamily="1" charset="-128"/>
                <a:cs typeface="ＭＳ Ｐゴシック" pitchFamily="1" charset="-128"/>
              </a:rPr>
              <a:t>k</a:t>
            </a:r>
            <a:r>
              <a:rPr lang="en-US" baseline="0" dirty="0">
                <a:latin typeface="Times New Roman" pitchFamily="1" charset="0"/>
                <a:ea typeface="ＭＳ Ｐゴシック" pitchFamily="1" charset="-128"/>
                <a:cs typeface="ＭＳ Ｐゴシック" pitchFamily="1" charset="-128"/>
              </a:rPr>
              <a:t> – elbow in % of variance explained graph (between group variance/total variance)</a:t>
            </a:r>
            <a:endParaRPr lang="en-US" dirty="0">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798ADF-0780-7E40-B9B6-1101AC231066}" type="slidenum">
              <a:rPr lang="en-US" smtClean="0"/>
              <a:pPr>
                <a:defRPr/>
              </a:pPr>
              <a:t>12</a:t>
            </a:fld>
            <a:endParaRPr lang="en-US"/>
          </a:p>
        </p:txBody>
      </p:sp>
    </p:spTree>
    <p:extLst>
      <p:ext uri="{BB962C8B-B14F-4D97-AF65-F5344CB8AC3E}">
        <p14:creationId xmlns:p14="http://schemas.microsoft.com/office/powerpoint/2010/main" val="3409569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HAC needs to go through almost all</a:t>
            </a:r>
            <a:r>
              <a:rPr lang="en-US" baseline="0" dirty="0"/>
              <a:t> </a:t>
            </a:r>
            <a:r>
              <a:rPr lang="en-US" baseline="0" dirty="0" err="1"/>
              <a:t>n</a:t>
            </a:r>
            <a:r>
              <a:rPr lang="en-US" baseline="0" dirty="0"/>
              <a:t> iterations since usually want a relatively small number of final clusters as compared to number of instances.</a:t>
            </a:r>
          </a:p>
          <a:p>
            <a:r>
              <a:rPr lang="en-US" baseline="0" dirty="0"/>
              <a:t>Or n^2log^2n if sort adjacency matrix and keep it sorted for next clustering</a:t>
            </a:r>
          </a:p>
          <a:p>
            <a:r>
              <a:rPr lang="en-US" baseline="0" dirty="0"/>
              <a:t>Connection based clustering</a:t>
            </a:r>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Square the </a:t>
            </a:r>
            <a:r>
              <a:rPr lang="en-US"/>
              <a:t>eulclidean </a:t>
            </a:r>
            <a:r>
              <a:rPr lang="en-US" dirty="0"/>
              <a:t>distance (distance</a:t>
            </a:r>
            <a:r>
              <a:rPr lang="en-US" baseline="0" dirty="0"/>
              <a:t> usually Euclidean)</a:t>
            </a:r>
            <a:endParaRPr lang="en-US" dirty="0"/>
          </a:p>
          <a:p>
            <a:r>
              <a:rPr lang="en-US" dirty="0"/>
              <a:t>One</a:t>
            </a:r>
            <a:r>
              <a:rPr lang="en-US" baseline="0" dirty="0"/>
              <a:t> cluster per node.  However, for a set k and just trying to compare different solutions with that k, then compactness would be a reasonable measure (e.g. k-means comparisons). Save this for k-means discussion.</a:t>
            </a:r>
            <a:endParaRPr lang="en-US" dirty="0"/>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16</a:t>
            </a:fld>
            <a:endParaRPr lang="en-US"/>
          </a:p>
        </p:txBody>
      </p:sp>
    </p:spTree>
    <p:extLst>
      <p:ext uri="{BB962C8B-B14F-4D97-AF65-F5344CB8AC3E}">
        <p14:creationId xmlns:p14="http://schemas.microsoft.com/office/powerpoint/2010/main" val="2965646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p:spPr>
        <p:txBody>
          <a:bodyPr/>
          <a:lstStyle/>
          <a:p>
            <a:r>
              <a:rPr lang="en-US" dirty="0">
                <a:latin typeface="Times New Roman" pitchFamily="1" charset="0"/>
                <a:ea typeface="ＭＳ Ｐゴシック" pitchFamily="1" charset="-128"/>
                <a:cs typeface="ＭＳ Ｐゴシック" pitchFamily="1" charset="-128"/>
              </a:rPr>
              <a:t>Note no square root on distance.  Same ranking, just a normalization decision.</a:t>
            </a:r>
          </a:p>
          <a:p>
            <a:r>
              <a:rPr lang="en-US" dirty="0">
                <a:latin typeface="Times New Roman" pitchFamily="1" charset="0"/>
                <a:ea typeface="ＭＳ Ｐゴシック" pitchFamily="1" charset="-128"/>
                <a:cs typeface="ＭＳ Ｐゴシック" pitchFamily="1" charset="-128"/>
              </a:rPr>
              <a:t>The cluster</a:t>
            </a:r>
            <a:r>
              <a:rPr lang="en-US" baseline="0" dirty="0">
                <a:latin typeface="Times New Roman" pitchFamily="1" charset="0"/>
                <a:ea typeface="ＭＳ Ｐゴシック" pitchFamily="1" charset="-128"/>
                <a:cs typeface="ＭＳ Ｐゴシック" pitchFamily="1" charset="-128"/>
              </a:rPr>
              <a:t> to </a:t>
            </a:r>
            <a:r>
              <a:rPr lang="en-US" dirty="0">
                <a:latin typeface="Times New Roman" pitchFamily="1" charset="0"/>
                <a:ea typeface="ＭＳ Ｐゴシック" pitchFamily="1" charset="-128"/>
                <a:cs typeface="ＭＳ Ｐゴシック" pitchFamily="1" charset="-128"/>
              </a:rPr>
              <a:t>which each cluster is</a:t>
            </a:r>
            <a:r>
              <a:rPr lang="en-US" baseline="0" dirty="0">
                <a:latin typeface="Times New Roman" pitchFamily="1" charset="0"/>
                <a:ea typeface="ＭＳ Ｐゴシック" pitchFamily="1" charset="-128"/>
                <a:cs typeface="ＭＳ Ｐゴシック" pitchFamily="1" charset="-128"/>
              </a:rPr>
              <a:t> closest</a:t>
            </a:r>
            <a:endParaRPr lang="en-US" dirty="0">
              <a:latin typeface="Times New Roman" pitchFamily="1" charset="0"/>
              <a:ea typeface="ＭＳ Ｐゴシック" pitchFamily="1" charset="-128"/>
              <a:cs typeface="ＭＳ Ｐゴシック" pitchFamily="1" charset="-128"/>
            </a:endParaRPr>
          </a:p>
        </p:txBody>
      </p:sp>
      <p:sp>
        <p:nvSpPr>
          <p:cNvPr id="29700" name="Slide Number Placeholder 3"/>
          <p:cNvSpPr>
            <a:spLocks noGrp="1"/>
          </p:cNvSpPr>
          <p:nvPr>
            <p:ph type="sldNum" sz="quarter" idx="5"/>
          </p:nvPr>
        </p:nvSpPr>
        <p:spPr>
          <a:noFill/>
        </p:spPr>
        <p:txBody>
          <a:bodyPr/>
          <a:lstStyle/>
          <a:p>
            <a:fld id="{9A33D61C-407C-1041-9C37-744B649BF1F5}" type="slidenum">
              <a:rPr lang="en-US" smtClean="0">
                <a:latin typeface="Times New Roman" pitchFamily="1" charset="0"/>
              </a:rPr>
              <a:pPr/>
              <a:t>17</a:t>
            </a:fld>
            <a:endParaRPr lang="en-US">
              <a:latin typeface="Times New Roman"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picture here with 3 clusters</a:t>
            </a:r>
            <a:r>
              <a:rPr lang="en-US" baseline="0" dirty="0"/>
              <a:t> and show a(</a:t>
            </a:r>
            <a:r>
              <a:rPr lang="en-US" baseline="0" dirty="0" err="1"/>
              <a:t>i</a:t>
            </a:r>
            <a:r>
              <a:rPr lang="en-US" baseline="0" dirty="0"/>
              <a:t>) and b(</a:t>
            </a:r>
            <a:r>
              <a:rPr lang="en-US" baseline="0" dirty="0" err="1"/>
              <a:t>i</a:t>
            </a:r>
            <a:r>
              <a:rPr lang="en-US" baseline="0" dirty="0"/>
              <a:t>).  Or just use the picture on the next slide</a:t>
            </a:r>
            <a:endParaRPr lang="en-US" dirty="0"/>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19</a:t>
            </a:fld>
            <a:endParaRPr lang="en-US"/>
          </a:p>
        </p:txBody>
      </p:sp>
    </p:spTree>
    <p:extLst>
      <p:ext uri="{BB962C8B-B14F-4D97-AF65-F5344CB8AC3E}">
        <p14:creationId xmlns:p14="http://schemas.microsoft.com/office/powerpoint/2010/main" val="6018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equation</a:t>
            </a:r>
            <a:r>
              <a:rPr lang="en-US" baseline="0" dirty="0"/>
              <a:t> on right, more compact – almost always b(</a:t>
            </a:r>
            <a:r>
              <a:rPr lang="en-US" baseline="0" dirty="0" err="1"/>
              <a:t>i</a:t>
            </a:r>
            <a:r>
              <a:rPr lang="en-US" baseline="0" dirty="0"/>
              <a:t>) will be the max</a:t>
            </a:r>
            <a:endParaRPr lang="en-US" dirty="0"/>
          </a:p>
          <a:p>
            <a:r>
              <a:rPr lang="en-US" dirty="0"/>
              <a:t>S(</a:t>
            </a:r>
            <a:r>
              <a:rPr lang="en-US" dirty="0" err="1"/>
              <a:t>i</a:t>
            </a:r>
            <a:r>
              <a:rPr lang="en-US" dirty="0"/>
              <a:t>) = 0 if </a:t>
            </a:r>
            <a:r>
              <a:rPr lang="en-US" dirty="0" err="1"/>
              <a:t>i</a:t>
            </a:r>
            <a:r>
              <a:rPr lang="en-US" baseline="0" dirty="0"/>
              <a:t> is only instance in the cluster, else all nodes by themselves would maximize score</a:t>
            </a:r>
          </a:p>
          <a:p>
            <a:r>
              <a:rPr lang="en-US" baseline="0" dirty="0"/>
              <a:t>Use picture with 3 clusters to show points of .9, 0, and -.9</a:t>
            </a:r>
          </a:p>
          <a:p>
            <a:r>
              <a:rPr lang="en-US" baseline="0" dirty="0"/>
              <a:t>Can only be -1, only happens if b(</a:t>
            </a:r>
            <a:r>
              <a:rPr lang="en-US" baseline="0" dirty="0" err="1"/>
              <a:t>i</a:t>
            </a:r>
            <a:r>
              <a:rPr lang="en-US" baseline="0" dirty="0"/>
              <a:t>) = 0, if there is only one cluster</a:t>
            </a:r>
            <a:endParaRPr lang="en-US" dirty="0"/>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20</a:t>
            </a:fld>
            <a:endParaRPr lang="en-US"/>
          </a:p>
        </p:txBody>
      </p:sp>
    </p:spTree>
    <p:extLst>
      <p:ext uri="{BB962C8B-B14F-4D97-AF65-F5344CB8AC3E}">
        <p14:creationId xmlns:p14="http://schemas.microsoft.com/office/powerpoint/2010/main" val="3425445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equation</a:t>
            </a:r>
            <a:r>
              <a:rPr lang="en-US" baseline="0" dirty="0"/>
              <a:t> on right, more compact – almost always b(</a:t>
            </a:r>
            <a:r>
              <a:rPr lang="en-US" baseline="0" dirty="0" err="1"/>
              <a:t>i</a:t>
            </a:r>
            <a:r>
              <a:rPr lang="en-US" baseline="0" dirty="0"/>
              <a:t>) will be the max</a:t>
            </a:r>
            <a:endParaRPr lang="en-US" dirty="0"/>
          </a:p>
          <a:p>
            <a:r>
              <a:rPr lang="en-US" dirty="0"/>
              <a:t>S(</a:t>
            </a:r>
            <a:r>
              <a:rPr lang="en-US" dirty="0" err="1"/>
              <a:t>i</a:t>
            </a:r>
            <a:r>
              <a:rPr lang="en-US" dirty="0"/>
              <a:t>) = 0 if </a:t>
            </a:r>
            <a:r>
              <a:rPr lang="en-US" dirty="0" err="1"/>
              <a:t>i</a:t>
            </a:r>
            <a:r>
              <a:rPr lang="en-US" baseline="0" dirty="0"/>
              <a:t> is only instance in the cluster, else all nodes by themselves would maximize score</a:t>
            </a:r>
          </a:p>
          <a:p>
            <a:r>
              <a:rPr lang="en-US" baseline="0" dirty="0"/>
              <a:t>Use picture with 3 clusters to show points of .9, 0, and -.9</a:t>
            </a:r>
          </a:p>
          <a:p>
            <a:r>
              <a:rPr lang="en-US" baseline="0" dirty="0"/>
              <a:t>Can only be -1, only happens if b(</a:t>
            </a:r>
            <a:r>
              <a:rPr lang="en-US" baseline="0" dirty="0" err="1"/>
              <a:t>i</a:t>
            </a:r>
            <a:r>
              <a:rPr lang="en-US" baseline="0" dirty="0"/>
              <a:t>) = 0, if there is only one cluster</a:t>
            </a:r>
            <a:endParaRPr lang="en-US" dirty="0"/>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21</a:t>
            </a:fld>
            <a:endParaRPr lang="en-US"/>
          </a:p>
        </p:txBody>
      </p:sp>
    </p:spTree>
    <p:extLst>
      <p:ext uri="{BB962C8B-B14F-4D97-AF65-F5344CB8AC3E}">
        <p14:creationId xmlns:p14="http://schemas.microsoft.com/office/powerpoint/2010/main" val="2840956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Why does cluster 1 </a:t>
            </a:r>
            <a:r>
              <a:rPr lang="en-US" baseline="0" dirty="0" err="1"/>
              <a:t>hafe</a:t>
            </a:r>
            <a:r>
              <a:rPr lang="en-US" baseline="0" dirty="0"/>
              <a:t> a higher score?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Would if there was a point right between.  Would be 0 on one of them, or a </a:t>
            </a:r>
            <a:r>
              <a:rPr lang="en-US" baseline="0" dirty="0" err="1"/>
              <a:t>mis</a:t>
            </a:r>
            <a:r>
              <a:rPr lang="en-US" baseline="0" dirty="0"/>
              <a:t>-clustered point, would be negative</a:t>
            </a:r>
            <a:endParaRPr lang="en-US" dirty="0"/>
          </a:p>
          <a:p>
            <a:r>
              <a:rPr lang="en-US" dirty="0"/>
              <a:t>S(</a:t>
            </a:r>
            <a:r>
              <a:rPr lang="en-US" dirty="0" err="1"/>
              <a:t>i</a:t>
            </a:r>
            <a:r>
              <a:rPr lang="en-US" dirty="0"/>
              <a:t>) of point at left of 0 vs right of 0? (both</a:t>
            </a:r>
            <a:r>
              <a:rPr lang="en-US" baseline="0" dirty="0"/>
              <a:t> same a(</a:t>
            </a:r>
            <a:r>
              <a:rPr lang="en-US" baseline="0" dirty="0" err="1"/>
              <a:t>i</a:t>
            </a:r>
            <a:r>
              <a:rPr lang="en-US" baseline="0" dirty="0"/>
              <a:t>) but different b(</a:t>
            </a:r>
            <a:r>
              <a:rPr lang="en-US" baseline="0" dirty="0" err="1"/>
              <a:t>i</a:t>
            </a:r>
            <a:r>
              <a:rPr lang="en-US" baseline="0" dirty="0"/>
              <a:t>)</a:t>
            </a:r>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22</a:t>
            </a:fld>
            <a:endParaRPr lang="en-US"/>
          </a:p>
        </p:txBody>
      </p:sp>
    </p:spTree>
    <p:extLst>
      <p:ext uri="{BB962C8B-B14F-4D97-AF65-F5344CB8AC3E}">
        <p14:creationId xmlns:p14="http://schemas.microsoft.com/office/powerpoint/2010/main" val="363310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width is quality of cluster, height is size of cluster</a:t>
            </a:r>
          </a:p>
          <a:p>
            <a:r>
              <a:rPr lang="en-US" baseline="0" dirty="0"/>
              <a:t>Could also use this to visualize quickly and maybe equal size clusters are important, etc.</a:t>
            </a:r>
          </a:p>
          <a:p>
            <a:r>
              <a:rPr lang="en-US" baseline="0" dirty="0"/>
              <a:t>Note for top cluster 0, the bottom points might be better included in cluster 2, thus there negative s scores. Cluster 0 not too happy</a:t>
            </a:r>
          </a:p>
          <a:p>
            <a:r>
              <a:rPr lang="en-US" baseline="0" dirty="0"/>
              <a:t>Whereas all clusters pretty good for k=4 and better overall score</a:t>
            </a:r>
          </a:p>
          <a:p>
            <a:r>
              <a:rPr lang="en-US" baseline="0" dirty="0"/>
              <a:t>Data would be impossible to see in greater dimensions, but silhouette still easy to visualize</a:t>
            </a:r>
            <a:endParaRPr lang="en-US" dirty="0"/>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23</a:t>
            </a:fld>
            <a:endParaRPr lang="en-US"/>
          </a:p>
        </p:txBody>
      </p:sp>
    </p:spTree>
    <p:extLst>
      <p:ext uri="{BB962C8B-B14F-4D97-AF65-F5344CB8AC3E}">
        <p14:creationId xmlns:p14="http://schemas.microsoft.com/office/powerpoint/2010/main" val="394664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back and</a:t>
            </a:r>
            <a:r>
              <a:rPr lang="en-US" baseline="0" dirty="0"/>
              <a:t> argue which are best: k=2 and k=4.  Choose two if just want best score, choose 4 if want fairly equal cluster size.  Others are all worse,</a:t>
            </a:r>
          </a:p>
          <a:p>
            <a:r>
              <a:rPr lang="en-US" baseline="0" dirty="0"/>
              <a:t>Top clusters 4 and 2 are now losers</a:t>
            </a:r>
            <a:endParaRPr lang="en-US" dirty="0"/>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24</a:t>
            </a:fld>
            <a:endParaRPr lang="en-US"/>
          </a:p>
        </p:txBody>
      </p:sp>
    </p:spTree>
    <p:extLst>
      <p:ext uri="{BB962C8B-B14F-4D97-AF65-F5344CB8AC3E}">
        <p14:creationId xmlns:p14="http://schemas.microsoft.com/office/powerpoint/2010/main" val="1703196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pitchFamily="1" charset="0"/>
                <a:ea typeface="ＭＳ Ｐゴシック" pitchFamily="1" charset="-128"/>
                <a:cs typeface="ＭＳ Ｐゴシック" pitchFamily="1" charset="-128"/>
              </a:rPr>
              <a:t>How might I cluster you all?</a:t>
            </a:r>
          </a:p>
          <a:p>
            <a:endParaRPr lang="en-US" dirty="0"/>
          </a:p>
        </p:txBody>
      </p:sp>
      <p:sp>
        <p:nvSpPr>
          <p:cNvPr id="4" name="Slide Number Placeholder 3"/>
          <p:cNvSpPr>
            <a:spLocks noGrp="1"/>
          </p:cNvSpPr>
          <p:nvPr>
            <p:ph type="sldNum" sz="quarter" idx="5"/>
          </p:nvPr>
        </p:nvSpPr>
        <p:spPr/>
        <p:txBody>
          <a:bodyPr/>
          <a:lstStyle/>
          <a:p>
            <a:pPr>
              <a:defRPr/>
            </a:pPr>
            <a:fld id="{16798ADF-0780-7E40-B9B6-1101AC231066}" type="slidenum">
              <a:rPr lang="en-US" smtClean="0"/>
              <a:pPr>
                <a:defRPr/>
              </a:pPr>
              <a:t>2</a:t>
            </a:fld>
            <a:endParaRPr lang="en-US"/>
          </a:p>
        </p:txBody>
      </p:sp>
    </p:spTree>
    <p:extLst>
      <p:ext uri="{BB962C8B-B14F-4D97-AF65-F5344CB8AC3E}">
        <p14:creationId xmlns:p14="http://schemas.microsoft.com/office/powerpoint/2010/main" val="1849752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r>
              <a:rPr lang="en-US" dirty="0">
                <a:latin typeface="Times New Roman" pitchFamily="1" charset="0"/>
                <a:ea typeface="ＭＳ Ｐゴシック" pitchFamily="1" charset="-128"/>
                <a:cs typeface="ＭＳ Ｐゴシック" pitchFamily="1" charset="-128"/>
              </a:rPr>
              <a:t>Best case silhouette</a:t>
            </a:r>
            <a:r>
              <a:rPr lang="en-US" baseline="0" dirty="0">
                <a:latin typeface="Times New Roman" pitchFamily="1" charset="0"/>
                <a:ea typeface="ＭＳ Ｐゴシック" pitchFamily="1" charset="-128"/>
                <a:cs typeface="ＭＳ Ｐゴシック" pitchFamily="1" charset="-128"/>
              </a:rPr>
              <a:t> close to 1 (wide) but also having cluster sizes and number close to what you want.  Not many small silhouette instances.</a:t>
            </a:r>
          </a:p>
          <a:p>
            <a:endParaRPr lang="en-US" dirty="0">
              <a:latin typeface="Times New Roman" pitchFamily="1" charset="0"/>
              <a:ea typeface="ＭＳ Ｐゴシック" pitchFamily="1" charset="-128"/>
              <a:cs typeface="ＭＳ Ｐゴシック" pitchFamily="1" charset="-128"/>
            </a:endParaRPr>
          </a:p>
          <a:p>
            <a:r>
              <a:rPr lang="en-US" dirty="0">
                <a:latin typeface="Times New Roman" pitchFamily="1" charset="0"/>
                <a:ea typeface="ＭＳ Ｐゴシック" pitchFamily="1" charset="-128"/>
                <a:cs typeface="ＭＳ Ｐゴシック" pitchFamily="1" charset="-128"/>
              </a:rPr>
              <a:t>If two clusters are equidistant from </a:t>
            </a:r>
            <a:r>
              <a:rPr lang="en-US" dirty="0" err="1">
                <a:latin typeface="Times New Roman" pitchFamily="1" charset="0"/>
                <a:ea typeface="ＭＳ Ｐゴシック" pitchFamily="1" charset="-128"/>
                <a:cs typeface="ＭＳ Ｐゴシック" pitchFamily="1" charset="-128"/>
              </a:rPr>
              <a:t>i</a:t>
            </a:r>
            <a:r>
              <a:rPr lang="en-US" dirty="0">
                <a:latin typeface="Times New Roman" pitchFamily="1" charset="0"/>
                <a:ea typeface="ＭＳ Ｐゴシック" pitchFamily="1" charset="-128"/>
                <a:cs typeface="ＭＳ Ｐゴシック" pitchFamily="1" charset="-128"/>
              </a:rPr>
              <a:t>, then the one with the highest scatter (the</a:t>
            </a:r>
            <a:r>
              <a:rPr lang="en-US" baseline="0" dirty="0">
                <a:latin typeface="Times New Roman" pitchFamily="1" charset="0"/>
                <a:ea typeface="ＭＳ Ｐゴシック" pitchFamily="1" charset="-128"/>
                <a:cs typeface="ＭＳ Ｐゴシック" pitchFamily="1" charset="-128"/>
              </a:rPr>
              <a:t> worst case) </a:t>
            </a:r>
            <a:r>
              <a:rPr lang="en-US" dirty="0">
                <a:latin typeface="Times New Roman" pitchFamily="1" charset="0"/>
                <a:ea typeface="ＭＳ Ｐゴシック" pitchFamily="1" charset="-128"/>
                <a:cs typeface="ＭＳ Ｐゴシック" pitchFamily="1" charset="-128"/>
              </a:rPr>
              <a:t>will maximize</a:t>
            </a:r>
            <a:r>
              <a:rPr lang="en-US" baseline="0" dirty="0">
                <a:latin typeface="Times New Roman" pitchFamily="1" charset="0"/>
                <a:ea typeface="ＭＳ Ｐゴシック" pitchFamily="1" charset="-128"/>
                <a:cs typeface="ＭＳ Ｐゴシック" pitchFamily="1" charset="-128"/>
              </a:rPr>
              <a:t> </a:t>
            </a:r>
            <a:r>
              <a:rPr lang="en-US" baseline="0" dirty="0" err="1">
                <a:latin typeface="Times New Roman" pitchFamily="1" charset="0"/>
                <a:ea typeface="ＭＳ Ｐゴシック" pitchFamily="1" charset="-128"/>
                <a:cs typeface="ＭＳ Ｐゴシック" pitchFamily="1" charset="-128"/>
              </a:rPr>
              <a:t>ri</a:t>
            </a:r>
            <a:r>
              <a:rPr lang="en-US" dirty="0">
                <a:latin typeface="Times New Roman" pitchFamily="1" charset="0"/>
                <a:ea typeface="ＭＳ Ｐゴシック" pitchFamily="1" charset="-128"/>
                <a:cs typeface="ＭＳ Ｐゴシック" pitchFamily="1" charset="-128"/>
              </a:rPr>
              <a:t>.  It will have typically higher scatter because of the larger squared distances from the centroid.</a:t>
            </a:r>
          </a:p>
          <a:p>
            <a:r>
              <a:rPr lang="en-US" dirty="0">
                <a:latin typeface="Times New Roman" pitchFamily="1" charset="0"/>
                <a:ea typeface="ＭＳ Ｐゴシック" pitchFamily="1" charset="-128"/>
                <a:cs typeface="ＭＳ Ｐゴシック" pitchFamily="1" charset="-128"/>
              </a:rPr>
              <a:t>What might a plot of DB vs k look like?</a:t>
            </a:r>
          </a:p>
        </p:txBody>
      </p:sp>
      <p:sp>
        <p:nvSpPr>
          <p:cNvPr id="32772" name="Slide Number Placeholder 3"/>
          <p:cNvSpPr>
            <a:spLocks noGrp="1"/>
          </p:cNvSpPr>
          <p:nvPr>
            <p:ph type="sldNum" sz="quarter" idx="5"/>
          </p:nvPr>
        </p:nvSpPr>
        <p:spPr>
          <a:noFill/>
        </p:spPr>
        <p:txBody>
          <a:bodyPr/>
          <a:lstStyle/>
          <a:p>
            <a:fld id="{EDAED496-A5BD-214B-A4F4-CF0E4805A178}" type="slidenum">
              <a:rPr lang="en-US" smtClean="0">
                <a:latin typeface="Times New Roman" pitchFamily="1" charset="0"/>
              </a:rPr>
              <a:pPr/>
              <a:t>25</a:t>
            </a:fld>
            <a:endParaRPr lang="en-US">
              <a:latin typeface="Times New Roman" pitchFamily="1"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r>
              <a:rPr lang="en-US" dirty="0">
                <a:latin typeface="Times New Roman" pitchFamily="1" charset="0"/>
                <a:ea typeface="ＭＳ Ｐゴシック" pitchFamily="1" charset="-128"/>
                <a:cs typeface="ＭＳ Ｐゴシック" pitchFamily="1" charset="-128"/>
              </a:rPr>
              <a:t>Best case silhouette</a:t>
            </a:r>
            <a:r>
              <a:rPr lang="en-US" baseline="0" dirty="0">
                <a:latin typeface="Times New Roman" pitchFamily="1" charset="0"/>
                <a:ea typeface="ＭＳ Ｐゴシック" pitchFamily="1" charset="-128"/>
                <a:cs typeface="ＭＳ Ｐゴシック" pitchFamily="1" charset="-128"/>
              </a:rPr>
              <a:t> close to 1 (wide) but also having cluster sizes and number close to what you want.  Not many small silhouette instances.</a:t>
            </a:r>
          </a:p>
          <a:p>
            <a:endParaRPr lang="en-US" dirty="0">
              <a:latin typeface="Times New Roman" pitchFamily="1" charset="0"/>
              <a:ea typeface="ＭＳ Ｐゴシック" pitchFamily="1" charset="-128"/>
              <a:cs typeface="ＭＳ Ｐゴシック" pitchFamily="1" charset="-128"/>
            </a:endParaRPr>
          </a:p>
          <a:p>
            <a:r>
              <a:rPr lang="en-US" dirty="0">
                <a:latin typeface="Times New Roman" pitchFamily="1" charset="0"/>
                <a:ea typeface="ＭＳ Ｐゴシック" pitchFamily="1" charset="-128"/>
                <a:cs typeface="ＭＳ Ｐゴシック" pitchFamily="1" charset="-128"/>
              </a:rPr>
              <a:t>If two clusters are equidistant from </a:t>
            </a:r>
            <a:r>
              <a:rPr lang="en-US" dirty="0" err="1">
                <a:latin typeface="Times New Roman" pitchFamily="1" charset="0"/>
                <a:ea typeface="ＭＳ Ｐゴシック" pitchFamily="1" charset="-128"/>
                <a:cs typeface="ＭＳ Ｐゴシック" pitchFamily="1" charset="-128"/>
              </a:rPr>
              <a:t>i</a:t>
            </a:r>
            <a:r>
              <a:rPr lang="en-US" dirty="0">
                <a:latin typeface="Times New Roman" pitchFamily="1" charset="0"/>
                <a:ea typeface="ＭＳ Ｐゴシック" pitchFamily="1" charset="-128"/>
                <a:cs typeface="ＭＳ Ｐゴシック" pitchFamily="1" charset="-128"/>
              </a:rPr>
              <a:t>, then the one with the highest scatter (the</a:t>
            </a:r>
            <a:r>
              <a:rPr lang="en-US" baseline="0" dirty="0">
                <a:latin typeface="Times New Roman" pitchFamily="1" charset="0"/>
                <a:ea typeface="ＭＳ Ｐゴシック" pitchFamily="1" charset="-128"/>
                <a:cs typeface="ＭＳ Ｐゴシック" pitchFamily="1" charset="-128"/>
              </a:rPr>
              <a:t> worst case) </a:t>
            </a:r>
            <a:r>
              <a:rPr lang="en-US" dirty="0">
                <a:latin typeface="Times New Roman" pitchFamily="1" charset="0"/>
                <a:ea typeface="ＭＳ Ｐゴシック" pitchFamily="1" charset="-128"/>
                <a:cs typeface="ＭＳ Ｐゴシック" pitchFamily="1" charset="-128"/>
              </a:rPr>
              <a:t>will maximize</a:t>
            </a:r>
            <a:r>
              <a:rPr lang="en-US" baseline="0" dirty="0">
                <a:latin typeface="Times New Roman" pitchFamily="1" charset="0"/>
                <a:ea typeface="ＭＳ Ｐゴシック" pitchFamily="1" charset="-128"/>
                <a:cs typeface="ＭＳ Ｐゴシック" pitchFamily="1" charset="-128"/>
              </a:rPr>
              <a:t> </a:t>
            </a:r>
            <a:r>
              <a:rPr lang="en-US" baseline="0" dirty="0" err="1">
                <a:latin typeface="Times New Roman" pitchFamily="1" charset="0"/>
                <a:ea typeface="ＭＳ Ｐゴシック" pitchFamily="1" charset="-128"/>
                <a:cs typeface="ＭＳ Ｐゴシック" pitchFamily="1" charset="-128"/>
              </a:rPr>
              <a:t>ri</a:t>
            </a:r>
            <a:r>
              <a:rPr lang="en-US" dirty="0">
                <a:latin typeface="Times New Roman" pitchFamily="1" charset="0"/>
                <a:ea typeface="ＭＳ Ｐゴシック" pitchFamily="1" charset="-128"/>
                <a:cs typeface="ＭＳ Ｐゴシック" pitchFamily="1" charset="-128"/>
              </a:rPr>
              <a:t>.  It will have typically higher scatter because of the larger squared distances from the centroid.</a:t>
            </a:r>
          </a:p>
          <a:p>
            <a:r>
              <a:rPr lang="en-US" dirty="0">
                <a:latin typeface="Times New Roman" pitchFamily="1" charset="0"/>
                <a:ea typeface="ＭＳ Ｐゴシック" pitchFamily="1" charset="-128"/>
                <a:cs typeface="ＭＳ Ｐゴシック" pitchFamily="1" charset="-128"/>
              </a:rPr>
              <a:t>What might a plot of DB vs k look like?</a:t>
            </a:r>
          </a:p>
        </p:txBody>
      </p:sp>
      <p:sp>
        <p:nvSpPr>
          <p:cNvPr id="32772" name="Slide Number Placeholder 3"/>
          <p:cNvSpPr>
            <a:spLocks noGrp="1"/>
          </p:cNvSpPr>
          <p:nvPr>
            <p:ph type="sldNum" sz="quarter" idx="5"/>
          </p:nvPr>
        </p:nvSpPr>
        <p:spPr>
          <a:noFill/>
        </p:spPr>
        <p:txBody>
          <a:bodyPr/>
          <a:lstStyle/>
          <a:p>
            <a:fld id="{EDAED496-A5BD-214B-A4F4-CF0E4805A178}" type="slidenum">
              <a:rPr lang="en-US" smtClean="0">
                <a:latin typeface="Times New Roman" pitchFamily="1" charset="0"/>
              </a:rPr>
              <a:pPr/>
              <a:t>26</a:t>
            </a:fld>
            <a:endParaRPr lang="en-US">
              <a:latin typeface="Times New Roman" pitchFamily="1" charset="0"/>
            </a:endParaRPr>
          </a:p>
        </p:txBody>
      </p:sp>
    </p:spTree>
    <p:extLst>
      <p:ext uri="{BB962C8B-B14F-4D97-AF65-F5344CB8AC3E}">
        <p14:creationId xmlns:p14="http://schemas.microsoft.com/office/powerpoint/2010/main" val="1089824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r>
              <a:rPr lang="en-US" dirty="0">
                <a:latin typeface="Times New Roman" pitchFamily="1" charset="0"/>
                <a:ea typeface="ＭＳ Ｐゴシック" pitchFamily="1" charset="-128"/>
                <a:cs typeface="ＭＳ Ｐゴシック" pitchFamily="1" charset="-128"/>
              </a:rPr>
              <a:t>Best case silhouette</a:t>
            </a:r>
            <a:r>
              <a:rPr lang="en-US" baseline="0" dirty="0">
                <a:latin typeface="Times New Roman" pitchFamily="1" charset="0"/>
                <a:ea typeface="ＭＳ Ｐゴシック" pitchFamily="1" charset="-128"/>
                <a:cs typeface="ＭＳ Ｐゴシック" pitchFamily="1" charset="-128"/>
              </a:rPr>
              <a:t> close to 1 (wide) but also having cluster sizes and number close to what you want.  Not many small silhouette instances.</a:t>
            </a:r>
          </a:p>
          <a:p>
            <a:endParaRPr lang="en-US" dirty="0">
              <a:latin typeface="Times New Roman" pitchFamily="1" charset="0"/>
              <a:ea typeface="ＭＳ Ｐゴシック" pitchFamily="1" charset="-128"/>
              <a:cs typeface="ＭＳ Ｐゴシック" pitchFamily="1" charset="-128"/>
            </a:endParaRPr>
          </a:p>
          <a:p>
            <a:r>
              <a:rPr lang="en-US" dirty="0">
                <a:latin typeface="Times New Roman" pitchFamily="1" charset="0"/>
                <a:ea typeface="ＭＳ Ｐゴシック" pitchFamily="1" charset="-128"/>
                <a:cs typeface="ＭＳ Ｐゴシック" pitchFamily="1" charset="-128"/>
              </a:rPr>
              <a:t>If two clusters are equidistant from </a:t>
            </a:r>
            <a:r>
              <a:rPr lang="en-US" dirty="0" err="1">
                <a:latin typeface="Times New Roman" pitchFamily="1" charset="0"/>
                <a:ea typeface="ＭＳ Ｐゴシック" pitchFamily="1" charset="-128"/>
                <a:cs typeface="ＭＳ Ｐゴシック" pitchFamily="1" charset="-128"/>
              </a:rPr>
              <a:t>i</a:t>
            </a:r>
            <a:r>
              <a:rPr lang="en-US" dirty="0">
                <a:latin typeface="Times New Roman" pitchFamily="1" charset="0"/>
                <a:ea typeface="ＭＳ Ｐゴシック" pitchFamily="1" charset="-128"/>
                <a:cs typeface="ＭＳ Ｐゴシック" pitchFamily="1" charset="-128"/>
              </a:rPr>
              <a:t>, then the one with the highest scatter (the</a:t>
            </a:r>
            <a:r>
              <a:rPr lang="en-US" baseline="0" dirty="0">
                <a:latin typeface="Times New Roman" pitchFamily="1" charset="0"/>
                <a:ea typeface="ＭＳ Ｐゴシック" pitchFamily="1" charset="-128"/>
                <a:cs typeface="ＭＳ Ｐゴシック" pitchFamily="1" charset="-128"/>
              </a:rPr>
              <a:t> worst case) </a:t>
            </a:r>
            <a:r>
              <a:rPr lang="en-US" dirty="0">
                <a:latin typeface="Times New Roman" pitchFamily="1" charset="0"/>
                <a:ea typeface="ＭＳ Ｐゴシック" pitchFamily="1" charset="-128"/>
                <a:cs typeface="ＭＳ Ｐゴシック" pitchFamily="1" charset="-128"/>
              </a:rPr>
              <a:t>will maximize</a:t>
            </a:r>
            <a:r>
              <a:rPr lang="en-US" baseline="0" dirty="0">
                <a:latin typeface="Times New Roman" pitchFamily="1" charset="0"/>
                <a:ea typeface="ＭＳ Ｐゴシック" pitchFamily="1" charset="-128"/>
                <a:cs typeface="ＭＳ Ｐゴシック" pitchFamily="1" charset="-128"/>
              </a:rPr>
              <a:t> </a:t>
            </a:r>
            <a:r>
              <a:rPr lang="en-US" baseline="0" dirty="0" err="1">
                <a:latin typeface="Times New Roman" pitchFamily="1" charset="0"/>
                <a:ea typeface="ＭＳ Ｐゴシック" pitchFamily="1" charset="-128"/>
                <a:cs typeface="ＭＳ Ｐゴシック" pitchFamily="1" charset="-128"/>
              </a:rPr>
              <a:t>ri</a:t>
            </a:r>
            <a:r>
              <a:rPr lang="en-US" dirty="0">
                <a:latin typeface="Times New Roman" pitchFamily="1" charset="0"/>
                <a:ea typeface="ＭＳ Ｐゴシック" pitchFamily="1" charset="-128"/>
                <a:cs typeface="ＭＳ Ｐゴシック" pitchFamily="1" charset="-128"/>
              </a:rPr>
              <a:t>.  It will have typically higher scatter because of the larger squared distances from the centroid.</a:t>
            </a:r>
          </a:p>
          <a:p>
            <a:r>
              <a:rPr lang="en-US" dirty="0">
                <a:latin typeface="Times New Roman" pitchFamily="1" charset="0"/>
                <a:ea typeface="ＭＳ Ｐゴシック" pitchFamily="1" charset="-128"/>
                <a:cs typeface="ＭＳ Ｐゴシック" pitchFamily="1" charset="-128"/>
              </a:rPr>
              <a:t>What might a plot of DB vs k look like?</a:t>
            </a:r>
          </a:p>
        </p:txBody>
      </p:sp>
      <p:sp>
        <p:nvSpPr>
          <p:cNvPr id="32772" name="Slide Number Placeholder 3"/>
          <p:cNvSpPr>
            <a:spLocks noGrp="1"/>
          </p:cNvSpPr>
          <p:nvPr>
            <p:ph type="sldNum" sz="quarter" idx="5"/>
          </p:nvPr>
        </p:nvSpPr>
        <p:spPr>
          <a:noFill/>
        </p:spPr>
        <p:txBody>
          <a:bodyPr/>
          <a:lstStyle/>
          <a:p>
            <a:fld id="{EDAED496-A5BD-214B-A4F4-CF0E4805A178}" type="slidenum">
              <a:rPr lang="en-US" smtClean="0">
                <a:latin typeface="Times New Roman" pitchFamily="1" charset="0"/>
              </a:rPr>
              <a:pPr/>
              <a:t>27</a:t>
            </a:fld>
            <a:endParaRPr lang="en-US">
              <a:latin typeface="Times New Roman" pitchFamily="1" charset="0"/>
            </a:endParaRPr>
          </a:p>
        </p:txBody>
      </p:sp>
    </p:spTree>
    <p:extLst>
      <p:ext uri="{BB962C8B-B14F-4D97-AF65-F5344CB8AC3E}">
        <p14:creationId xmlns:p14="http://schemas.microsoft.com/office/powerpoint/2010/main" val="4081194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r>
              <a:rPr lang="en-US" dirty="0">
                <a:latin typeface="Times New Roman" pitchFamily="1" charset="0"/>
                <a:ea typeface="ＭＳ Ｐゴシック" pitchFamily="1" charset="-128"/>
                <a:cs typeface="ＭＳ Ｐゴシック" pitchFamily="1" charset="-128"/>
              </a:rPr>
              <a:t>Do an  example on board with just 5 or 6 points, and k = 2 (with initial centroids at one end and close to each other), and then example on next slide</a:t>
            </a:r>
          </a:p>
          <a:p>
            <a:r>
              <a:rPr lang="en-US" dirty="0">
                <a:latin typeface="Times New Roman" pitchFamily="1" charset="0"/>
                <a:ea typeface="ＭＳ Ｐゴシック" pitchFamily="1" charset="-128"/>
                <a:cs typeface="ＭＳ Ｐゴシック" pitchFamily="1" charset="-128"/>
              </a:rPr>
              <a:t>Centroid</a:t>
            </a:r>
            <a:r>
              <a:rPr lang="en-US" baseline="0" dirty="0">
                <a:latin typeface="Times New Roman" pitchFamily="1" charset="0"/>
                <a:ea typeface="ＭＳ Ｐゴシック" pitchFamily="1" charset="-128"/>
                <a:cs typeface="ＭＳ Ｐゴシック" pitchFamily="1" charset="-128"/>
              </a:rPr>
              <a:t> Based Clustering type</a:t>
            </a:r>
            <a:endParaRPr lang="en-US" dirty="0">
              <a:latin typeface="Times New Roman" pitchFamily="1" charset="0"/>
              <a:ea typeface="ＭＳ Ｐゴシック" pitchFamily="1" charset="-128"/>
              <a:cs typeface="ＭＳ Ｐゴシック" pitchFamily="1" charset="-128"/>
            </a:endParaRPr>
          </a:p>
        </p:txBody>
      </p:sp>
      <p:sp>
        <p:nvSpPr>
          <p:cNvPr id="35844" name="Slide Number Placeholder 3"/>
          <p:cNvSpPr>
            <a:spLocks noGrp="1"/>
          </p:cNvSpPr>
          <p:nvPr>
            <p:ph type="sldNum" sz="quarter" idx="5"/>
          </p:nvPr>
        </p:nvSpPr>
        <p:spPr>
          <a:noFill/>
        </p:spPr>
        <p:txBody>
          <a:bodyPr/>
          <a:lstStyle/>
          <a:p>
            <a:fld id="{C3D81FD0-534D-3D4C-8288-855F3D17E785}" type="slidenum">
              <a:rPr lang="en-US" smtClean="0">
                <a:latin typeface="Times New Roman" pitchFamily="1" charset="0"/>
              </a:rPr>
              <a:pPr/>
              <a:t>29</a:t>
            </a:fld>
            <a:endParaRPr lang="en-US">
              <a:latin typeface="Times New Roman" pitchFamily="1"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Incremental update of centroids can be better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Bisecting K-means as a divisive hierarchical variation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PAM – Partitioning around Medoids – Most common K-medoid algorithm – Pick K medoids, cluster, try all swaps for improved closeness, </a:t>
            </a:r>
            <a:r>
              <a:rPr lang="en-US" baseline="0" dirty="0" err="1"/>
              <a:t>recluster</a:t>
            </a:r>
            <a:r>
              <a:rPr lang="en-US" baseline="0" dirty="0"/>
              <a:t> and repeat until convergence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Clara (Clustering </a:t>
            </a:r>
            <a:r>
              <a:rPr lang="en-US" baseline="0" dirty="0" err="1"/>
              <a:t>LARge</a:t>
            </a:r>
            <a:r>
              <a:rPr lang="en-US" baseline="0" dirty="0"/>
              <a:t> Applications) – Sample </a:t>
            </a:r>
            <a:r>
              <a:rPr lang="en-US" baseline="0" dirty="0" err="1"/>
              <a:t>q</a:t>
            </a:r>
            <a:r>
              <a:rPr lang="en-US" baseline="0" dirty="0"/>
              <a:t> times, do PAM (or other?) on sample, take clustering with best similarity, Speed/quality tradeoff in sample size, slows with more clusters </a:t>
            </a:r>
            <a:r>
              <a:rPr lang="en-US" baseline="0" dirty="0" err="1"/>
              <a:t>k</a:t>
            </a:r>
            <a:r>
              <a:rPr lang="en-US" baseline="0" dirty="0"/>
              <a:t> (PAM swaps are </a:t>
            </a:r>
            <a:r>
              <a:rPr lang="en-US" baseline="0" dirty="0" err="1"/>
              <a:t>k</a:t>
            </a:r>
            <a:r>
              <a:rPr lang="en-US" baseline="0" dirty="0"/>
              <a:t>*</a:t>
            </a:r>
            <a:r>
              <a:rPr lang="en-US" baseline="0" dirty="0" err="1"/>
              <a:t>n</a:t>
            </a:r>
            <a:r>
              <a:rPr lang="en-US"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Clarans</a:t>
            </a:r>
            <a:r>
              <a:rPr lang="en-US" baseline="0" dirty="0"/>
              <a:t> – Randomized serial search. Local search.  Each node is set of possible optimal medoids (size </a:t>
            </a:r>
            <a:r>
              <a:rPr lang="en-US" baseline="0" dirty="0" err="1"/>
              <a:t>k</a:t>
            </a:r>
            <a:r>
              <a:rPr lang="en-US" baseline="0" dirty="0"/>
              <a:t>), Each neighbor in graph differs by one object, only move if improve </a:t>
            </a:r>
            <a:r>
              <a:rPr lang="en-US" baseline="0" dirty="0" err="1"/>
              <a:t>k(n-k</a:t>
            </a:r>
            <a:r>
              <a:rPr lang="en-US" baseline="0" dirty="0"/>
              <a:t>) neighbors, since local minima, try multiple times and take best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GA approaches – Genome made up of possible medoids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Distribution based clustering – Mixture of Gaussians, must choose distribution, local minima, susceptible to overfit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Density Based clustering – High density regions separated by low density regions (outliers), DBSCAN – connection based but only for points in density – enhancements – OPTICS (global vigilance, hierarchy), De-Li-</a:t>
            </a:r>
            <a:r>
              <a:rPr lang="en-US" baseline="0" dirty="0" err="1"/>
              <a:t>Clu</a:t>
            </a:r>
            <a:r>
              <a:rPr lang="en-US" baseline="0" dirty="0"/>
              <a:t>, can struggle with continues density gradients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BIRCH – Tree rep with each node a cluster needing simple info (e.g. centroid), to compare/merge with other clusters, all in memory. but must supply a cluster distance threshold T, too low leads to rebuilds and automatically bigger T values, (better than too high, can just start at 0 – is global vigilance) until fits in memory, thus T decided by memory size rather than cluster needs, which is odd (along with global vigilance problem), but some of the ideas are reasonable.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RCE nets?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Incremental update of centroids can be better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Bisecting K-means as a divisive hierarchical variation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PAM – Partitioning around Medoids – Most common K-medoid algorithm – Pick K medoids, cluster, try all swaps for improved closeness, </a:t>
            </a:r>
            <a:r>
              <a:rPr lang="en-US" baseline="0" dirty="0" err="1"/>
              <a:t>recluster</a:t>
            </a:r>
            <a:r>
              <a:rPr lang="en-US" baseline="0" dirty="0"/>
              <a:t> and repeat until convergence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Clara (Clustering </a:t>
            </a:r>
            <a:r>
              <a:rPr lang="en-US" baseline="0" dirty="0" err="1"/>
              <a:t>LARge</a:t>
            </a:r>
            <a:r>
              <a:rPr lang="en-US" baseline="0" dirty="0"/>
              <a:t> Applications) – Sample q times, do PAM (or other?) on sample, take clustering with best similarity, Speed/quality tradeoff in sample size, slows with more clusters k (PAM swaps are k*n)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Clarans</a:t>
            </a:r>
            <a:r>
              <a:rPr lang="en-US" baseline="0" dirty="0"/>
              <a:t> – Randomized serial search. Local search.  Each node is set of possible optimal medoids (size k), Each neighbor in graph differs by one object, only move if improve k(n-k) neighbors, since local minima, try multiple times and take best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GA approaches – Genome made up of possible medoids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Distribution based clustering – Mixture of Gaussians, must choose distribution, local minima, susceptible to overfit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Density Based clustering – High density regions separated by low density regions (outliers), DBSCAN – connection based but only for points in density – enhancements – OPTICS (global vigilance, hierarchy), De-Li-</a:t>
            </a:r>
            <a:r>
              <a:rPr lang="en-US" baseline="0" dirty="0" err="1"/>
              <a:t>Clu</a:t>
            </a:r>
            <a:r>
              <a:rPr lang="en-US" baseline="0" dirty="0"/>
              <a:t>, can struggle with continues density gradients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BIRCH – Tree rep with each node a cluster needing simple info (e.g. centroid), to compare/merge with other clusters, all in memory. but must supply a cluster distance threshold T, too low leads to rebuilds and automatically bigger T values, (better than too high, can just start at 0 – is global vigilance) until fits in memory, thus T decided by memory size rather than cluster needs, which is odd (along with global vigilance problem), but some of the ideas are reasonable.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Already mentioned.   Brief. Lots of ways to gain advantage</a:t>
            </a:r>
          </a:p>
        </p:txBody>
      </p:sp>
      <p:sp>
        <p:nvSpPr>
          <p:cNvPr id="4" name="Slide Number Placeholder 3"/>
          <p:cNvSpPr>
            <a:spLocks noGrp="1"/>
          </p:cNvSpPr>
          <p:nvPr>
            <p:ph type="sldNum" sz="quarter" idx="5"/>
          </p:nvPr>
        </p:nvSpPr>
        <p:spPr/>
        <p:txBody>
          <a:bodyPr/>
          <a:lstStyle/>
          <a:p>
            <a:pPr>
              <a:defRPr/>
            </a:pPr>
            <a:fld id="{16798ADF-0780-7E40-B9B6-1101AC231066}" type="slidenum">
              <a:rPr lang="en-US" smtClean="0"/>
              <a:pPr>
                <a:defRPr/>
              </a:pPr>
              <a:t>36</a:t>
            </a:fld>
            <a:endParaRPr lang="en-US"/>
          </a:p>
        </p:txBody>
      </p:sp>
    </p:spTree>
    <p:extLst>
      <p:ext uri="{BB962C8B-B14F-4D97-AF65-F5344CB8AC3E}">
        <p14:creationId xmlns:p14="http://schemas.microsoft.com/office/powerpoint/2010/main" val="396156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Semi Supervised on board, couple + and – points with boundary, then add bunch of unlabeled points and show new boundary – Two </a:t>
            </a:r>
            <a:r>
              <a:rPr lang="en-US" dirty="0" err="1"/>
              <a:t>ameobas</a:t>
            </a:r>
            <a:endParaRPr lang="en-US" dirty="0"/>
          </a:p>
          <a:p>
            <a:r>
              <a:rPr lang="en-US" dirty="0"/>
              <a:t>For</a:t>
            </a:r>
            <a:r>
              <a:rPr lang="en-US" baseline="0" dirty="0"/>
              <a:t> deep mention MNIST example – </a:t>
            </a:r>
            <a:r>
              <a:rPr lang="en-US" baseline="0" dirty="0" err="1"/>
              <a:t>reg</a:t>
            </a:r>
            <a:r>
              <a:rPr lang="en-US" baseline="0" dirty="0"/>
              <a:t> single layer BP around 96%</a:t>
            </a:r>
          </a:p>
          <a:p>
            <a:r>
              <a:rPr lang="en-US" baseline="0" dirty="0"/>
              <a:t>FPGA deep BP 99.7%</a:t>
            </a:r>
          </a:p>
          <a:p>
            <a:r>
              <a:rPr lang="en-US" baseline="0" dirty="0"/>
              <a:t>Also big acc improvement when using unsupervised deep layers with image type problems (big picture with input, deep unsupervised feature discovery, supervised at top)</a:t>
            </a:r>
          </a:p>
          <a:p>
            <a:r>
              <a:rPr lang="en-US" baseline="0" dirty="0"/>
              <a:t>Self taught learning in deep learning (semi-supervised example)</a:t>
            </a:r>
            <a:endParaRPr lang="en-US" dirty="0"/>
          </a:p>
        </p:txBody>
      </p:sp>
      <p:sp>
        <p:nvSpPr>
          <p:cNvPr id="4" name="Slide Number Placeholder 3"/>
          <p:cNvSpPr>
            <a:spLocks noGrp="1"/>
          </p:cNvSpPr>
          <p:nvPr>
            <p:ph type="sldNum" sz="quarter" idx="10"/>
          </p:nvPr>
        </p:nvSpPr>
        <p:spPr/>
        <p:txBody>
          <a:bodyPr/>
          <a:lstStyle/>
          <a:p>
            <a:pPr>
              <a:defRPr/>
            </a:pPr>
            <a:fld id="{16798ADF-0780-7E40-B9B6-1101AC231066}" type="slidenum">
              <a:rPr lang="en-US" smtClean="0"/>
              <a:pPr>
                <a:defRPr/>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p:spPr>
        <p:txBody>
          <a:bodyPr/>
          <a:lstStyle/>
          <a:p>
            <a:r>
              <a:rPr lang="en-US" dirty="0">
                <a:latin typeface="Times New Roman" pitchFamily="1" charset="0"/>
                <a:ea typeface="ＭＳ Ｐゴシック" pitchFamily="1" charset="-128"/>
                <a:cs typeface="ＭＳ Ｐゴシック" pitchFamily="1" charset="-128"/>
              </a:rPr>
              <a:t>At end of slide, walk through this situation</a:t>
            </a:r>
          </a:p>
        </p:txBody>
      </p:sp>
      <p:sp>
        <p:nvSpPr>
          <p:cNvPr id="38916" name="Slide Number Placeholder 3"/>
          <p:cNvSpPr>
            <a:spLocks noGrp="1"/>
          </p:cNvSpPr>
          <p:nvPr>
            <p:ph type="sldNum" sz="quarter" idx="5"/>
          </p:nvPr>
        </p:nvSpPr>
        <p:spPr>
          <a:noFill/>
        </p:spPr>
        <p:txBody>
          <a:bodyPr/>
          <a:lstStyle/>
          <a:p>
            <a:fld id="{6F357875-E5BA-D148-BCE3-B3DD3C6E7B9E}" type="slidenum">
              <a:rPr lang="en-US" smtClean="0">
                <a:latin typeface="Times New Roman" pitchFamily="1" charset="0"/>
              </a:rPr>
              <a:pPr/>
              <a:t>39</a:t>
            </a:fld>
            <a:endParaRPr lang="en-US">
              <a:latin typeface="Times New Roman" pitchFamily="1"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798ADF-0780-7E40-B9B6-1101AC231066}" type="slidenum">
              <a:rPr lang="en-US" smtClean="0"/>
              <a:pPr>
                <a:defRPr/>
              </a:pPr>
              <a:t>40</a:t>
            </a:fld>
            <a:endParaRPr lang="en-US"/>
          </a:p>
        </p:txBody>
      </p:sp>
    </p:spTree>
    <p:extLst>
      <p:ext uri="{BB962C8B-B14F-4D97-AF65-F5344CB8AC3E}">
        <p14:creationId xmlns:p14="http://schemas.microsoft.com/office/powerpoint/2010/main" val="390569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Clustering </a:t>
            </a:r>
            <a:r>
              <a:rPr lang="en-US" dirty="0" err="1"/>
              <a:t>algs</a:t>
            </a:r>
            <a:r>
              <a:rPr lang="en-US" dirty="0"/>
              <a:t> can also be used for outlier detection, DBSCAN?</a:t>
            </a:r>
          </a:p>
          <a:p>
            <a:r>
              <a:rPr lang="en-US" dirty="0"/>
              <a:t>Latent variable detection - PCA</a:t>
            </a:r>
          </a:p>
        </p:txBody>
      </p:sp>
      <p:sp>
        <p:nvSpPr>
          <p:cNvPr id="4" name="Slide Number Placeholder 3"/>
          <p:cNvSpPr>
            <a:spLocks noGrp="1"/>
          </p:cNvSpPr>
          <p:nvPr>
            <p:ph type="sldNum" sz="quarter" idx="5"/>
          </p:nvPr>
        </p:nvSpPr>
        <p:spPr/>
        <p:txBody>
          <a:bodyPr/>
          <a:lstStyle/>
          <a:p>
            <a:pPr>
              <a:defRPr/>
            </a:pPr>
            <a:fld id="{16798ADF-0780-7E40-B9B6-1101AC231066}" type="slidenum">
              <a:rPr lang="en-US" smtClean="0"/>
              <a:pPr>
                <a:defRPr/>
              </a:pPr>
              <a:t>3</a:t>
            </a:fld>
            <a:endParaRPr lang="en-US"/>
          </a:p>
        </p:txBody>
      </p:sp>
    </p:spTree>
    <p:extLst>
      <p:ext uri="{BB962C8B-B14F-4D97-AF65-F5344CB8AC3E}">
        <p14:creationId xmlns:p14="http://schemas.microsoft.com/office/powerpoint/2010/main" val="2838242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a:t>
            </a:r>
          </a:p>
        </p:txBody>
      </p:sp>
      <p:sp>
        <p:nvSpPr>
          <p:cNvPr id="4" name="Slide Number Placeholder 3"/>
          <p:cNvSpPr>
            <a:spLocks noGrp="1"/>
          </p:cNvSpPr>
          <p:nvPr>
            <p:ph type="sldNum" sz="quarter" idx="5"/>
          </p:nvPr>
        </p:nvSpPr>
        <p:spPr/>
        <p:txBody>
          <a:bodyPr/>
          <a:lstStyle/>
          <a:p>
            <a:pPr>
              <a:defRPr/>
            </a:pPr>
            <a:fld id="{16798ADF-0780-7E40-B9B6-1101AC231066}" type="slidenum">
              <a:rPr lang="en-US" smtClean="0"/>
              <a:pPr>
                <a:defRPr/>
              </a:pPr>
              <a:t>41</a:t>
            </a:fld>
            <a:endParaRPr lang="en-US"/>
          </a:p>
        </p:txBody>
      </p:sp>
    </p:spTree>
    <p:extLst>
      <p:ext uri="{BB962C8B-B14F-4D97-AF65-F5344CB8AC3E}">
        <p14:creationId xmlns:p14="http://schemas.microsoft.com/office/powerpoint/2010/main" val="2844484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Less obvious rules in very</a:t>
            </a:r>
            <a:r>
              <a:rPr lang="en-US" baseline="0" dirty="0"/>
              <a:t> large DB can be great finds</a:t>
            </a:r>
          </a:p>
          <a:p>
            <a:r>
              <a:rPr lang="en-US" baseline="0" dirty="0"/>
              <a:t>Also have this in Data Mining.  Decide where.</a:t>
            </a:r>
            <a:endParaRPr lang="en-US" dirty="0"/>
          </a:p>
        </p:txBody>
      </p:sp>
      <p:sp>
        <p:nvSpPr>
          <p:cNvPr id="4" name="Slide Number Placeholder 3"/>
          <p:cNvSpPr>
            <a:spLocks noGrp="1"/>
          </p:cNvSpPr>
          <p:nvPr>
            <p:ph type="sldNum" sz="quarter" idx="10"/>
          </p:nvPr>
        </p:nvSpPr>
        <p:spPr/>
        <p:txBody>
          <a:bodyPr/>
          <a:lstStyle/>
          <a:p>
            <a:pPr>
              <a:defRPr/>
            </a:pPr>
            <a:fld id="{0477AB3F-A989-D642-BDFE-BD68803883AB}" type="slidenum">
              <a:rPr lang="en-US" smtClean="0"/>
              <a:pPr>
                <a:defRPr/>
              </a:pPr>
              <a:t>43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a:latin typeface="Times New Roman" pitchFamily="1" charset="0"/>
                <a:ea typeface="ＭＳ Ｐゴシック" pitchFamily="1" charset="-128"/>
                <a:cs typeface="ＭＳ Ｐゴシック" pitchFamily="1" charset="-128"/>
              </a:rPr>
              <a:t>Example on board</a:t>
            </a:r>
          </a:p>
        </p:txBody>
      </p:sp>
      <p:sp>
        <p:nvSpPr>
          <p:cNvPr id="20484" name="Slide Number Placeholder 3"/>
          <p:cNvSpPr>
            <a:spLocks noGrp="1"/>
          </p:cNvSpPr>
          <p:nvPr>
            <p:ph type="sldNum" sz="quarter" idx="5"/>
          </p:nvPr>
        </p:nvSpPr>
        <p:spPr>
          <a:noFill/>
        </p:spPr>
        <p:txBody>
          <a:bodyPr/>
          <a:lstStyle/>
          <a:p>
            <a:fld id="{AFA0809B-EDF0-514C-8431-545B1AF86D8D}" type="slidenum">
              <a:rPr lang="en-US" smtClean="0">
                <a:latin typeface="Times New Roman" pitchFamily="1" charset="0"/>
              </a:rPr>
              <a:pPr/>
              <a:t>4</a:t>
            </a:fld>
            <a:endParaRPr lang="en-US">
              <a:latin typeface="Times New Roman"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r>
              <a:rPr lang="en-US">
                <a:latin typeface="Times New Roman" pitchFamily="1" charset="0"/>
                <a:ea typeface="ＭＳ Ｐゴシック" pitchFamily="1" charset="-128"/>
                <a:cs typeface="ＭＳ Ｐゴシック" pitchFamily="1" charset="-128"/>
              </a:rPr>
              <a:t>2-d example on the board</a:t>
            </a:r>
          </a:p>
        </p:txBody>
      </p:sp>
      <p:sp>
        <p:nvSpPr>
          <p:cNvPr id="23556" name="Slide Number Placeholder 3"/>
          <p:cNvSpPr>
            <a:spLocks noGrp="1"/>
          </p:cNvSpPr>
          <p:nvPr>
            <p:ph type="sldNum" sz="quarter" idx="5"/>
          </p:nvPr>
        </p:nvSpPr>
        <p:spPr>
          <a:noFill/>
        </p:spPr>
        <p:txBody>
          <a:bodyPr/>
          <a:lstStyle/>
          <a:p>
            <a:fld id="{906AEA14-C8D4-C44C-A29C-38545FF5DBFC}" type="slidenum">
              <a:rPr lang="en-US" smtClean="0">
                <a:latin typeface="Times New Roman" pitchFamily="1" charset="0"/>
              </a:rPr>
              <a:pPr/>
              <a:t>6</a:t>
            </a:fld>
            <a:endParaRPr lang="en-US">
              <a:latin typeface="Times New Roman"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r>
              <a:rPr lang="en-US" dirty="0">
                <a:latin typeface="Times New Roman" pitchFamily="1" charset="0"/>
                <a:ea typeface="ＭＳ Ｐゴシック" pitchFamily="1" charset="-128"/>
                <a:cs typeface="ＭＳ Ｐゴシック" pitchFamily="1" charset="-128"/>
              </a:rPr>
              <a:t>Nodes and adjacency matrix are not an exact match, but close enough to create the given dendrograms</a:t>
            </a:r>
          </a:p>
          <a:p>
            <a:r>
              <a:rPr lang="en-US" dirty="0">
                <a:latin typeface="Times New Roman" pitchFamily="1" charset="0"/>
                <a:ea typeface="ＭＳ Ｐゴシック" pitchFamily="1" charset="-128"/>
                <a:cs typeface="ＭＳ Ｐゴシック" pitchFamily="1" charset="-128"/>
              </a:rPr>
              <a:t>The adjacency matrix is actually impossible since d(</a:t>
            </a:r>
            <a:r>
              <a:rPr lang="en-US" dirty="0" err="1">
                <a:latin typeface="Times New Roman" pitchFamily="1" charset="0"/>
                <a:ea typeface="ＭＳ Ｐゴシック" pitchFamily="1" charset="-128"/>
                <a:cs typeface="ＭＳ Ｐゴシック" pitchFamily="1" charset="-128"/>
              </a:rPr>
              <a:t>a,b</a:t>
            </a:r>
            <a:r>
              <a:rPr lang="en-US" dirty="0">
                <a:latin typeface="Times New Roman" pitchFamily="1" charset="0"/>
                <a:ea typeface="ＭＳ Ｐゴシック" pitchFamily="1" charset="-128"/>
                <a:cs typeface="ＭＳ Ｐゴシック" pitchFamily="1" charset="-128"/>
              </a:rPr>
              <a:t>) = 1, d(</a:t>
            </a:r>
            <a:r>
              <a:rPr lang="en-US" dirty="0" err="1">
                <a:latin typeface="Times New Roman" pitchFamily="1" charset="0"/>
                <a:ea typeface="ＭＳ Ｐゴシック" pitchFamily="1" charset="-128"/>
                <a:cs typeface="ＭＳ Ｐゴシック" pitchFamily="1" charset="-128"/>
              </a:rPr>
              <a:t>a.d</a:t>
            </a:r>
            <a:r>
              <a:rPr lang="en-US" dirty="0">
                <a:latin typeface="Times New Roman" pitchFamily="1" charset="0"/>
                <a:ea typeface="ＭＳ Ｐゴシック" pitchFamily="1" charset="-128"/>
                <a:cs typeface="ＭＳ Ｐゴシック" pitchFamily="1" charset="-128"/>
              </a:rPr>
              <a:t>) = 2 and d(</a:t>
            </a:r>
            <a:r>
              <a:rPr lang="en-US" dirty="0" err="1">
                <a:latin typeface="Times New Roman" pitchFamily="1" charset="0"/>
                <a:ea typeface="ＭＳ Ｐゴシック" pitchFamily="1" charset="-128"/>
                <a:cs typeface="ＭＳ Ｐゴシック" pitchFamily="1" charset="-128"/>
              </a:rPr>
              <a:t>b,d</a:t>
            </a:r>
            <a:r>
              <a:rPr lang="en-US" dirty="0">
                <a:latin typeface="Times New Roman" pitchFamily="1" charset="0"/>
                <a:ea typeface="ＭＳ Ｐゴシック" pitchFamily="1" charset="-128"/>
                <a:cs typeface="ＭＳ Ｐゴシック" pitchFamily="1" charset="-128"/>
              </a:rPr>
              <a:t>) = 4</a:t>
            </a:r>
          </a:p>
          <a:p>
            <a:r>
              <a:rPr lang="en-US" dirty="0">
                <a:latin typeface="Times New Roman" pitchFamily="1" charset="0"/>
                <a:ea typeface="ＭＳ Ｐゴシック" pitchFamily="1" charset="-128"/>
                <a:cs typeface="ＭＳ Ｐゴシック" pitchFamily="1" charset="-128"/>
              </a:rPr>
              <a:t>Do sequential example, showing difference in cluster distance mechanisms for single and complete link (and one level of average)</a:t>
            </a:r>
          </a:p>
          <a:p>
            <a:r>
              <a:rPr lang="en-US" dirty="0">
                <a:latin typeface="Times New Roman" pitchFamily="1" charset="0"/>
                <a:ea typeface="ＭＳ Ｐゴシック" pitchFamily="1" charset="-128"/>
                <a:cs typeface="ＭＳ Ｐゴシック" pitchFamily="1" charset="-128"/>
              </a:rPr>
              <a:t>Use picture first to decide clustering, then table to confirm and give dendrogram height, a program would just find min and max distances</a:t>
            </a:r>
          </a:p>
        </p:txBody>
      </p:sp>
      <p:sp>
        <p:nvSpPr>
          <p:cNvPr id="25604" name="Slide Number Placeholder 3"/>
          <p:cNvSpPr>
            <a:spLocks noGrp="1"/>
          </p:cNvSpPr>
          <p:nvPr>
            <p:ph type="sldNum" sz="quarter" idx="5"/>
          </p:nvPr>
        </p:nvSpPr>
        <p:spPr>
          <a:noFill/>
        </p:spPr>
        <p:txBody>
          <a:bodyPr/>
          <a:lstStyle/>
          <a:p>
            <a:fld id="{EA2D58F7-2AAC-4442-952E-25460409B32E}" type="slidenum">
              <a:rPr lang="en-US" smtClean="0">
                <a:latin typeface="Times New Roman" pitchFamily="1" charset="0"/>
              </a:rPr>
              <a:pPr/>
              <a:t>7</a:t>
            </a:fld>
            <a:endParaRPr lang="en-US">
              <a:latin typeface="Times New Roman" pitchFamily="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that with single and complete still merge the same clusters</a:t>
            </a:r>
          </a:p>
        </p:txBody>
      </p:sp>
      <p:sp>
        <p:nvSpPr>
          <p:cNvPr id="4" name="Slide Number Placeholder 3"/>
          <p:cNvSpPr>
            <a:spLocks noGrp="1"/>
          </p:cNvSpPr>
          <p:nvPr>
            <p:ph type="sldNum" sz="quarter" idx="5"/>
          </p:nvPr>
        </p:nvSpPr>
        <p:spPr/>
        <p:txBody>
          <a:bodyPr/>
          <a:lstStyle/>
          <a:p>
            <a:pPr>
              <a:defRPr/>
            </a:pPr>
            <a:fld id="{16798ADF-0780-7E40-B9B6-1101AC231066}" type="slidenum">
              <a:rPr lang="en-US" smtClean="0"/>
              <a:pPr>
                <a:defRPr/>
              </a:pPr>
              <a:t>9</a:t>
            </a:fld>
            <a:endParaRPr lang="en-US"/>
          </a:p>
        </p:txBody>
      </p:sp>
    </p:spTree>
    <p:extLst>
      <p:ext uri="{BB962C8B-B14F-4D97-AF65-F5344CB8AC3E}">
        <p14:creationId xmlns:p14="http://schemas.microsoft.com/office/powerpoint/2010/main" val="408544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imes New Roman" charset="0"/>
                <a:ea typeface="ＭＳ Ｐゴシック" charset="-128"/>
                <a:cs typeface="ＭＳ Ｐゴシック" charset="-128"/>
              </a:rPr>
              <a:t>Ward linkage: Instead of measuring the distance directly, it analyzes the variance of clusters. Ward’s is said to be the most suitable method for quantitative variables.</a:t>
            </a:r>
          </a:p>
          <a:p>
            <a:r>
              <a:rPr lang="en-US" sz="1200" b="0" i="0" u="none" strike="noStrike" kern="1200" dirty="0">
                <a:solidFill>
                  <a:srgbClr val="FF0000"/>
                </a:solidFill>
                <a:effectLst/>
                <a:latin typeface="Times New Roman" charset="0"/>
                <a:ea typeface="ＭＳ Ｐゴシック" charset="-128"/>
                <a:cs typeface="ＭＳ Ｐゴシック" charset="-128"/>
                <a:hlinkClick r:id="rId3">
                  <a:extLst>
                    <a:ext uri="{A12FA001-AC4F-418D-AE19-62706E023703}">
                      <ahyp:hlinkClr xmlns:ahyp="http://schemas.microsoft.com/office/drawing/2018/hyperlinkcolor" val="tx"/>
                    </a:ext>
                  </a:extLst>
                </a:hlinkClick>
              </a:rPr>
              <a:t>Ward’s method</a:t>
            </a:r>
            <a:r>
              <a:rPr lang="en-US" sz="1200" b="0" i="0" u="none" strike="noStrike" kern="1200" dirty="0">
                <a:solidFill>
                  <a:srgbClr val="FF0000"/>
                </a:solidFill>
                <a:effectLst/>
                <a:latin typeface="Times New Roman" charset="0"/>
                <a:ea typeface="ＭＳ Ｐゴシック" charset="-128"/>
                <a:cs typeface="ＭＳ Ｐゴシック" charset="-128"/>
              </a:rPr>
              <a:t> </a:t>
            </a:r>
            <a:r>
              <a:rPr lang="en-US" sz="1200" b="0" i="0" u="none" strike="noStrike" kern="1200" dirty="0">
                <a:solidFill>
                  <a:schemeClr val="tx1"/>
                </a:solidFill>
                <a:effectLst/>
                <a:latin typeface="Times New Roman" charset="0"/>
                <a:ea typeface="ＭＳ Ｐゴシック" charset="-128"/>
                <a:cs typeface="ＭＳ Ｐゴシック" charset="-128"/>
              </a:rPr>
              <a:t>says that the distance between two clusters, A and B, is how much the sum of squares will increase when we merge them</a:t>
            </a:r>
          </a:p>
          <a:p>
            <a:endParaRPr lang="en-US" dirty="0"/>
          </a:p>
        </p:txBody>
      </p:sp>
      <p:sp>
        <p:nvSpPr>
          <p:cNvPr id="4" name="Slide Number Placeholder 3"/>
          <p:cNvSpPr>
            <a:spLocks noGrp="1"/>
          </p:cNvSpPr>
          <p:nvPr>
            <p:ph type="sldNum" sz="quarter" idx="5"/>
          </p:nvPr>
        </p:nvSpPr>
        <p:spPr/>
        <p:txBody>
          <a:bodyPr/>
          <a:lstStyle/>
          <a:p>
            <a:pPr>
              <a:defRPr/>
            </a:pPr>
            <a:fld id="{16798ADF-0780-7E40-B9B6-1101AC231066}" type="slidenum">
              <a:rPr lang="en-US" smtClean="0"/>
              <a:pPr>
                <a:defRPr/>
              </a:pPr>
              <a:t>10</a:t>
            </a:fld>
            <a:endParaRPr lang="en-US"/>
          </a:p>
        </p:txBody>
      </p:sp>
    </p:spTree>
    <p:extLst>
      <p:ext uri="{BB962C8B-B14F-4D97-AF65-F5344CB8AC3E}">
        <p14:creationId xmlns:p14="http://schemas.microsoft.com/office/powerpoint/2010/main" val="3556271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joins C. Distance .2+.3 = .5 on dendrogram</a:t>
            </a:r>
          </a:p>
          <a:p>
            <a:r>
              <a:rPr lang="en-US" dirty="0"/>
              <a:t>Then b joins cluster (a, c) with distance 2 up from b on dendrogram</a:t>
            </a:r>
          </a:p>
          <a:p>
            <a:r>
              <a:rPr lang="en-US" dirty="0"/>
              <a:t>Then d joins with distance 8 up from bottom (d) of dendrogram</a:t>
            </a:r>
          </a:p>
        </p:txBody>
      </p:sp>
      <p:sp>
        <p:nvSpPr>
          <p:cNvPr id="4" name="Slide Number Placeholder 3"/>
          <p:cNvSpPr>
            <a:spLocks noGrp="1"/>
          </p:cNvSpPr>
          <p:nvPr>
            <p:ph type="sldNum" sz="quarter" idx="5"/>
          </p:nvPr>
        </p:nvSpPr>
        <p:spPr/>
        <p:txBody>
          <a:bodyPr/>
          <a:lstStyle/>
          <a:p>
            <a:pPr>
              <a:defRPr/>
            </a:pPr>
            <a:fld id="{16798ADF-0780-7E40-B9B6-1101AC231066}" type="slidenum">
              <a:rPr lang="en-US" smtClean="0"/>
              <a:pPr>
                <a:defRPr/>
              </a:pPr>
              <a:t>11</a:t>
            </a:fld>
            <a:endParaRPr lang="en-US"/>
          </a:p>
        </p:txBody>
      </p:sp>
    </p:spTree>
    <p:extLst>
      <p:ext uri="{BB962C8B-B14F-4D97-AF65-F5344CB8AC3E}">
        <p14:creationId xmlns:p14="http://schemas.microsoft.com/office/powerpoint/2010/main" val="2490535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prstTxWarp prst="textNoShape">
                <a:avLst/>
              </a:prstTxWarp>
            </a:bodyPr>
            <a:lstStyle/>
            <a:p>
              <a:pPr>
                <a:defRPr/>
              </a:pPr>
              <a:endParaRPr lang="en-US">
                <a:latin typeface="Times New Roman" charset="0"/>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prstTxWarp prst="textNoShape">
                <a:avLst/>
              </a:prstTxWarp>
            </a:bodyPr>
            <a:lstStyle/>
            <a:p>
              <a:pPr>
                <a:defRPr/>
              </a:pPr>
              <a:endParaRPr lang="en-US">
                <a:latin typeface="Times New Roman"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sz="1400"/>
            </a:lvl1pPr>
          </a:lstStyle>
          <a:p>
            <a:pPr>
              <a:defRPr/>
            </a:pPr>
            <a:endParaRPr lang="en-US"/>
          </a:p>
        </p:txBody>
      </p:sp>
      <p:sp>
        <p:nvSpPr>
          <p:cNvPr id="8" name="Rectangle 8"/>
          <p:cNvSpPr>
            <a:spLocks noGrp="1" noChangeArrowheads="1"/>
          </p:cNvSpPr>
          <p:nvPr>
            <p:ph type="ftr" sz="quarter" idx="11"/>
          </p:nvPr>
        </p:nvSpPr>
        <p:spPr>
          <a:xfrm>
            <a:off x="3124200" y="6248400"/>
            <a:ext cx="2895600" cy="457200"/>
          </a:xfrm>
        </p:spPr>
        <p:txBody>
          <a:bodyPr/>
          <a:lstStyle>
            <a:lvl1pPr>
              <a:defRPr sz="1400"/>
            </a:lvl1pPr>
          </a:lstStyle>
          <a:p>
            <a:pPr>
              <a:defRPr/>
            </a:pPr>
            <a:r>
              <a:rPr lang="en-US"/>
              <a:t>CS 270 - Clustering</a:t>
            </a:r>
          </a:p>
        </p:txBody>
      </p:sp>
      <p:sp>
        <p:nvSpPr>
          <p:cNvPr id="9" name="Rectangle 9"/>
          <p:cNvSpPr>
            <a:spLocks noGrp="1" noChangeArrowheads="1"/>
          </p:cNvSpPr>
          <p:nvPr>
            <p:ph type="sldNum" sz="quarter" idx="12"/>
          </p:nvPr>
        </p:nvSpPr>
        <p:spPr/>
        <p:txBody>
          <a:bodyPr/>
          <a:lstStyle>
            <a:lvl1pPr>
              <a:defRPr sz="1400"/>
            </a:lvl1pPr>
          </a:lstStyle>
          <a:p>
            <a:pPr>
              <a:defRPr/>
            </a:pPr>
            <a:fld id="{3919595A-AF2F-9C4A-9B29-D4ACE10DF52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6" name="Rectangle 8"/>
          <p:cNvSpPr>
            <a:spLocks noGrp="1" noChangeArrowheads="1"/>
          </p:cNvSpPr>
          <p:nvPr>
            <p:ph type="sldNum" sz="quarter" idx="12"/>
          </p:nvPr>
        </p:nvSpPr>
        <p:spPr>
          <a:ln/>
        </p:spPr>
        <p:txBody>
          <a:bodyPr/>
          <a:lstStyle>
            <a:lvl1pPr>
              <a:defRPr/>
            </a:lvl1pPr>
          </a:lstStyle>
          <a:p>
            <a:pPr>
              <a:defRPr/>
            </a:pPr>
            <a:fld id="{61820B9E-A221-474D-A7E6-96A87B94B4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9621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57340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6" name="Rectangle 8"/>
          <p:cNvSpPr>
            <a:spLocks noGrp="1" noChangeArrowheads="1"/>
          </p:cNvSpPr>
          <p:nvPr>
            <p:ph type="sldNum" sz="quarter" idx="12"/>
          </p:nvPr>
        </p:nvSpPr>
        <p:spPr>
          <a:ln/>
        </p:spPr>
        <p:txBody>
          <a:bodyPr/>
          <a:lstStyle>
            <a:lvl1pPr>
              <a:defRPr/>
            </a:lvl1pPr>
          </a:lstStyle>
          <a:p>
            <a:pPr>
              <a:defRPr/>
            </a:pPr>
            <a:fld id="{E49A7628-D1C4-A34E-9732-D1F369DF32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6" name="Rectangle 8"/>
          <p:cNvSpPr>
            <a:spLocks noGrp="1" noChangeArrowheads="1"/>
          </p:cNvSpPr>
          <p:nvPr>
            <p:ph type="sldNum" sz="quarter" idx="12"/>
          </p:nvPr>
        </p:nvSpPr>
        <p:spPr>
          <a:ln/>
        </p:spPr>
        <p:txBody>
          <a:bodyPr/>
          <a:lstStyle>
            <a:lvl1pPr>
              <a:defRPr/>
            </a:lvl1pPr>
          </a:lstStyle>
          <a:p>
            <a:pPr>
              <a:defRPr/>
            </a:pPr>
            <a:fld id="{855AF27C-A912-7D4C-A91C-22684913B2E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6" name="Rectangle 8"/>
          <p:cNvSpPr>
            <a:spLocks noGrp="1" noChangeArrowheads="1"/>
          </p:cNvSpPr>
          <p:nvPr>
            <p:ph type="sldNum" sz="quarter" idx="12"/>
          </p:nvPr>
        </p:nvSpPr>
        <p:spPr>
          <a:ln/>
        </p:spPr>
        <p:txBody>
          <a:bodyPr/>
          <a:lstStyle>
            <a:lvl1pPr>
              <a:defRPr/>
            </a:lvl1pPr>
          </a:lstStyle>
          <a:p>
            <a:pPr>
              <a:defRPr/>
            </a:pPr>
            <a:fld id="{E4974FA1-71DF-2347-9FDC-6BF0EF6633C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7" name="Rectangle 8"/>
          <p:cNvSpPr>
            <a:spLocks noGrp="1" noChangeArrowheads="1"/>
          </p:cNvSpPr>
          <p:nvPr>
            <p:ph type="sldNum" sz="quarter" idx="12"/>
          </p:nvPr>
        </p:nvSpPr>
        <p:spPr>
          <a:ln/>
        </p:spPr>
        <p:txBody>
          <a:bodyPr/>
          <a:lstStyle>
            <a:lvl1pPr>
              <a:defRPr/>
            </a:lvl1pPr>
          </a:lstStyle>
          <a:p>
            <a:pPr>
              <a:defRPr/>
            </a:pPr>
            <a:fld id="{0A552EF1-16C1-C247-A42E-CF07B2C640A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9" name="Rectangle 8"/>
          <p:cNvSpPr>
            <a:spLocks noGrp="1" noChangeArrowheads="1"/>
          </p:cNvSpPr>
          <p:nvPr>
            <p:ph type="sldNum" sz="quarter" idx="12"/>
          </p:nvPr>
        </p:nvSpPr>
        <p:spPr>
          <a:ln/>
        </p:spPr>
        <p:txBody>
          <a:bodyPr/>
          <a:lstStyle>
            <a:lvl1pPr>
              <a:defRPr/>
            </a:lvl1pPr>
          </a:lstStyle>
          <a:p>
            <a:pPr>
              <a:defRPr/>
            </a:pPr>
            <a:fld id="{D5B8CB6F-D04E-7B46-9FC0-C1D24F792DB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5" name="Rectangle 8"/>
          <p:cNvSpPr>
            <a:spLocks noGrp="1" noChangeArrowheads="1"/>
          </p:cNvSpPr>
          <p:nvPr>
            <p:ph type="sldNum" sz="quarter" idx="12"/>
          </p:nvPr>
        </p:nvSpPr>
        <p:spPr>
          <a:ln/>
        </p:spPr>
        <p:txBody>
          <a:bodyPr/>
          <a:lstStyle>
            <a:lvl1pPr>
              <a:defRPr/>
            </a:lvl1pPr>
          </a:lstStyle>
          <a:p>
            <a:pPr>
              <a:defRPr/>
            </a:pPr>
            <a:fld id="{2DF2418F-0663-1B4E-B9A5-B02C2072274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4" name="Rectangle 8"/>
          <p:cNvSpPr>
            <a:spLocks noGrp="1" noChangeArrowheads="1"/>
          </p:cNvSpPr>
          <p:nvPr>
            <p:ph type="sldNum" sz="quarter" idx="12"/>
          </p:nvPr>
        </p:nvSpPr>
        <p:spPr>
          <a:ln/>
        </p:spPr>
        <p:txBody>
          <a:bodyPr/>
          <a:lstStyle>
            <a:lvl1pPr>
              <a:defRPr/>
            </a:lvl1pPr>
          </a:lstStyle>
          <a:p>
            <a:pPr>
              <a:defRPr/>
            </a:pPr>
            <a:fld id="{F7B056CD-CE81-7E42-A0F7-F05FB40685E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7" name="Rectangle 8"/>
          <p:cNvSpPr>
            <a:spLocks noGrp="1" noChangeArrowheads="1"/>
          </p:cNvSpPr>
          <p:nvPr>
            <p:ph type="sldNum" sz="quarter" idx="12"/>
          </p:nvPr>
        </p:nvSpPr>
        <p:spPr>
          <a:ln/>
        </p:spPr>
        <p:txBody>
          <a:bodyPr/>
          <a:lstStyle>
            <a:lvl1pPr>
              <a:defRPr/>
            </a:lvl1pPr>
          </a:lstStyle>
          <a:p>
            <a:pPr>
              <a:defRPr/>
            </a:pPr>
            <a:fld id="{DEDB4076-1DB3-BD4C-824C-F3DDD968DC7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CS 270 - Clustering</a:t>
            </a:r>
          </a:p>
        </p:txBody>
      </p:sp>
      <p:sp>
        <p:nvSpPr>
          <p:cNvPr id="7" name="Rectangle 8"/>
          <p:cNvSpPr>
            <a:spLocks noGrp="1" noChangeArrowheads="1"/>
          </p:cNvSpPr>
          <p:nvPr>
            <p:ph type="sldNum" sz="quarter" idx="12"/>
          </p:nvPr>
        </p:nvSpPr>
        <p:spPr>
          <a:ln/>
        </p:spPr>
        <p:txBody>
          <a:bodyPr/>
          <a:lstStyle>
            <a:lvl1pPr>
              <a:defRPr/>
            </a:lvl1pPr>
          </a:lstStyle>
          <a:p>
            <a:pPr>
              <a:defRPr/>
            </a:pPr>
            <a:fld id="{E3859197-B2C8-E84C-8BD9-2AC9A96BF8A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prstTxWarp prst="textNoShape">
                <a:avLst/>
              </a:prstTxWarp>
            </a:bodyPr>
            <a:lstStyle/>
            <a:p>
              <a:pPr>
                <a:defRPr/>
              </a:pPr>
              <a:endParaRPr lang="en-US">
                <a:latin typeface="Times New Roman" charset="0"/>
              </a:endParaRPr>
            </a:p>
          </p:txBody>
        </p:sp>
        <p:sp>
          <p:nvSpPr>
            <p:cNvPr id="614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prstTxWarp prst="textNoShape">
                <a:avLst/>
              </a:prstTxWarp>
            </a:bodyPr>
            <a:lstStyle/>
            <a:p>
              <a:pPr>
                <a:defRPr/>
              </a:pPr>
              <a:endParaRPr lang="en-US">
                <a:latin typeface="Times New Roman" charset="0"/>
              </a:endParaRPr>
            </a:p>
          </p:txBody>
        </p:sp>
      </p:grpSp>
      <p:sp>
        <p:nvSpPr>
          <p:cNvPr id="6149" name="Rectangle 5"/>
          <p:cNvSpPr>
            <a:spLocks noGrp="1" noChangeArrowheads="1"/>
          </p:cNvSpPr>
          <p:nvPr>
            <p:ph type="title"/>
          </p:nvPr>
        </p:nvSpPr>
        <p:spPr bwMode="auto">
          <a:xfrm>
            <a:off x="685800" y="381000"/>
            <a:ext cx="77724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200">
                <a:latin typeface="Times New Roman" charset="0"/>
              </a:defRPr>
            </a:lvl1pPr>
          </a:lstStyle>
          <a:p>
            <a:pPr>
              <a:defRPr/>
            </a:pPr>
            <a:endParaRPr lang="en-US"/>
          </a:p>
        </p:txBody>
      </p:sp>
      <p:sp>
        <p:nvSpPr>
          <p:cNvPr id="6151" name="Rectangle 7"/>
          <p:cNvSpPr>
            <a:spLocks noGrp="1" noChangeArrowheads="1"/>
          </p:cNvSpPr>
          <p:nvPr>
            <p:ph type="ftr" sz="quarter" idx="3"/>
          </p:nvPr>
        </p:nvSpPr>
        <p:spPr bwMode="auto">
          <a:xfrm>
            <a:off x="2895600" y="6248400"/>
            <a:ext cx="3429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200">
                <a:latin typeface="Times New Roman" charset="0"/>
              </a:defRPr>
            </a:lvl1pPr>
          </a:lstStyle>
          <a:p>
            <a:pPr>
              <a:defRPr/>
            </a:pPr>
            <a:r>
              <a:rPr lang="en-US"/>
              <a:t>CS 270 - Clustering</a:t>
            </a: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200">
                <a:latin typeface="Times New Roman" charset="0"/>
              </a:defRPr>
            </a:lvl1pPr>
          </a:lstStyle>
          <a:p>
            <a:pPr>
              <a:defRPr/>
            </a:pPr>
            <a:fld id="{9BC9FAEC-AFC7-1342-9949-BF23C30A7CD4}" type="slidenum">
              <a:rPr lang="en-US"/>
              <a:pPr>
                <a:defRPr/>
              </a:pPr>
              <a:t>‹#›</a:t>
            </a:fld>
            <a:endParaRPr lang="en-US"/>
          </a:p>
        </p:txBody>
      </p:sp>
      <p:sp>
        <p:nvSpPr>
          <p:cNvPr id="1031" name="Rectangle 9"/>
          <p:cNvSpPr>
            <a:spLocks noGrp="1" noChangeArrowheads="1"/>
          </p:cNvSpPr>
          <p:nvPr>
            <p:ph type="body" idx="1"/>
          </p:nvPr>
        </p:nvSpPr>
        <p:spPr bwMode="auto">
          <a:xfrm>
            <a:off x="685800" y="14478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43"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hf hdr="0" dt="0"/>
  <p:txStyles>
    <p:titleStyle>
      <a:lvl1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mn-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imes New Roman"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imes New Roman"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imes New Roman"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imes New Roman" charset="0"/>
          <a:ea typeface="ＭＳ Ｐゴシック" charset="-128"/>
          <a:cs typeface="ＭＳ Ｐゴシック" charset="-128"/>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1" charset="2"/>
        <a:buChar char="l"/>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pitchFamily="1" charset="2"/>
        <a:buChar char="l"/>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oleObject" Target="../embeddings/oleObject4.bin"/><Relationship Id="rId4" Type="http://schemas.openxmlformats.org/officeDocument/2006/relationships/image" Target="../media/image9.emf"/><Relationship Id="rId9" Type="http://schemas.openxmlformats.org/officeDocument/2006/relationships/image" Target="../media/image12.jpg"/></Relationships>
</file>

<file path=ppt/slides/_rels/slide2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oleObject" Target="../embeddings/oleObject7.bin"/><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p>
            <a:r>
              <a:rPr lang="en-US">
                <a:latin typeface="Times New Roman" pitchFamily="1" charset="0"/>
              </a:rPr>
              <a:t>CS 270 - Clustering</a:t>
            </a:r>
          </a:p>
        </p:txBody>
      </p:sp>
      <p:sp>
        <p:nvSpPr>
          <p:cNvPr id="15363" name="Slide Number Placeholder 5"/>
          <p:cNvSpPr>
            <a:spLocks noGrp="1"/>
          </p:cNvSpPr>
          <p:nvPr>
            <p:ph type="sldNum" sz="quarter" idx="12"/>
          </p:nvPr>
        </p:nvSpPr>
        <p:spPr>
          <a:noFill/>
        </p:spPr>
        <p:txBody>
          <a:bodyPr/>
          <a:lstStyle/>
          <a:p>
            <a:fld id="{6922B6C2-7D71-AE41-9B38-641EAB17A8D9}" type="slidenum">
              <a:rPr lang="en-US" smtClean="0">
                <a:latin typeface="Times New Roman" pitchFamily="1" charset="0"/>
              </a:rPr>
              <a:pPr/>
              <a:t>1</a:t>
            </a:fld>
            <a:endParaRPr lang="en-US">
              <a:latin typeface="Times New Roman" pitchFamily="1" charset="0"/>
            </a:endParaRPr>
          </a:p>
        </p:txBody>
      </p:sp>
      <p:sp>
        <p:nvSpPr>
          <p:cNvPr id="186370" name="Rectangle 2"/>
          <p:cNvSpPr>
            <a:spLocks noGrp="1" noChangeArrowheads="1"/>
          </p:cNvSpPr>
          <p:nvPr>
            <p:ph type="title"/>
          </p:nvPr>
        </p:nvSpPr>
        <p:spPr>
          <a:xfrm>
            <a:off x="685800" y="228600"/>
            <a:ext cx="7772400" cy="838200"/>
          </a:xfrm>
        </p:spPr>
        <p:txBody>
          <a:bodyPr/>
          <a:lstStyle/>
          <a:p>
            <a:pPr eaLnBrk="1" hangingPunct="1">
              <a:defRPr/>
            </a:pPr>
            <a:r>
              <a:rPr lang="en-US" dirty="0">
                <a:ea typeface="+mj-ea"/>
                <a:cs typeface="+mj-cs"/>
              </a:rPr>
              <a:t>Unsupervised Learning and Clustering</a:t>
            </a:r>
          </a:p>
        </p:txBody>
      </p:sp>
      <p:sp>
        <p:nvSpPr>
          <p:cNvPr id="15365" name="Rectangle 3"/>
          <p:cNvSpPr>
            <a:spLocks noGrp="1" noChangeArrowheads="1"/>
          </p:cNvSpPr>
          <p:nvPr>
            <p:ph type="body" idx="1"/>
          </p:nvPr>
        </p:nvSpPr>
        <p:spPr>
          <a:xfrm>
            <a:off x="685800" y="1066800"/>
            <a:ext cx="7772400" cy="3505200"/>
          </a:xfrm>
        </p:spPr>
        <p:txBody>
          <a:bodyPr>
            <a:normAutofit fontScale="85000" lnSpcReduction="20000"/>
          </a:bodyPr>
          <a:lstStyle/>
          <a:p>
            <a:pPr eaLnBrk="1" hangingPunct="1">
              <a:buFont typeface="Wingdings" charset="2"/>
              <a:buChar char="l"/>
              <a:defRPr/>
            </a:pPr>
            <a:r>
              <a:rPr lang="en-US" dirty="0"/>
              <a:t>In unsupervised learning you are given a data set with no output classifications (labels)</a:t>
            </a:r>
          </a:p>
          <a:p>
            <a:pPr eaLnBrk="1" hangingPunct="1">
              <a:buFont typeface="Wingdings" charset="2"/>
              <a:buChar char="l"/>
              <a:defRPr/>
            </a:pPr>
            <a:r>
              <a:rPr lang="en-US" dirty="0"/>
              <a:t>Clustering is an important type of unsupervised learning</a:t>
            </a:r>
          </a:p>
          <a:p>
            <a:pPr lvl="1" eaLnBrk="1" hangingPunct="1">
              <a:defRPr/>
            </a:pPr>
            <a:r>
              <a:rPr lang="en-US" dirty="0"/>
              <a:t>PCA was another type of unsupervised learning</a:t>
            </a:r>
          </a:p>
          <a:p>
            <a:pPr eaLnBrk="1" hangingPunct="1">
              <a:buFont typeface="Wingdings" charset="2"/>
              <a:buChar char="l"/>
              <a:defRPr/>
            </a:pPr>
            <a:r>
              <a:rPr lang="en-US" dirty="0"/>
              <a:t>The goal in clustering is to find "natural" clusters (classes) into which the data can be divided – a particular breakdown into clusters is a </a:t>
            </a:r>
            <a:r>
              <a:rPr lang="en-US" i="1" dirty="0"/>
              <a:t>clustering </a:t>
            </a:r>
            <a:r>
              <a:rPr lang="en-US" dirty="0"/>
              <a:t>(aka grouping, partition)</a:t>
            </a:r>
          </a:p>
          <a:p>
            <a:pPr eaLnBrk="1" hangingPunct="1">
              <a:buFont typeface="Wingdings" charset="2"/>
              <a:buChar char="l"/>
              <a:defRPr/>
            </a:pPr>
            <a:r>
              <a:rPr lang="en-US" dirty="0"/>
              <a:t>How many clusters should there be (</a:t>
            </a:r>
            <a:r>
              <a:rPr lang="en-US" i="1" dirty="0" err="1"/>
              <a:t>k</a:t>
            </a:r>
            <a:r>
              <a:rPr lang="en-US" dirty="0"/>
              <a:t>)? – Either user-defined, discovered by trial and error, or automatically derived</a:t>
            </a:r>
          </a:p>
          <a:p>
            <a:pPr eaLnBrk="1" hangingPunct="1">
              <a:buFont typeface="Wingdings" charset="2"/>
              <a:buChar char="l"/>
              <a:defRPr/>
            </a:pPr>
            <a:r>
              <a:rPr lang="en-US" dirty="0"/>
              <a:t>Example:  Taxonomy of the species – one correct answer?</a:t>
            </a:r>
          </a:p>
          <a:p>
            <a:pPr eaLnBrk="1" hangingPunct="1">
              <a:buFont typeface="Wingdings" charset="2"/>
              <a:buChar char="l"/>
              <a:defRPr/>
            </a:pPr>
            <a:r>
              <a:rPr lang="en-US" dirty="0"/>
              <a:t>Generalization – After clustering, when given a novel instance, we just assign it to the most similar cluster</a:t>
            </a:r>
          </a:p>
          <a:p>
            <a:pPr eaLnBrk="1" hangingPunct="1">
              <a:buFont typeface="Wingdings" charset="2"/>
              <a:buChar char="l"/>
              <a:defRPr/>
            </a:pPr>
            <a:endParaRPr lang="en-US" dirty="0"/>
          </a:p>
          <a:p>
            <a:pPr eaLnBrk="1" hangingPunct="1">
              <a:buFont typeface="Wingdings" charset="2"/>
              <a:buChar char="l"/>
              <a:defRPr/>
            </a:pPr>
            <a:endParaRPr lang="en-US" dirty="0"/>
          </a:p>
        </p:txBody>
      </p:sp>
      <p:sp>
        <p:nvSpPr>
          <p:cNvPr id="15366" name="4-Point Star 5"/>
          <p:cNvSpPr>
            <a:spLocks noChangeArrowheads="1"/>
          </p:cNvSpPr>
          <p:nvPr/>
        </p:nvSpPr>
        <p:spPr bwMode="auto">
          <a:xfrm>
            <a:off x="3657600" y="4953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67" name="4-Point Star 6"/>
          <p:cNvSpPr>
            <a:spLocks noChangeArrowheads="1"/>
          </p:cNvSpPr>
          <p:nvPr/>
        </p:nvSpPr>
        <p:spPr bwMode="auto">
          <a:xfrm>
            <a:off x="3810000" y="5105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68" name="4-Point Star 7"/>
          <p:cNvSpPr>
            <a:spLocks noChangeArrowheads="1"/>
          </p:cNvSpPr>
          <p:nvPr/>
        </p:nvSpPr>
        <p:spPr bwMode="auto">
          <a:xfrm>
            <a:off x="5410200" y="4572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69" name="4-Point Star 8"/>
          <p:cNvSpPr>
            <a:spLocks noChangeArrowheads="1"/>
          </p:cNvSpPr>
          <p:nvPr/>
        </p:nvSpPr>
        <p:spPr bwMode="auto">
          <a:xfrm>
            <a:off x="5105400" y="4876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70" name="4-Point Star 9"/>
          <p:cNvSpPr>
            <a:spLocks noChangeArrowheads="1"/>
          </p:cNvSpPr>
          <p:nvPr/>
        </p:nvSpPr>
        <p:spPr bwMode="auto">
          <a:xfrm>
            <a:off x="5486400" y="4953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71" name="4-Point Star 10"/>
          <p:cNvSpPr>
            <a:spLocks noChangeArrowheads="1"/>
          </p:cNvSpPr>
          <p:nvPr/>
        </p:nvSpPr>
        <p:spPr bwMode="auto">
          <a:xfrm>
            <a:off x="5257800" y="5715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72" name="4-Point Star 11"/>
          <p:cNvSpPr>
            <a:spLocks noChangeArrowheads="1"/>
          </p:cNvSpPr>
          <p:nvPr/>
        </p:nvSpPr>
        <p:spPr bwMode="auto">
          <a:xfrm>
            <a:off x="4876800" y="5867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73" name="4-Point Star 12"/>
          <p:cNvSpPr>
            <a:spLocks noChangeArrowheads="1"/>
          </p:cNvSpPr>
          <p:nvPr/>
        </p:nvSpPr>
        <p:spPr bwMode="auto">
          <a:xfrm>
            <a:off x="5562600" y="59436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74" name="4-Point Star 13"/>
          <p:cNvSpPr>
            <a:spLocks noChangeArrowheads="1"/>
          </p:cNvSpPr>
          <p:nvPr/>
        </p:nvSpPr>
        <p:spPr bwMode="auto">
          <a:xfrm>
            <a:off x="3886200" y="5486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75" name="4-Point Star 14"/>
          <p:cNvSpPr>
            <a:spLocks noChangeArrowheads="1"/>
          </p:cNvSpPr>
          <p:nvPr/>
        </p:nvSpPr>
        <p:spPr bwMode="auto">
          <a:xfrm>
            <a:off x="5105400" y="6096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76" name="4-Point Star 15"/>
          <p:cNvSpPr>
            <a:spLocks noChangeArrowheads="1"/>
          </p:cNvSpPr>
          <p:nvPr/>
        </p:nvSpPr>
        <p:spPr bwMode="auto">
          <a:xfrm>
            <a:off x="3429000" y="5257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377" name="4-Point Star 17"/>
          <p:cNvSpPr>
            <a:spLocks noChangeArrowheads="1"/>
          </p:cNvSpPr>
          <p:nvPr/>
        </p:nvSpPr>
        <p:spPr bwMode="auto">
          <a:xfrm>
            <a:off x="3429000" y="5638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F5E38-C9BA-EE4D-A877-127A66D945CF}"/>
              </a:ext>
            </a:extLst>
          </p:cNvPr>
          <p:cNvSpPr>
            <a:spLocks noGrp="1"/>
          </p:cNvSpPr>
          <p:nvPr>
            <p:ph type="title"/>
          </p:nvPr>
        </p:nvSpPr>
        <p:spPr>
          <a:xfrm>
            <a:off x="685800" y="152400"/>
            <a:ext cx="7772400" cy="685800"/>
          </a:xfrm>
        </p:spPr>
        <p:txBody>
          <a:bodyPr/>
          <a:lstStyle/>
          <a:p>
            <a:r>
              <a:rPr lang="en-US" dirty="0"/>
              <a:t>Linkage Methods</a:t>
            </a:r>
          </a:p>
        </p:txBody>
      </p:sp>
      <p:pic>
        <p:nvPicPr>
          <p:cNvPr id="9" name="Picture 8">
            <a:extLst>
              <a:ext uri="{FF2B5EF4-FFF2-40B4-BE49-F238E27FC236}">
                <a16:creationId xmlns:a16="http://schemas.microsoft.com/office/drawing/2014/main" id="{027AD3EF-4405-7740-BB93-81E2570686A1}"/>
              </a:ext>
            </a:extLst>
          </p:cNvPr>
          <p:cNvPicPr>
            <a:picLocks noChangeAspect="1"/>
          </p:cNvPicPr>
          <p:nvPr/>
        </p:nvPicPr>
        <p:blipFill>
          <a:blip r:embed="rId3"/>
          <a:stretch>
            <a:fillRect/>
          </a:stretch>
        </p:blipFill>
        <p:spPr>
          <a:xfrm>
            <a:off x="72944" y="830826"/>
            <a:ext cx="8998111" cy="5029200"/>
          </a:xfrm>
          <a:prstGeom prst="rect">
            <a:avLst/>
          </a:prstGeom>
        </p:spPr>
      </p:pic>
      <p:sp>
        <p:nvSpPr>
          <p:cNvPr id="3" name="Footer Placeholder 2">
            <a:extLst>
              <a:ext uri="{FF2B5EF4-FFF2-40B4-BE49-F238E27FC236}">
                <a16:creationId xmlns:a16="http://schemas.microsoft.com/office/drawing/2014/main" id="{83B1A08A-6B9B-ABEA-B458-C19676ABDC23}"/>
              </a:ext>
            </a:extLst>
          </p:cNvPr>
          <p:cNvSpPr>
            <a:spLocks noGrp="1"/>
          </p:cNvSpPr>
          <p:nvPr>
            <p:ph type="ftr" sz="quarter" idx="11"/>
          </p:nvPr>
        </p:nvSpPr>
        <p:spPr/>
        <p:txBody>
          <a:bodyPr/>
          <a:lstStyle/>
          <a:p>
            <a:pPr>
              <a:defRPr/>
            </a:pPr>
            <a:r>
              <a:rPr lang="en-US"/>
              <a:t>CS 270 - Clustering</a:t>
            </a:r>
          </a:p>
        </p:txBody>
      </p:sp>
      <p:sp>
        <p:nvSpPr>
          <p:cNvPr id="4" name="Slide Number Placeholder 3">
            <a:extLst>
              <a:ext uri="{FF2B5EF4-FFF2-40B4-BE49-F238E27FC236}">
                <a16:creationId xmlns:a16="http://schemas.microsoft.com/office/drawing/2014/main" id="{19271463-1703-4D84-3E64-90CB2A3F7740}"/>
              </a:ext>
            </a:extLst>
          </p:cNvPr>
          <p:cNvSpPr>
            <a:spLocks noGrp="1"/>
          </p:cNvSpPr>
          <p:nvPr>
            <p:ph type="sldNum" sz="quarter" idx="12"/>
          </p:nvPr>
        </p:nvSpPr>
        <p:spPr/>
        <p:txBody>
          <a:bodyPr/>
          <a:lstStyle/>
          <a:p>
            <a:pPr>
              <a:defRPr/>
            </a:pPr>
            <a:fld id="{855AF27C-A912-7D4C-A91C-22684913B2EC}" type="slidenum">
              <a:rPr lang="en-US" smtClean="0"/>
              <a:pPr>
                <a:defRPr/>
              </a:pPr>
              <a:t>10</a:t>
            </a:fld>
            <a:endParaRPr lang="en-US"/>
          </a:p>
        </p:txBody>
      </p:sp>
    </p:spTree>
    <p:extLst>
      <p:ext uri="{BB962C8B-B14F-4D97-AF65-F5344CB8AC3E}">
        <p14:creationId xmlns:p14="http://schemas.microsoft.com/office/powerpoint/2010/main" val="20865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a:t>HAC *Challenge Question*</a:t>
            </a:r>
          </a:p>
        </p:txBody>
      </p:sp>
      <p:sp>
        <p:nvSpPr>
          <p:cNvPr id="3" name="Content Placeholder 2"/>
          <p:cNvSpPr>
            <a:spLocks noGrp="1"/>
          </p:cNvSpPr>
          <p:nvPr>
            <p:ph idx="1"/>
          </p:nvPr>
        </p:nvSpPr>
        <p:spPr>
          <a:xfrm>
            <a:off x="655243" y="1143000"/>
            <a:ext cx="7772400" cy="2286000"/>
          </a:xfrm>
        </p:spPr>
        <p:txBody>
          <a:bodyPr/>
          <a:lstStyle/>
          <a:p>
            <a:r>
              <a:rPr lang="en-US" dirty="0"/>
              <a:t>For the data set below show 2 iterations (from 4 clusters until 2 clusters remain) for HAC complete link (furthest).</a:t>
            </a:r>
          </a:p>
          <a:p>
            <a:pPr lvl="1"/>
            <a:r>
              <a:rPr lang="en-US" dirty="0"/>
              <a:t>Repeat: Merge the 2 nearest clusters (using complete link distance)</a:t>
            </a:r>
          </a:p>
          <a:p>
            <a:pPr lvl="1"/>
            <a:r>
              <a:rPr lang="en-US" dirty="0"/>
              <a:t>Use Manhattan distance</a:t>
            </a:r>
          </a:p>
          <a:p>
            <a:pPr lvl="1"/>
            <a:r>
              <a:rPr lang="en-US" dirty="0"/>
              <a:t>Show the dendrogram, including properly labeled distances on the vertical-axis of the dendrogram</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11</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16410430"/>
              </p:ext>
            </p:extLst>
          </p:nvPr>
        </p:nvGraphicFramePr>
        <p:xfrm>
          <a:off x="1295400" y="3751697"/>
          <a:ext cx="1753713" cy="1837185"/>
        </p:xfrm>
        <a:graphic>
          <a:graphicData uri="http://schemas.openxmlformats.org/drawingml/2006/table">
            <a:tbl>
              <a:tblPr firstRow="1" bandRow="1">
                <a:tableStyleId>{93296810-A885-4BE3-A3E7-6D5BEEA58F35}</a:tableStyleId>
              </a:tblPr>
              <a:tblGrid>
                <a:gridCol w="838200">
                  <a:extLst>
                    <a:ext uri="{9D8B030D-6E8A-4147-A177-3AD203B41FA5}">
                      <a16:colId xmlns:a16="http://schemas.microsoft.com/office/drawing/2014/main" val="20000"/>
                    </a:ext>
                  </a:extLst>
                </a:gridCol>
                <a:gridCol w="458313">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tblGrid>
              <a:tr h="367437">
                <a:tc>
                  <a:txBody>
                    <a:bodyPr/>
                    <a:lstStyle/>
                    <a:p>
                      <a:r>
                        <a:rPr lang="en-US" sz="1600" b="0" i="1" dirty="0"/>
                        <a:t>Pattern</a:t>
                      </a:r>
                    </a:p>
                  </a:txBody>
                  <a:tcPr/>
                </a:tc>
                <a:tc>
                  <a:txBody>
                    <a:bodyPr/>
                    <a:lstStyle/>
                    <a:p>
                      <a:r>
                        <a:rPr lang="en-US" sz="1600" b="0" i="1" dirty="0"/>
                        <a:t>x</a:t>
                      </a:r>
                    </a:p>
                  </a:txBody>
                  <a:tcPr/>
                </a:tc>
                <a:tc>
                  <a:txBody>
                    <a:bodyPr/>
                    <a:lstStyle/>
                    <a:p>
                      <a:r>
                        <a:rPr lang="en-US" sz="1600" b="0" i="1" dirty="0"/>
                        <a:t>y</a:t>
                      </a:r>
                    </a:p>
                  </a:txBody>
                  <a:tcPr/>
                </a:tc>
                <a:extLst>
                  <a:ext uri="{0D108BD9-81ED-4DB2-BD59-A6C34878D82A}">
                    <a16:rowId xmlns:a16="http://schemas.microsoft.com/office/drawing/2014/main" val="10000"/>
                  </a:ext>
                </a:extLst>
              </a:tr>
              <a:tr h="367437">
                <a:tc>
                  <a:txBody>
                    <a:bodyPr/>
                    <a:lstStyle/>
                    <a:p>
                      <a:r>
                        <a:rPr lang="en-US" sz="1600" i="1" dirty="0"/>
                        <a:t>a</a:t>
                      </a:r>
                    </a:p>
                  </a:txBody>
                  <a:tcPr/>
                </a:tc>
                <a:tc>
                  <a:txBody>
                    <a:bodyPr/>
                    <a:lstStyle/>
                    <a:p>
                      <a:r>
                        <a:rPr lang="en-US" sz="1600" dirty="0"/>
                        <a:t>.8</a:t>
                      </a:r>
                    </a:p>
                  </a:txBody>
                  <a:tcPr/>
                </a:tc>
                <a:tc>
                  <a:txBody>
                    <a:bodyPr/>
                    <a:lstStyle/>
                    <a:p>
                      <a:r>
                        <a:rPr lang="en-US" sz="1600" dirty="0"/>
                        <a:t>.7</a:t>
                      </a:r>
                    </a:p>
                  </a:txBody>
                  <a:tcPr/>
                </a:tc>
                <a:extLst>
                  <a:ext uri="{0D108BD9-81ED-4DB2-BD59-A6C34878D82A}">
                    <a16:rowId xmlns:a16="http://schemas.microsoft.com/office/drawing/2014/main" val="10001"/>
                  </a:ext>
                </a:extLst>
              </a:tr>
              <a:tr h="367437">
                <a:tc>
                  <a:txBody>
                    <a:bodyPr/>
                    <a:lstStyle/>
                    <a:p>
                      <a:r>
                        <a:rPr lang="en-US" sz="1600" i="1" dirty="0"/>
                        <a:t>b</a:t>
                      </a:r>
                    </a:p>
                  </a:txBody>
                  <a:tcPr/>
                </a:tc>
                <a:tc>
                  <a:txBody>
                    <a:bodyPr/>
                    <a:lstStyle/>
                    <a:p>
                      <a:r>
                        <a:rPr lang="en-US" sz="1600" dirty="0"/>
                        <a:t>0</a:t>
                      </a:r>
                    </a:p>
                  </a:txBody>
                  <a:tcPr/>
                </a:tc>
                <a:tc>
                  <a:txBody>
                    <a:bodyPr/>
                    <a:lstStyle/>
                    <a:p>
                      <a:r>
                        <a:rPr lang="en-US" sz="1600" dirty="0"/>
                        <a:t>0</a:t>
                      </a:r>
                    </a:p>
                  </a:txBody>
                  <a:tcPr/>
                </a:tc>
                <a:extLst>
                  <a:ext uri="{0D108BD9-81ED-4DB2-BD59-A6C34878D82A}">
                    <a16:rowId xmlns:a16="http://schemas.microsoft.com/office/drawing/2014/main" val="10002"/>
                  </a:ext>
                </a:extLst>
              </a:tr>
              <a:tr h="367437">
                <a:tc>
                  <a:txBody>
                    <a:bodyPr/>
                    <a:lstStyle/>
                    <a:p>
                      <a:r>
                        <a:rPr lang="en-US" sz="1600" i="1" dirty="0"/>
                        <a:t>c</a:t>
                      </a:r>
                    </a:p>
                  </a:txBody>
                  <a:tcPr/>
                </a:tc>
                <a:tc>
                  <a:txBody>
                    <a:bodyPr/>
                    <a:lstStyle/>
                    <a:p>
                      <a:r>
                        <a:rPr lang="en-US" sz="1600" dirty="0"/>
                        <a:t>1</a:t>
                      </a:r>
                    </a:p>
                  </a:txBody>
                  <a:tcPr/>
                </a:tc>
                <a:tc>
                  <a:txBody>
                    <a:bodyPr/>
                    <a:lstStyle/>
                    <a:p>
                      <a:r>
                        <a:rPr lang="en-US" sz="1600" dirty="0"/>
                        <a:t>1</a:t>
                      </a:r>
                    </a:p>
                  </a:txBody>
                  <a:tcPr/>
                </a:tc>
                <a:extLst>
                  <a:ext uri="{0D108BD9-81ED-4DB2-BD59-A6C34878D82A}">
                    <a16:rowId xmlns:a16="http://schemas.microsoft.com/office/drawing/2014/main" val="10003"/>
                  </a:ext>
                </a:extLst>
              </a:tr>
              <a:tr h="367437">
                <a:tc>
                  <a:txBody>
                    <a:bodyPr/>
                    <a:lstStyle/>
                    <a:p>
                      <a:r>
                        <a:rPr lang="en-US" sz="1600" i="1" dirty="0"/>
                        <a:t>d</a:t>
                      </a:r>
                    </a:p>
                  </a:txBody>
                  <a:tcPr/>
                </a:tc>
                <a:tc>
                  <a:txBody>
                    <a:bodyPr/>
                    <a:lstStyle/>
                    <a:p>
                      <a:r>
                        <a:rPr lang="en-US" sz="1600" dirty="0"/>
                        <a:t>4</a:t>
                      </a:r>
                    </a:p>
                  </a:txBody>
                  <a:tcPr/>
                </a:tc>
                <a:tc>
                  <a:txBody>
                    <a:bodyPr/>
                    <a:lstStyle/>
                    <a:p>
                      <a:r>
                        <a:rPr lang="en-US" sz="1600" dirty="0"/>
                        <a:t>4</a:t>
                      </a:r>
                    </a:p>
                  </a:txBody>
                  <a:tcPr/>
                </a:tc>
                <a:extLst>
                  <a:ext uri="{0D108BD9-81ED-4DB2-BD59-A6C34878D82A}">
                    <a16:rowId xmlns:a16="http://schemas.microsoft.com/office/drawing/2014/main" val="4014925020"/>
                  </a:ext>
                </a:extLst>
              </a:tr>
            </a:tbl>
          </a:graphicData>
        </a:graphic>
      </p:graphicFrame>
      <p:pic>
        <p:nvPicPr>
          <p:cNvPr id="6" name="Picture 5" descr="A picture containing clipart&#10;&#10;Description automatically generated">
            <a:extLst>
              <a:ext uri="{FF2B5EF4-FFF2-40B4-BE49-F238E27FC236}">
                <a16:creationId xmlns:a16="http://schemas.microsoft.com/office/drawing/2014/main" id="{A413E924-A87A-2AB9-8371-93C2C7F241F0}"/>
              </a:ext>
            </a:extLst>
          </p:cNvPr>
          <p:cNvPicPr>
            <a:picLocks noChangeAspect="1"/>
          </p:cNvPicPr>
          <p:nvPr/>
        </p:nvPicPr>
        <p:blipFill rotWithShape="1">
          <a:blip r:embed="rId3"/>
          <a:srcRect r="30851"/>
          <a:stretch/>
        </p:blipFill>
        <p:spPr>
          <a:xfrm>
            <a:off x="3595567" y="3751697"/>
            <a:ext cx="4998643" cy="2151623"/>
          </a:xfrm>
          <a:prstGeom prst="rect">
            <a:avLst/>
          </a:prstGeom>
        </p:spPr>
      </p:pic>
    </p:spTree>
    <p:extLst>
      <p:ext uri="{BB962C8B-B14F-4D97-AF65-F5344CB8AC3E}">
        <p14:creationId xmlns:p14="http://schemas.microsoft.com/office/powerpoint/2010/main" val="2082354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a:t>HAC Homework</a:t>
            </a:r>
          </a:p>
        </p:txBody>
      </p:sp>
      <p:sp>
        <p:nvSpPr>
          <p:cNvPr id="3" name="Content Placeholder 2"/>
          <p:cNvSpPr>
            <a:spLocks noGrp="1"/>
          </p:cNvSpPr>
          <p:nvPr>
            <p:ph idx="1"/>
          </p:nvPr>
        </p:nvSpPr>
        <p:spPr>
          <a:xfrm>
            <a:off x="655243" y="990600"/>
            <a:ext cx="7772400" cy="2895600"/>
          </a:xfrm>
        </p:spPr>
        <p:txBody>
          <a:bodyPr/>
          <a:lstStyle/>
          <a:p>
            <a:r>
              <a:rPr lang="en-US" dirty="0"/>
              <a:t>For the data set below show all iterations (from 5 clusters until 1 cluster remaining) for HAC single link.</a:t>
            </a:r>
          </a:p>
          <a:p>
            <a:pPr lvl="1"/>
            <a:r>
              <a:rPr lang="en-US" dirty="0"/>
              <a:t>Show work</a:t>
            </a:r>
          </a:p>
          <a:p>
            <a:pPr lvl="1"/>
            <a:r>
              <a:rPr lang="en-US" dirty="0"/>
              <a:t>Use Manhattan distance</a:t>
            </a:r>
          </a:p>
          <a:p>
            <a:pPr lvl="1"/>
            <a:r>
              <a:rPr lang="en-US" dirty="0"/>
              <a:t>In case of ties go with the cluster containing the least alphabetical instance.</a:t>
            </a:r>
          </a:p>
          <a:p>
            <a:pPr lvl="1"/>
            <a:r>
              <a:rPr lang="en-US" dirty="0"/>
              <a:t>Show the dendrogram, including properly labeled distances on the vertical-axis of the dendrogram. </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12</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190811749"/>
              </p:ext>
            </p:extLst>
          </p:nvPr>
        </p:nvGraphicFramePr>
        <p:xfrm>
          <a:off x="3733243" y="4043778"/>
          <a:ext cx="1753713" cy="2204622"/>
        </p:xfrm>
        <a:graphic>
          <a:graphicData uri="http://schemas.openxmlformats.org/drawingml/2006/table">
            <a:tbl>
              <a:tblPr firstRow="1" bandRow="1">
                <a:tableStyleId>{93296810-A885-4BE3-A3E7-6D5BEEA58F35}</a:tableStyleId>
              </a:tblPr>
              <a:tblGrid>
                <a:gridCol w="838200">
                  <a:extLst>
                    <a:ext uri="{9D8B030D-6E8A-4147-A177-3AD203B41FA5}">
                      <a16:colId xmlns:a16="http://schemas.microsoft.com/office/drawing/2014/main" val="20000"/>
                    </a:ext>
                  </a:extLst>
                </a:gridCol>
                <a:gridCol w="458313">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tblGrid>
              <a:tr h="367437">
                <a:tc>
                  <a:txBody>
                    <a:bodyPr/>
                    <a:lstStyle/>
                    <a:p>
                      <a:r>
                        <a:rPr lang="en-US" sz="1600" b="0" i="1" dirty="0"/>
                        <a:t>Pattern</a:t>
                      </a:r>
                    </a:p>
                  </a:txBody>
                  <a:tcPr/>
                </a:tc>
                <a:tc>
                  <a:txBody>
                    <a:bodyPr/>
                    <a:lstStyle/>
                    <a:p>
                      <a:r>
                        <a:rPr lang="en-US" sz="1600" b="0" i="1" dirty="0"/>
                        <a:t>x</a:t>
                      </a:r>
                    </a:p>
                  </a:txBody>
                  <a:tcPr/>
                </a:tc>
                <a:tc>
                  <a:txBody>
                    <a:bodyPr/>
                    <a:lstStyle/>
                    <a:p>
                      <a:r>
                        <a:rPr lang="en-US" sz="1600" b="0" i="1" dirty="0"/>
                        <a:t>y</a:t>
                      </a:r>
                    </a:p>
                  </a:txBody>
                  <a:tcPr/>
                </a:tc>
                <a:extLst>
                  <a:ext uri="{0D108BD9-81ED-4DB2-BD59-A6C34878D82A}">
                    <a16:rowId xmlns:a16="http://schemas.microsoft.com/office/drawing/2014/main" val="10000"/>
                  </a:ext>
                </a:extLst>
              </a:tr>
              <a:tr h="367437">
                <a:tc>
                  <a:txBody>
                    <a:bodyPr/>
                    <a:lstStyle/>
                    <a:p>
                      <a:r>
                        <a:rPr lang="en-US" sz="1600" i="1" dirty="0"/>
                        <a:t>a</a:t>
                      </a:r>
                    </a:p>
                  </a:txBody>
                  <a:tcPr/>
                </a:tc>
                <a:tc>
                  <a:txBody>
                    <a:bodyPr/>
                    <a:lstStyle/>
                    <a:p>
                      <a:r>
                        <a:rPr lang="en-US" sz="1600" dirty="0"/>
                        <a:t>.8</a:t>
                      </a:r>
                    </a:p>
                  </a:txBody>
                  <a:tcPr/>
                </a:tc>
                <a:tc>
                  <a:txBody>
                    <a:bodyPr/>
                    <a:lstStyle/>
                    <a:p>
                      <a:r>
                        <a:rPr lang="en-US" sz="1600" dirty="0"/>
                        <a:t>.7</a:t>
                      </a:r>
                    </a:p>
                  </a:txBody>
                  <a:tcPr/>
                </a:tc>
                <a:extLst>
                  <a:ext uri="{0D108BD9-81ED-4DB2-BD59-A6C34878D82A}">
                    <a16:rowId xmlns:a16="http://schemas.microsoft.com/office/drawing/2014/main" val="10001"/>
                  </a:ext>
                </a:extLst>
              </a:tr>
              <a:tr h="367437">
                <a:tc>
                  <a:txBody>
                    <a:bodyPr/>
                    <a:lstStyle/>
                    <a:p>
                      <a:r>
                        <a:rPr lang="en-US" sz="1600" i="1" dirty="0"/>
                        <a:t>b</a:t>
                      </a:r>
                    </a:p>
                  </a:txBody>
                  <a:tcPr/>
                </a:tc>
                <a:tc>
                  <a:txBody>
                    <a:bodyPr/>
                    <a:lstStyle/>
                    <a:p>
                      <a:r>
                        <a:rPr lang="en-US" sz="1600" dirty="0"/>
                        <a:t>-.1</a:t>
                      </a:r>
                    </a:p>
                  </a:txBody>
                  <a:tcPr/>
                </a:tc>
                <a:tc>
                  <a:txBody>
                    <a:bodyPr/>
                    <a:lstStyle/>
                    <a:p>
                      <a:r>
                        <a:rPr lang="en-US" sz="1600" dirty="0"/>
                        <a:t>.2</a:t>
                      </a:r>
                    </a:p>
                  </a:txBody>
                  <a:tcPr/>
                </a:tc>
                <a:extLst>
                  <a:ext uri="{0D108BD9-81ED-4DB2-BD59-A6C34878D82A}">
                    <a16:rowId xmlns:a16="http://schemas.microsoft.com/office/drawing/2014/main" val="10002"/>
                  </a:ext>
                </a:extLst>
              </a:tr>
              <a:tr h="367437">
                <a:tc>
                  <a:txBody>
                    <a:bodyPr/>
                    <a:lstStyle/>
                    <a:p>
                      <a:r>
                        <a:rPr lang="en-US" sz="1600" i="1" dirty="0"/>
                        <a:t>c</a:t>
                      </a:r>
                    </a:p>
                  </a:txBody>
                  <a:tcPr/>
                </a:tc>
                <a:tc>
                  <a:txBody>
                    <a:bodyPr/>
                    <a:lstStyle/>
                    <a:p>
                      <a:r>
                        <a:rPr lang="en-US" sz="1600" dirty="0"/>
                        <a:t>.9</a:t>
                      </a:r>
                    </a:p>
                  </a:txBody>
                  <a:tcPr/>
                </a:tc>
                <a:tc>
                  <a:txBody>
                    <a:bodyPr/>
                    <a:lstStyle/>
                    <a:p>
                      <a:r>
                        <a:rPr lang="en-US" sz="1600" dirty="0"/>
                        <a:t>.8</a:t>
                      </a:r>
                    </a:p>
                  </a:txBody>
                  <a:tcPr/>
                </a:tc>
                <a:extLst>
                  <a:ext uri="{0D108BD9-81ED-4DB2-BD59-A6C34878D82A}">
                    <a16:rowId xmlns:a16="http://schemas.microsoft.com/office/drawing/2014/main" val="10003"/>
                  </a:ext>
                </a:extLst>
              </a:tr>
              <a:tr h="367437">
                <a:tc>
                  <a:txBody>
                    <a:bodyPr/>
                    <a:lstStyle/>
                    <a:p>
                      <a:r>
                        <a:rPr lang="en-US" sz="1600" i="1" dirty="0"/>
                        <a:t>d</a:t>
                      </a:r>
                    </a:p>
                  </a:txBody>
                  <a:tcPr/>
                </a:tc>
                <a:tc>
                  <a:txBody>
                    <a:bodyPr/>
                    <a:lstStyle/>
                    <a:p>
                      <a:r>
                        <a:rPr lang="en-US" sz="1600" dirty="0"/>
                        <a:t>0</a:t>
                      </a:r>
                    </a:p>
                  </a:txBody>
                  <a:tcPr/>
                </a:tc>
                <a:tc>
                  <a:txBody>
                    <a:bodyPr/>
                    <a:lstStyle/>
                    <a:p>
                      <a:r>
                        <a:rPr lang="en-US" sz="1600" dirty="0"/>
                        <a:t>.2</a:t>
                      </a:r>
                    </a:p>
                  </a:txBody>
                  <a:tcPr/>
                </a:tc>
                <a:extLst>
                  <a:ext uri="{0D108BD9-81ED-4DB2-BD59-A6C34878D82A}">
                    <a16:rowId xmlns:a16="http://schemas.microsoft.com/office/drawing/2014/main" val="10004"/>
                  </a:ext>
                </a:extLst>
              </a:tr>
              <a:tr h="367437">
                <a:tc>
                  <a:txBody>
                    <a:bodyPr/>
                    <a:lstStyle/>
                    <a:p>
                      <a:r>
                        <a:rPr lang="en-US" sz="1600" i="1" dirty="0"/>
                        <a:t>e</a:t>
                      </a:r>
                    </a:p>
                  </a:txBody>
                  <a:tcPr/>
                </a:tc>
                <a:tc>
                  <a:txBody>
                    <a:bodyPr/>
                    <a:lstStyle/>
                    <a:p>
                      <a:r>
                        <a:rPr lang="en-US" sz="1600" dirty="0"/>
                        <a:t>.2</a:t>
                      </a:r>
                    </a:p>
                  </a:txBody>
                  <a:tcPr/>
                </a:tc>
                <a:tc>
                  <a:txBody>
                    <a:bodyPr/>
                    <a:lstStyle/>
                    <a:p>
                      <a:r>
                        <a:rPr lang="en-US" sz="1600" dirty="0"/>
                        <a:t>.1</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36991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pPr>
              <a:defRPr/>
            </a:pPr>
            <a:r>
              <a:rPr lang="en-US" dirty="0"/>
              <a:t>HAC Summary</a:t>
            </a:r>
          </a:p>
        </p:txBody>
      </p:sp>
      <p:sp>
        <p:nvSpPr>
          <p:cNvPr id="3" name="Content Placeholder 2"/>
          <p:cNvSpPr>
            <a:spLocks noGrp="1"/>
          </p:cNvSpPr>
          <p:nvPr>
            <p:ph idx="1"/>
          </p:nvPr>
        </p:nvSpPr>
        <p:spPr>
          <a:xfrm>
            <a:off x="685800" y="990600"/>
            <a:ext cx="7772400" cy="5334000"/>
          </a:xfrm>
        </p:spPr>
        <p:txBody>
          <a:bodyPr>
            <a:normAutofit/>
          </a:bodyPr>
          <a:lstStyle/>
          <a:p>
            <a:pPr>
              <a:buFont typeface="Wingdings" charset="2"/>
              <a:buChar char="l"/>
              <a:defRPr/>
            </a:pPr>
            <a:r>
              <a:rPr lang="en-US" dirty="0"/>
              <a:t>Complexity – Relatively expensive algorithm</a:t>
            </a:r>
          </a:p>
          <a:p>
            <a:pPr lvl="1">
              <a:defRPr/>
            </a:pPr>
            <a:r>
              <a:rPr lang="en-US" i="1" dirty="0"/>
              <a:t>n</a:t>
            </a:r>
            <a:r>
              <a:rPr lang="en-US" baseline="30000" dirty="0"/>
              <a:t>2</a:t>
            </a:r>
            <a:r>
              <a:rPr lang="en-US" dirty="0"/>
              <a:t> space for the adjacency matrix</a:t>
            </a:r>
          </a:p>
          <a:p>
            <a:pPr lvl="1">
              <a:defRPr/>
            </a:pPr>
            <a:r>
              <a:rPr lang="en-US" i="1" dirty="0"/>
              <a:t>mn</a:t>
            </a:r>
            <a:r>
              <a:rPr lang="en-US" baseline="30000" dirty="0"/>
              <a:t>2</a:t>
            </a:r>
            <a:r>
              <a:rPr lang="en-US" dirty="0"/>
              <a:t> time for the execution where </a:t>
            </a:r>
            <a:r>
              <a:rPr lang="en-US" i="1" dirty="0" err="1"/>
              <a:t>m</a:t>
            </a:r>
            <a:r>
              <a:rPr lang="en-US" dirty="0"/>
              <a:t> is the number of algorithm iterations, since we have to compute new distances at each iteration. </a:t>
            </a:r>
            <a:r>
              <a:rPr lang="en-US" i="1" dirty="0" err="1"/>
              <a:t>m</a:t>
            </a:r>
            <a:r>
              <a:rPr lang="en-US" dirty="0"/>
              <a:t> is usually ≈ </a:t>
            </a:r>
            <a:r>
              <a:rPr lang="en-US" i="1" dirty="0" err="1"/>
              <a:t>n</a:t>
            </a:r>
            <a:r>
              <a:rPr lang="en-US" dirty="0"/>
              <a:t> making the total time </a:t>
            </a:r>
            <a:r>
              <a:rPr lang="en-US" i="1" dirty="0"/>
              <a:t>n</a:t>
            </a:r>
            <a:r>
              <a:rPr lang="en-US" baseline="30000" dirty="0"/>
              <a:t>3</a:t>
            </a:r>
            <a:r>
              <a:rPr lang="en-US" dirty="0"/>
              <a:t> (can be </a:t>
            </a:r>
            <a:r>
              <a:rPr lang="en-US" i="1" dirty="0"/>
              <a:t>n</a:t>
            </a:r>
            <a:r>
              <a:rPr lang="en-US" baseline="30000" dirty="0"/>
              <a:t>2</a:t>
            </a:r>
            <a:r>
              <a:rPr lang="en-US" dirty="0"/>
              <a:t>log</a:t>
            </a:r>
            <a:r>
              <a:rPr lang="en-US" i="1" dirty="0"/>
              <a:t>n</a:t>
            </a:r>
            <a:r>
              <a:rPr lang="en-US" dirty="0"/>
              <a:t> with priority queue for distance matrix, etc.)</a:t>
            </a:r>
            <a:endParaRPr lang="en-US" baseline="30000" dirty="0"/>
          </a:p>
          <a:p>
            <a:pPr lvl="1">
              <a:defRPr/>
            </a:pPr>
            <a:r>
              <a:rPr lang="en-US" dirty="0"/>
              <a:t>All </a:t>
            </a:r>
            <a:r>
              <a:rPr lang="en-US" i="1" dirty="0" err="1"/>
              <a:t>k</a:t>
            </a:r>
            <a:r>
              <a:rPr lang="en-US" dirty="0"/>
              <a:t> (≈ </a:t>
            </a:r>
            <a:r>
              <a:rPr lang="en-US" i="1" dirty="0" err="1"/>
              <a:t>n</a:t>
            </a:r>
            <a:r>
              <a:rPr lang="en-US" dirty="0"/>
              <a:t>)</a:t>
            </a:r>
            <a:r>
              <a:rPr lang="en-US" i="1" dirty="0"/>
              <a:t> </a:t>
            </a:r>
            <a:r>
              <a:rPr lang="en-US" dirty="0"/>
              <a:t>clusterings returned in one run.  No restart for different </a:t>
            </a:r>
            <a:r>
              <a:rPr lang="en-US" i="1" dirty="0"/>
              <a:t>k</a:t>
            </a:r>
            <a:r>
              <a:rPr lang="en-US" dirty="0"/>
              <a:t> values.  Must then decide which clustering you want.</a:t>
            </a:r>
          </a:p>
          <a:p>
            <a:pPr>
              <a:buFont typeface="Wingdings" charset="2"/>
              <a:buChar char="l"/>
              <a:defRPr/>
            </a:pPr>
            <a:r>
              <a:rPr lang="en-US" dirty="0"/>
              <a:t>Divisive – Starts with all the data in one cluster</a:t>
            </a:r>
          </a:p>
          <a:p>
            <a:pPr lvl="1">
              <a:defRPr/>
            </a:pPr>
            <a:r>
              <a:rPr lang="en-US" dirty="0"/>
              <a:t>One approach is to compute the MST (minimum spanning tree - </a:t>
            </a:r>
            <a:r>
              <a:rPr lang="en-US" i="1" dirty="0"/>
              <a:t>n</a:t>
            </a:r>
            <a:r>
              <a:rPr lang="en-US" baseline="30000" dirty="0"/>
              <a:t>2</a:t>
            </a:r>
            <a:r>
              <a:rPr lang="en-US" dirty="0"/>
              <a:t> time since it’s a fully connected graph) and then divide the cluster at the tree edge with the largest distance – similar time complexity as HAC, different clusterings obtained</a:t>
            </a:r>
          </a:p>
          <a:p>
            <a:pPr lvl="1">
              <a:defRPr/>
            </a:pPr>
            <a:r>
              <a:rPr lang="en-US" dirty="0"/>
              <a:t>Could be more efficient than HAC if we want just a few clusters</a:t>
            </a:r>
          </a:p>
        </p:txBody>
      </p:sp>
      <p:sp>
        <p:nvSpPr>
          <p:cNvPr id="33796"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33797" name="Slide Number Placeholder 4"/>
          <p:cNvSpPr>
            <a:spLocks noGrp="1"/>
          </p:cNvSpPr>
          <p:nvPr>
            <p:ph type="sldNum" sz="quarter" idx="12"/>
          </p:nvPr>
        </p:nvSpPr>
        <p:spPr>
          <a:noFill/>
        </p:spPr>
        <p:txBody>
          <a:bodyPr/>
          <a:lstStyle/>
          <a:p>
            <a:fld id="{CFBB632B-FFA3-8D46-A2B0-AB18EA157434}" type="slidenum">
              <a:rPr lang="en-US" smtClean="0">
                <a:latin typeface="Times New Roman" pitchFamily="1" charset="0"/>
              </a:rPr>
              <a:pPr/>
              <a:t>13</a:t>
            </a:fld>
            <a:endParaRPr lang="en-US">
              <a:latin typeface="Times New Roman" pitchFamily="1"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pPr>
              <a:defRPr/>
            </a:pPr>
            <a:r>
              <a:rPr lang="en-US" dirty="0"/>
              <a:t>Which cluster level to choose?</a:t>
            </a:r>
          </a:p>
        </p:txBody>
      </p:sp>
      <p:sp>
        <p:nvSpPr>
          <p:cNvPr id="26627" name="Content Placeholder 2"/>
          <p:cNvSpPr>
            <a:spLocks noGrp="1"/>
          </p:cNvSpPr>
          <p:nvPr>
            <p:ph idx="1"/>
          </p:nvPr>
        </p:nvSpPr>
        <p:spPr>
          <a:xfrm>
            <a:off x="685800" y="3276600"/>
            <a:ext cx="7772400" cy="2971800"/>
          </a:xfrm>
        </p:spPr>
        <p:txBody>
          <a:bodyPr/>
          <a:lstStyle/>
          <a:p>
            <a:r>
              <a:rPr lang="en-US">
                <a:ea typeface="ＭＳ Ｐゴシック" pitchFamily="1" charset="-128"/>
                <a:cs typeface="ＭＳ Ｐゴシック" pitchFamily="1" charset="-128"/>
              </a:rPr>
              <a:t>Depends on goals</a:t>
            </a:r>
          </a:p>
          <a:p>
            <a:pPr lvl="1"/>
            <a:r>
              <a:rPr lang="en-US"/>
              <a:t>May know beforehand how many clusters you want - or at least a range (e.g. 2-10)</a:t>
            </a:r>
          </a:p>
          <a:p>
            <a:pPr lvl="1"/>
            <a:r>
              <a:rPr lang="en-US"/>
              <a:t>Could analyze the dendrogram and data after the full clustering to decide which subclustering level is most appropriate for the task at hand</a:t>
            </a:r>
          </a:p>
          <a:p>
            <a:pPr lvl="1"/>
            <a:r>
              <a:rPr lang="en-US"/>
              <a:t>Could use automated </a:t>
            </a:r>
            <a:r>
              <a:rPr lang="en-US" i="1"/>
              <a:t>cluster validity </a:t>
            </a:r>
            <a:r>
              <a:rPr lang="en-US"/>
              <a:t>metrics to help</a:t>
            </a:r>
          </a:p>
          <a:p>
            <a:r>
              <a:rPr lang="en-US">
                <a:ea typeface="ＭＳ Ｐゴシック" pitchFamily="1" charset="-128"/>
                <a:cs typeface="ＭＳ Ｐゴシック" pitchFamily="1" charset="-128"/>
              </a:rPr>
              <a:t>Could do stopping criteria during clustering</a:t>
            </a:r>
          </a:p>
        </p:txBody>
      </p:sp>
      <p:sp>
        <p:nvSpPr>
          <p:cNvPr id="26628"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26629" name="Slide Number Placeholder 4"/>
          <p:cNvSpPr>
            <a:spLocks noGrp="1"/>
          </p:cNvSpPr>
          <p:nvPr>
            <p:ph type="sldNum" sz="quarter" idx="12"/>
          </p:nvPr>
        </p:nvSpPr>
        <p:spPr>
          <a:noFill/>
        </p:spPr>
        <p:txBody>
          <a:bodyPr/>
          <a:lstStyle/>
          <a:p>
            <a:fld id="{25E57DF9-59ED-4A44-A70B-5E0F2FD25ACB}" type="slidenum">
              <a:rPr lang="en-US" smtClean="0">
                <a:latin typeface="Times New Roman" pitchFamily="1" charset="0"/>
              </a:rPr>
              <a:pPr/>
              <a:t>14</a:t>
            </a:fld>
            <a:endParaRPr lang="en-US">
              <a:latin typeface="Times New Roman" pitchFamily="1" charset="0"/>
            </a:endParaRPr>
          </a:p>
        </p:txBody>
      </p:sp>
      <p:pic>
        <p:nvPicPr>
          <p:cNvPr id="26630" name="Picture 5"/>
          <p:cNvPicPr>
            <a:picLocks noChangeAspect="1"/>
          </p:cNvPicPr>
          <p:nvPr/>
        </p:nvPicPr>
        <p:blipFill>
          <a:blip r:embed="rId2"/>
          <a:srcRect/>
          <a:stretch>
            <a:fillRect/>
          </a:stretch>
        </p:blipFill>
        <p:spPr bwMode="auto">
          <a:xfrm>
            <a:off x="2514600" y="1036638"/>
            <a:ext cx="4191000" cy="2239962"/>
          </a:xfrm>
          <a:prstGeom prst="rect">
            <a:avLst/>
          </a:prstGeom>
          <a:noFill/>
          <a:ln w="9525">
            <a:noFill/>
            <a:miter lim="800000"/>
            <a:headEnd/>
            <a:tailEnd/>
          </a:ln>
        </p:spPr>
      </p:pic>
      <p:cxnSp>
        <p:nvCxnSpPr>
          <p:cNvPr id="26631" name="Straight Connector 7"/>
          <p:cNvCxnSpPr>
            <a:cxnSpLocks noChangeShapeType="1"/>
          </p:cNvCxnSpPr>
          <p:nvPr/>
        </p:nvCxnSpPr>
        <p:spPr bwMode="auto">
          <a:xfrm>
            <a:off x="2895600" y="1260475"/>
            <a:ext cx="2667000" cy="1588"/>
          </a:xfrm>
          <a:prstGeom prst="line">
            <a:avLst/>
          </a:prstGeom>
          <a:noFill/>
          <a:ln w="9525">
            <a:solidFill>
              <a:srgbClr val="FF6600"/>
            </a:solidFill>
            <a:round/>
            <a:headEnd/>
            <a:tailEnd/>
          </a:ln>
        </p:spPr>
      </p:cxnSp>
      <p:cxnSp>
        <p:nvCxnSpPr>
          <p:cNvPr id="26632" name="Straight Connector 10"/>
          <p:cNvCxnSpPr>
            <a:cxnSpLocks noChangeShapeType="1"/>
          </p:cNvCxnSpPr>
          <p:nvPr/>
        </p:nvCxnSpPr>
        <p:spPr bwMode="auto">
          <a:xfrm>
            <a:off x="2895600" y="2057400"/>
            <a:ext cx="2667000" cy="1588"/>
          </a:xfrm>
          <a:prstGeom prst="line">
            <a:avLst/>
          </a:prstGeom>
          <a:noFill/>
          <a:ln w="9525">
            <a:solidFill>
              <a:srgbClr val="FF6600"/>
            </a:solidFill>
            <a:round/>
            <a:headEnd/>
            <a:tailEnd/>
          </a:ln>
        </p:spPr>
      </p:cxnSp>
      <p:cxnSp>
        <p:nvCxnSpPr>
          <p:cNvPr id="26633" name="Straight Connector 11"/>
          <p:cNvCxnSpPr>
            <a:cxnSpLocks noChangeShapeType="1"/>
          </p:cNvCxnSpPr>
          <p:nvPr/>
        </p:nvCxnSpPr>
        <p:spPr bwMode="auto">
          <a:xfrm>
            <a:off x="2895600" y="1938338"/>
            <a:ext cx="2667000" cy="1587"/>
          </a:xfrm>
          <a:prstGeom prst="line">
            <a:avLst/>
          </a:prstGeom>
          <a:noFill/>
          <a:ln w="9525">
            <a:solidFill>
              <a:srgbClr val="FF6600"/>
            </a:solidFill>
            <a:round/>
            <a:headEnd/>
            <a:tailEnd/>
          </a:ln>
        </p:spPr>
      </p:cxnSp>
      <p:cxnSp>
        <p:nvCxnSpPr>
          <p:cNvPr id="26634" name="Straight Connector 12"/>
          <p:cNvCxnSpPr>
            <a:cxnSpLocks noChangeShapeType="1"/>
          </p:cNvCxnSpPr>
          <p:nvPr/>
        </p:nvCxnSpPr>
        <p:spPr bwMode="auto">
          <a:xfrm>
            <a:off x="2895600" y="2360613"/>
            <a:ext cx="2667000" cy="1587"/>
          </a:xfrm>
          <a:prstGeom prst="line">
            <a:avLst/>
          </a:prstGeom>
          <a:noFill/>
          <a:ln w="9525">
            <a:solidFill>
              <a:srgbClr val="FF6600"/>
            </a:solidFill>
            <a:round/>
            <a:headEnd/>
            <a:tailEnd/>
          </a:ln>
        </p:spPr>
      </p:cxnSp>
      <p:cxnSp>
        <p:nvCxnSpPr>
          <p:cNvPr id="26635" name="Straight Connector 13"/>
          <p:cNvCxnSpPr>
            <a:cxnSpLocks noChangeShapeType="1"/>
          </p:cNvCxnSpPr>
          <p:nvPr/>
        </p:nvCxnSpPr>
        <p:spPr bwMode="auto">
          <a:xfrm>
            <a:off x="2895600" y="2608263"/>
            <a:ext cx="2667000" cy="1587"/>
          </a:xfrm>
          <a:prstGeom prst="line">
            <a:avLst/>
          </a:prstGeom>
          <a:noFill/>
          <a:ln w="9525">
            <a:solidFill>
              <a:srgbClr val="FF6600"/>
            </a:solidFill>
            <a:round/>
            <a:headEnd/>
            <a:tailEnd/>
          </a:ln>
        </p:spPr>
      </p:cxnSp>
      <p:cxnSp>
        <p:nvCxnSpPr>
          <p:cNvPr id="26636" name="Straight Connector 14"/>
          <p:cNvCxnSpPr>
            <a:cxnSpLocks noChangeShapeType="1"/>
          </p:cNvCxnSpPr>
          <p:nvPr/>
        </p:nvCxnSpPr>
        <p:spPr bwMode="auto">
          <a:xfrm>
            <a:off x="2895600" y="2166938"/>
            <a:ext cx="2667000" cy="1587"/>
          </a:xfrm>
          <a:prstGeom prst="line">
            <a:avLst/>
          </a:prstGeom>
          <a:noFill/>
          <a:ln w="9525">
            <a:solidFill>
              <a:srgbClr val="FF6600"/>
            </a:solidFill>
            <a:round/>
            <a:headEnd/>
            <a:tailEn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A53E-6EE2-AD3D-2825-82DCE40BC09F}"/>
              </a:ext>
            </a:extLst>
          </p:cNvPr>
          <p:cNvSpPr>
            <a:spLocks noGrp="1"/>
          </p:cNvSpPr>
          <p:nvPr>
            <p:ph type="title"/>
          </p:nvPr>
        </p:nvSpPr>
        <p:spPr/>
        <p:txBody>
          <a:bodyPr/>
          <a:lstStyle/>
          <a:p>
            <a:r>
              <a:rPr lang="en-US" dirty="0"/>
              <a:t>Automated Clustering Scores</a:t>
            </a:r>
          </a:p>
        </p:txBody>
      </p:sp>
      <p:sp>
        <p:nvSpPr>
          <p:cNvPr id="4" name="Footer Placeholder 3">
            <a:extLst>
              <a:ext uri="{FF2B5EF4-FFF2-40B4-BE49-F238E27FC236}">
                <a16:creationId xmlns:a16="http://schemas.microsoft.com/office/drawing/2014/main" id="{20299044-0703-B77B-CC6B-F8E459A1D3B3}"/>
              </a:ext>
            </a:extLst>
          </p:cNvPr>
          <p:cNvSpPr>
            <a:spLocks noGrp="1"/>
          </p:cNvSpPr>
          <p:nvPr>
            <p:ph type="ftr" sz="quarter" idx="11"/>
          </p:nvPr>
        </p:nvSpPr>
        <p:spPr/>
        <p:txBody>
          <a:bodyPr/>
          <a:lstStyle/>
          <a:p>
            <a:pPr>
              <a:defRPr/>
            </a:pPr>
            <a:r>
              <a:rPr lang="en-US"/>
              <a:t>CS 270 - Clustering</a:t>
            </a:r>
          </a:p>
        </p:txBody>
      </p:sp>
      <p:sp>
        <p:nvSpPr>
          <p:cNvPr id="5" name="Slide Number Placeholder 4">
            <a:extLst>
              <a:ext uri="{FF2B5EF4-FFF2-40B4-BE49-F238E27FC236}">
                <a16:creationId xmlns:a16="http://schemas.microsoft.com/office/drawing/2014/main" id="{D27F057D-2241-D749-A564-CF87726D2B1B}"/>
              </a:ext>
            </a:extLst>
          </p:cNvPr>
          <p:cNvSpPr>
            <a:spLocks noGrp="1"/>
          </p:cNvSpPr>
          <p:nvPr>
            <p:ph type="sldNum" sz="quarter" idx="12"/>
          </p:nvPr>
        </p:nvSpPr>
        <p:spPr/>
        <p:txBody>
          <a:bodyPr/>
          <a:lstStyle/>
          <a:p>
            <a:pPr>
              <a:defRPr/>
            </a:pPr>
            <a:fld id="{855AF27C-A912-7D4C-A91C-22684913B2EC}" type="slidenum">
              <a:rPr lang="en-US" smtClean="0"/>
              <a:pPr>
                <a:defRPr/>
              </a:pPr>
              <a:t>15</a:t>
            </a:fld>
            <a:endParaRPr lang="en-US"/>
          </a:p>
        </p:txBody>
      </p:sp>
      <p:sp>
        <p:nvSpPr>
          <p:cNvPr id="6" name="4-Point Star 5">
            <a:extLst>
              <a:ext uri="{FF2B5EF4-FFF2-40B4-BE49-F238E27FC236}">
                <a16:creationId xmlns:a16="http://schemas.microsoft.com/office/drawing/2014/main" id="{0E897FA5-74BB-D645-486C-7303CC35E2E7}"/>
              </a:ext>
            </a:extLst>
          </p:cNvPr>
          <p:cNvSpPr>
            <a:spLocks noChangeArrowheads="1"/>
          </p:cNvSpPr>
          <p:nvPr/>
        </p:nvSpPr>
        <p:spPr bwMode="auto">
          <a:xfrm>
            <a:off x="3352800" y="3505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7" name="4-Point Star 6">
            <a:extLst>
              <a:ext uri="{FF2B5EF4-FFF2-40B4-BE49-F238E27FC236}">
                <a16:creationId xmlns:a16="http://schemas.microsoft.com/office/drawing/2014/main" id="{744CDB5E-2CAA-BEE3-6CF2-51FD8EC20C53}"/>
              </a:ext>
            </a:extLst>
          </p:cNvPr>
          <p:cNvSpPr>
            <a:spLocks noChangeArrowheads="1"/>
          </p:cNvSpPr>
          <p:nvPr/>
        </p:nvSpPr>
        <p:spPr bwMode="auto">
          <a:xfrm>
            <a:off x="3505200" y="36576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8" name="4-Point Star 7">
            <a:extLst>
              <a:ext uri="{FF2B5EF4-FFF2-40B4-BE49-F238E27FC236}">
                <a16:creationId xmlns:a16="http://schemas.microsoft.com/office/drawing/2014/main" id="{79AF0AE6-D6ED-4C40-15A6-E44A5488D26D}"/>
              </a:ext>
            </a:extLst>
          </p:cNvPr>
          <p:cNvSpPr>
            <a:spLocks noChangeArrowheads="1"/>
          </p:cNvSpPr>
          <p:nvPr/>
        </p:nvSpPr>
        <p:spPr bwMode="auto">
          <a:xfrm>
            <a:off x="5105400" y="3124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9" name="4-Point Star 8">
            <a:extLst>
              <a:ext uri="{FF2B5EF4-FFF2-40B4-BE49-F238E27FC236}">
                <a16:creationId xmlns:a16="http://schemas.microsoft.com/office/drawing/2014/main" id="{A09142AA-7EEE-DE42-BCB6-BC85C7406F91}"/>
              </a:ext>
            </a:extLst>
          </p:cNvPr>
          <p:cNvSpPr>
            <a:spLocks noChangeArrowheads="1"/>
          </p:cNvSpPr>
          <p:nvPr/>
        </p:nvSpPr>
        <p:spPr bwMode="auto">
          <a:xfrm>
            <a:off x="4800600" y="3429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0" name="4-Point Star 9">
            <a:extLst>
              <a:ext uri="{FF2B5EF4-FFF2-40B4-BE49-F238E27FC236}">
                <a16:creationId xmlns:a16="http://schemas.microsoft.com/office/drawing/2014/main" id="{580688B6-AD19-3191-A7FC-F0034B34ECD3}"/>
              </a:ext>
            </a:extLst>
          </p:cNvPr>
          <p:cNvSpPr>
            <a:spLocks noChangeArrowheads="1"/>
          </p:cNvSpPr>
          <p:nvPr/>
        </p:nvSpPr>
        <p:spPr bwMode="auto">
          <a:xfrm>
            <a:off x="5181600" y="3505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1" name="4-Point Star 10">
            <a:extLst>
              <a:ext uri="{FF2B5EF4-FFF2-40B4-BE49-F238E27FC236}">
                <a16:creationId xmlns:a16="http://schemas.microsoft.com/office/drawing/2014/main" id="{550D2727-3CB9-A873-2F5A-A4F2E44ED854}"/>
              </a:ext>
            </a:extLst>
          </p:cNvPr>
          <p:cNvSpPr>
            <a:spLocks noChangeArrowheads="1"/>
          </p:cNvSpPr>
          <p:nvPr/>
        </p:nvSpPr>
        <p:spPr bwMode="auto">
          <a:xfrm>
            <a:off x="4953000" y="4267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2" name="4-Point Star 11">
            <a:extLst>
              <a:ext uri="{FF2B5EF4-FFF2-40B4-BE49-F238E27FC236}">
                <a16:creationId xmlns:a16="http://schemas.microsoft.com/office/drawing/2014/main" id="{E1315921-245E-971F-38D6-5C315E5106AF}"/>
              </a:ext>
            </a:extLst>
          </p:cNvPr>
          <p:cNvSpPr>
            <a:spLocks noChangeArrowheads="1"/>
          </p:cNvSpPr>
          <p:nvPr/>
        </p:nvSpPr>
        <p:spPr bwMode="auto">
          <a:xfrm>
            <a:off x="4572000" y="44196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3" name="4-Point Star 12">
            <a:extLst>
              <a:ext uri="{FF2B5EF4-FFF2-40B4-BE49-F238E27FC236}">
                <a16:creationId xmlns:a16="http://schemas.microsoft.com/office/drawing/2014/main" id="{FB7A8B3F-5E57-9B71-F706-9D52F679905C}"/>
              </a:ext>
            </a:extLst>
          </p:cNvPr>
          <p:cNvSpPr>
            <a:spLocks noChangeArrowheads="1"/>
          </p:cNvSpPr>
          <p:nvPr/>
        </p:nvSpPr>
        <p:spPr bwMode="auto">
          <a:xfrm>
            <a:off x="5257800" y="4495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4" name="4-Point Star 13">
            <a:extLst>
              <a:ext uri="{FF2B5EF4-FFF2-40B4-BE49-F238E27FC236}">
                <a16:creationId xmlns:a16="http://schemas.microsoft.com/office/drawing/2014/main" id="{233336EA-D7DF-3275-81DA-CB7ED693B704}"/>
              </a:ext>
            </a:extLst>
          </p:cNvPr>
          <p:cNvSpPr>
            <a:spLocks noChangeArrowheads="1"/>
          </p:cNvSpPr>
          <p:nvPr/>
        </p:nvSpPr>
        <p:spPr bwMode="auto">
          <a:xfrm>
            <a:off x="3581400" y="40386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 name="4-Point Star 14">
            <a:extLst>
              <a:ext uri="{FF2B5EF4-FFF2-40B4-BE49-F238E27FC236}">
                <a16:creationId xmlns:a16="http://schemas.microsoft.com/office/drawing/2014/main" id="{33574C43-39A9-6CDA-F4E0-80162F15203B}"/>
              </a:ext>
            </a:extLst>
          </p:cNvPr>
          <p:cNvSpPr>
            <a:spLocks noChangeArrowheads="1"/>
          </p:cNvSpPr>
          <p:nvPr/>
        </p:nvSpPr>
        <p:spPr bwMode="auto">
          <a:xfrm>
            <a:off x="4800600" y="4648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6" name="4-Point Star 15">
            <a:extLst>
              <a:ext uri="{FF2B5EF4-FFF2-40B4-BE49-F238E27FC236}">
                <a16:creationId xmlns:a16="http://schemas.microsoft.com/office/drawing/2014/main" id="{AD494D1A-EF31-EF0F-211A-3B197D3EC550}"/>
              </a:ext>
            </a:extLst>
          </p:cNvPr>
          <p:cNvSpPr>
            <a:spLocks noChangeArrowheads="1"/>
          </p:cNvSpPr>
          <p:nvPr/>
        </p:nvSpPr>
        <p:spPr bwMode="auto">
          <a:xfrm>
            <a:off x="3124200" y="3810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7" name="4-Point Star 17">
            <a:extLst>
              <a:ext uri="{FF2B5EF4-FFF2-40B4-BE49-F238E27FC236}">
                <a16:creationId xmlns:a16="http://schemas.microsoft.com/office/drawing/2014/main" id="{711C9F69-B73B-843C-AB24-313F18FDE42A}"/>
              </a:ext>
            </a:extLst>
          </p:cNvPr>
          <p:cNvSpPr>
            <a:spLocks noChangeArrowheads="1"/>
          </p:cNvSpPr>
          <p:nvPr/>
        </p:nvSpPr>
        <p:spPr bwMode="auto">
          <a:xfrm>
            <a:off x="3124200" y="4191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 name="TextBox 17">
            <a:extLst>
              <a:ext uri="{FF2B5EF4-FFF2-40B4-BE49-F238E27FC236}">
                <a16:creationId xmlns:a16="http://schemas.microsoft.com/office/drawing/2014/main" id="{57E6B0A4-46E5-D341-0C55-9681E9E9ED86}"/>
              </a:ext>
            </a:extLst>
          </p:cNvPr>
          <p:cNvSpPr txBox="1"/>
          <p:nvPr/>
        </p:nvSpPr>
        <p:spPr>
          <a:xfrm>
            <a:off x="2209800" y="1522546"/>
            <a:ext cx="4498347" cy="461665"/>
          </a:xfrm>
          <a:prstGeom prst="rect">
            <a:avLst/>
          </a:prstGeom>
          <a:noFill/>
        </p:spPr>
        <p:txBody>
          <a:bodyPr wrap="none" rtlCol="0">
            <a:spAutoFit/>
          </a:bodyPr>
          <a:lstStyle/>
          <a:p>
            <a:r>
              <a:rPr lang="en-US" dirty="0"/>
              <a:t>What would give us higher scores?</a:t>
            </a:r>
          </a:p>
        </p:txBody>
      </p:sp>
    </p:spTree>
    <p:extLst>
      <p:ext uri="{BB962C8B-B14F-4D97-AF65-F5344CB8AC3E}">
        <p14:creationId xmlns:p14="http://schemas.microsoft.com/office/powerpoint/2010/main" val="1282471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Cluster Validity Metrics - Compactness</a:t>
            </a:r>
          </a:p>
        </p:txBody>
      </p:sp>
      <p:sp>
        <p:nvSpPr>
          <p:cNvPr id="3" name="Content Placeholder 2"/>
          <p:cNvSpPr>
            <a:spLocks noGrp="1"/>
          </p:cNvSpPr>
          <p:nvPr>
            <p:ph idx="1"/>
          </p:nvPr>
        </p:nvSpPr>
        <p:spPr>
          <a:xfrm>
            <a:off x="685800" y="1447800"/>
            <a:ext cx="7772400" cy="4800600"/>
          </a:xfrm>
        </p:spPr>
        <p:txBody>
          <a:bodyPr>
            <a:normAutofit fontScale="92500" lnSpcReduction="10000"/>
          </a:bodyPr>
          <a:lstStyle/>
          <a:p>
            <a:pPr>
              <a:buFont typeface="Wingdings" charset="2"/>
              <a:buChar char="l"/>
              <a:defRPr/>
            </a:pPr>
            <a:r>
              <a:rPr lang="en-US" dirty="0"/>
              <a:t>One good goal is </a:t>
            </a:r>
            <a:r>
              <a:rPr lang="en-US" i="1" dirty="0"/>
              <a:t>compactness </a:t>
            </a:r>
            <a:r>
              <a:rPr lang="en-US" dirty="0"/>
              <a:t>– members of a cluster are all similar and close together</a:t>
            </a:r>
          </a:p>
          <a:p>
            <a:pPr lvl="1">
              <a:defRPr/>
            </a:pPr>
            <a:r>
              <a:rPr lang="en-US" dirty="0"/>
              <a:t>One measure of compactness of a cluster is </a:t>
            </a:r>
            <a:r>
              <a:rPr lang="en-US" dirty="0">
                <a:latin typeface="Times New Roman" charset="0"/>
                <a:ea typeface="ＭＳ Ｐゴシック" charset="-128"/>
                <a:cs typeface="ＭＳ Ｐゴシック" charset="-128"/>
              </a:rPr>
              <a:t>the sum of squares distance from each point to its cluster centroid</a:t>
            </a:r>
            <a:r>
              <a:rPr lang="en-US" dirty="0"/>
              <a:t> (aka SSE)</a:t>
            </a:r>
          </a:p>
          <a:p>
            <a:pPr lvl="1">
              <a:defRPr/>
            </a:pPr>
            <a:endParaRPr lang="en-US" dirty="0"/>
          </a:p>
          <a:p>
            <a:pPr lvl="1">
              <a:defRPr/>
            </a:pPr>
            <a:endParaRPr lang="en-US" dirty="0"/>
          </a:p>
          <a:p>
            <a:pPr lvl="1">
              <a:defRPr/>
            </a:pPr>
            <a:endParaRPr lang="en-US" dirty="0"/>
          </a:p>
          <a:p>
            <a:pPr lvl="1">
              <a:defRPr/>
            </a:pPr>
            <a:endParaRPr lang="en-US" dirty="0"/>
          </a:p>
          <a:p>
            <a:pPr lvl="1">
              <a:defRPr/>
            </a:pPr>
            <a:r>
              <a:rPr lang="en-US" dirty="0"/>
              <a:t>where </a:t>
            </a:r>
            <a:r>
              <a:rPr lang="en-US" b="1" dirty="0" err="1"/>
              <a:t>c</a:t>
            </a:r>
            <a:r>
              <a:rPr lang="en-US" dirty="0"/>
              <a:t> is the centroid of a cluster </a:t>
            </a:r>
            <a:r>
              <a:rPr lang="en-US" i="1" dirty="0"/>
              <a:t>C</a:t>
            </a:r>
            <a:r>
              <a:rPr lang="en-US" dirty="0"/>
              <a:t>, made up of instances </a:t>
            </a:r>
            <a:r>
              <a:rPr lang="en-US" i="1" dirty="0" err="1"/>
              <a:t>X</a:t>
            </a:r>
            <a:r>
              <a:rPr lang="en-US" i="1" baseline="-25000" dirty="0" err="1"/>
              <a:t>c</a:t>
            </a:r>
            <a:r>
              <a:rPr lang="en-US" dirty="0"/>
              <a:t>.  Lower is better.</a:t>
            </a:r>
            <a:endParaRPr lang="en-US" i="1" dirty="0"/>
          </a:p>
          <a:p>
            <a:pPr lvl="1">
              <a:defRPr/>
            </a:pPr>
            <a:r>
              <a:rPr lang="en-US" dirty="0"/>
              <a:t>The overall compactness of a particular clustering is the sum of the compactness of the individual clusters</a:t>
            </a:r>
          </a:p>
          <a:p>
            <a:pPr lvl="1">
              <a:defRPr/>
            </a:pPr>
            <a:r>
              <a:rPr lang="en-US" dirty="0"/>
              <a:t>Gives us a numeric way to compare different clusterings by seeking clusterings which minimize the compactness metric</a:t>
            </a:r>
          </a:p>
          <a:p>
            <a:pPr>
              <a:buFont typeface="Wingdings" charset="2"/>
              <a:buChar char="l"/>
              <a:defRPr/>
            </a:pPr>
            <a:r>
              <a:rPr lang="en-US" dirty="0"/>
              <a:t>However, for compactness, what clustering is always best?</a:t>
            </a:r>
          </a:p>
        </p:txBody>
      </p:sp>
      <p:sp>
        <p:nvSpPr>
          <p:cNvPr id="27653"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27654" name="Slide Number Placeholder 4"/>
          <p:cNvSpPr>
            <a:spLocks noGrp="1"/>
          </p:cNvSpPr>
          <p:nvPr>
            <p:ph type="sldNum" sz="quarter" idx="12"/>
          </p:nvPr>
        </p:nvSpPr>
        <p:spPr>
          <a:noFill/>
        </p:spPr>
        <p:txBody>
          <a:bodyPr/>
          <a:lstStyle/>
          <a:p>
            <a:fld id="{48ABB4BB-E7C9-EC46-9366-31C280F05B06}" type="slidenum">
              <a:rPr lang="en-US" smtClean="0">
                <a:latin typeface="Times New Roman" pitchFamily="1" charset="0"/>
              </a:rPr>
              <a:pPr/>
              <a:t>16</a:t>
            </a:fld>
            <a:endParaRPr lang="en-US">
              <a:latin typeface="Times New Roman" pitchFamily="1" charset="0"/>
            </a:endParaRPr>
          </a:p>
        </p:txBody>
      </p:sp>
      <p:graphicFrame>
        <p:nvGraphicFramePr>
          <p:cNvPr id="27650" name="Object 2"/>
          <p:cNvGraphicFramePr>
            <a:graphicFrameLocks noChangeAspect="1"/>
          </p:cNvGraphicFramePr>
          <p:nvPr>
            <p:extLst>
              <p:ext uri="{D42A27DB-BD31-4B8C-83A1-F6EECF244321}">
                <p14:modId xmlns:p14="http://schemas.microsoft.com/office/powerpoint/2010/main" val="1177184396"/>
              </p:ext>
            </p:extLst>
          </p:nvPr>
        </p:nvGraphicFramePr>
        <p:xfrm>
          <a:off x="3298825" y="2960688"/>
          <a:ext cx="2419350" cy="777875"/>
        </p:xfrm>
        <a:graphic>
          <a:graphicData uri="http://schemas.openxmlformats.org/presentationml/2006/ole">
            <mc:AlternateContent xmlns:mc="http://schemas.openxmlformats.org/markup-compatibility/2006">
              <mc:Choice xmlns:v="urn:schemas-microsoft-com:vml" Requires="v">
                <p:oleObj name="Equation" r:id="rId3" imgW="1422400" imgH="457200" progId="Equation.3">
                  <p:embed/>
                </p:oleObj>
              </mc:Choice>
              <mc:Fallback>
                <p:oleObj name="Equation" r:id="rId3" imgW="1422400" imgH="457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825" y="2960688"/>
                        <a:ext cx="2419350" cy="777875"/>
                      </a:xfrm>
                      <a:prstGeom prst="rect">
                        <a:avLst/>
                      </a:prstGeom>
                      <a:solidFill>
                        <a:schemeClr val="accent1"/>
                      </a:solidFill>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pPr>
              <a:defRPr/>
            </a:pPr>
            <a:r>
              <a:rPr lang="en-US" dirty="0"/>
              <a:t>Cluster Validity Metrics - Separability</a:t>
            </a:r>
          </a:p>
        </p:txBody>
      </p:sp>
      <p:sp>
        <p:nvSpPr>
          <p:cNvPr id="28675" name="Content Placeholder 2"/>
          <p:cNvSpPr>
            <a:spLocks noGrp="1"/>
          </p:cNvSpPr>
          <p:nvPr>
            <p:ph idx="1"/>
          </p:nvPr>
        </p:nvSpPr>
        <p:spPr>
          <a:xfrm>
            <a:off x="533400" y="838200"/>
            <a:ext cx="8153400" cy="2362200"/>
          </a:xfrm>
        </p:spPr>
        <p:txBody>
          <a:bodyPr>
            <a:normAutofit lnSpcReduction="10000"/>
          </a:bodyPr>
          <a:lstStyle/>
          <a:p>
            <a:r>
              <a:rPr lang="en-US" dirty="0">
                <a:ea typeface="ＭＳ Ｐゴシック" pitchFamily="1" charset="-128"/>
                <a:cs typeface="ＭＳ Ｐゴシック" pitchFamily="1" charset="-128"/>
              </a:rPr>
              <a:t>Another good goal is </a:t>
            </a:r>
            <a:r>
              <a:rPr lang="en-US" i="1" dirty="0">
                <a:ea typeface="ＭＳ Ｐゴシック" pitchFamily="1" charset="-128"/>
                <a:cs typeface="ＭＳ Ｐゴシック" pitchFamily="1" charset="-128"/>
              </a:rPr>
              <a:t>separability </a:t>
            </a:r>
            <a:r>
              <a:rPr lang="en-US" dirty="0">
                <a:ea typeface="ＭＳ Ｐゴシック" pitchFamily="1" charset="-128"/>
                <a:cs typeface="ＭＳ Ｐゴシック" pitchFamily="1" charset="-128"/>
              </a:rPr>
              <a:t>– members of one cluster are sufficiently different from members of another cluster (cluster dissimilarity)</a:t>
            </a:r>
          </a:p>
          <a:p>
            <a:pPr lvl="1"/>
            <a:r>
              <a:rPr lang="en-US" dirty="0"/>
              <a:t>One measure of the separability of two clusters is their squared distance.  The bigger the distance the better.</a:t>
            </a:r>
          </a:p>
          <a:p>
            <a:pPr lvl="1"/>
            <a:r>
              <a:rPr lang="en-US" i="1" dirty="0" err="1"/>
              <a:t>dist</a:t>
            </a:r>
            <a:r>
              <a:rPr lang="en-US" i="1" baseline="-25000" dirty="0" err="1"/>
              <a:t>ij</a:t>
            </a:r>
            <a:r>
              <a:rPr lang="en-US" dirty="0"/>
              <a:t> = (</a:t>
            </a:r>
            <a:r>
              <a:rPr lang="en-US" b="1" dirty="0" err="1"/>
              <a:t>c</a:t>
            </a:r>
            <a:r>
              <a:rPr lang="en-US" i="1" baseline="-25000" dirty="0" err="1"/>
              <a:t>i</a:t>
            </a:r>
            <a:r>
              <a:rPr lang="en-US" dirty="0"/>
              <a:t> - </a:t>
            </a:r>
            <a:r>
              <a:rPr lang="en-US" b="1" dirty="0"/>
              <a:t>c</a:t>
            </a:r>
            <a:r>
              <a:rPr lang="en-US" i="1" baseline="-25000" dirty="0"/>
              <a:t>j</a:t>
            </a:r>
            <a:r>
              <a:rPr lang="en-US" dirty="0"/>
              <a:t>)</a:t>
            </a:r>
            <a:r>
              <a:rPr lang="en-US" baseline="30000" dirty="0"/>
              <a:t>2</a:t>
            </a:r>
            <a:r>
              <a:rPr lang="en-US" dirty="0"/>
              <a:t> where </a:t>
            </a:r>
            <a:r>
              <a:rPr lang="en-US" b="1" dirty="0" err="1"/>
              <a:t>c</a:t>
            </a:r>
            <a:r>
              <a:rPr lang="en-US" i="1" baseline="-25000" dirty="0" err="1"/>
              <a:t>i</a:t>
            </a:r>
            <a:r>
              <a:rPr lang="en-US" dirty="0"/>
              <a:t> and </a:t>
            </a:r>
            <a:r>
              <a:rPr lang="en-US" b="1" dirty="0" err="1"/>
              <a:t>c</a:t>
            </a:r>
            <a:r>
              <a:rPr lang="en-US" i="1" baseline="-25000" dirty="0" err="1"/>
              <a:t>j</a:t>
            </a:r>
            <a:r>
              <a:rPr lang="en-US" dirty="0"/>
              <a:t> are two cluster centroids</a:t>
            </a:r>
          </a:p>
          <a:p>
            <a:pPr lvl="1"/>
            <a:r>
              <a:rPr lang="en-US" dirty="0"/>
              <a:t>For a clustering which cluster distances should we compare?</a:t>
            </a:r>
          </a:p>
        </p:txBody>
      </p:sp>
      <p:sp>
        <p:nvSpPr>
          <p:cNvPr id="28676"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28677" name="Slide Number Placeholder 4"/>
          <p:cNvSpPr>
            <a:spLocks noGrp="1"/>
          </p:cNvSpPr>
          <p:nvPr>
            <p:ph type="sldNum" sz="quarter" idx="12"/>
          </p:nvPr>
        </p:nvSpPr>
        <p:spPr>
          <a:noFill/>
        </p:spPr>
        <p:txBody>
          <a:bodyPr/>
          <a:lstStyle/>
          <a:p>
            <a:fld id="{C85A4CC5-9D53-E840-B20C-39217F5DB6F5}" type="slidenum">
              <a:rPr lang="en-US" smtClean="0">
                <a:latin typeface="Times New Roman" pitchFamily="1" charset="0"/>
              </a:rPr>
              <a:pPr/>
              <a:t>17</a:t>
            </a:fld>
            <a:endParaRPr lang="en-US">
              <a:latin typeface="Times New Roman" pitchFamily="1"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pPr>
              <a:defRPr/>
            </a:pPr>
            <a:r>
              <a:rPr lang="en-US" dirty="0"/>
              <a:t>Cluster Validity Metrics - Separability</a:t>
            </a:r>
          </a:p>
        </p:txBody>
      </p:sp>
      <p:sp>
        <p:nvSpPr>
          <p:cNvPr id="30724" name="Content Placeholder 2"/>
          <p:cNvSpPr>
            <a:spLocks noGrp="1"/>
          </p:cNvSpPr>
          <p:nvPr>
            <p:ph idx="1"/>
          </p:nvPr>
        </p:nvSpPr>
        <p:spPr>
          <a:xfrm>
            <a:off x="533400" y="838200"/>
            <a:ext cx="8153400" cy="5562600"/>
          </a:xfrm>
        </p:spPr>
        <p:txBody>
          <a:bodyPr>
            <a:normAutofit lnSpcReduction="10000"/>
          </a:bodyPr>
          <a:lstStyle/>
          <a:p>
            <a:r>
              <a:rPr lang="en-US" dirty="0">
                <a:ea typeface="ＭＳ Ｐゴシック" pitchFamily="1" charset="-128"/>
                <a:cs typeface="ＭＳ Ｐゴシック" pitchFamily="1" charset="-128"/>
              </a:rPr>
              <a:t>Another good goal is </a:t>
            </a:r>
            <a:r>
              <a:rPr lang="en-US" i="1" dirty="0">
                <a:ea typeface="ＭＳ Ｐゴシック" pitchFamily="1" charset="-128"/>
                <a:cs typeface="ＭＳ Ｐゴシック" pitchFamily="1" charset="-128"/>
              </a:rPr>
              <a:t>separability </a:t>
            </a:r>
            <a:r>
              <a:rPr lang="en-US" dirty="0">
                <a:ea typeface="ＭＳ Ｐゴシック" pitchFamily="1" charset="-128"/>
                <a:cs typeface="ＭＳ Ｐゴシック" pitchFamily="1" charset="-128"/>
              </a:rPr>
              <a:t>– members of one cluster are sufficiently different from members of another cluster (cluster dissimilarity)</a:t>
            </a:r>
          </a:p>
          <a:p>
            <a:pPr lvl="1"/>
            <a:r>
              <a:rPr lang="en-US" dirty="0"/>
              <a:t>One measure of the separability of two clusters is their squared distance.  The bigger the distance the better.</a:t>
            </a:r>
          </a:p>
          <a:p>
            <a:pPr lvl="1"/>
            <a:r>
              <a:rPr lang="en-US" i="1" dirty="0" err="1"/>
              <a:t>dist</a:t>
            </a:r>
            <a:r>
              <a:rPr lang="en-US" i="1" baseline="-25000" dirty="0" err="1"/>
              <a:t>ij</a:t>
            </a:r>
            <a:r>
              <a:rPr lang="en-US" dirty="0"/>
              <a:t> = (</a:t>
            </a:r>
            <a:r>
              <a:rPr lang="en-US" b="1" dirty="0" err="1"/>
              <a:t>c</a:t>
            </a:r>
            <a:r>
              <a:rPr lang="en-US" i="1" baseline="-25000" dirty="0" err="1"/>
              <a:t>i</a:t>
            </a:r>
            <a:r>
              <a:rPr lang="en-US" dirty="0"/>
              <a:t> - </a:t>
            </a:r>
            <a:r>
              <a:rPr lang="en-US" b="1" dirty="0"/>
              <a:t>c</a:t>
            </a:r>
            <a:r>
              <a:rPr lang="en-US" i="1" baseline="-25000" dirty="0"/>
              <a:t>j</a:t>
            </a:r>
            <a:r>
              <a:rPr lang="en-US" dirty="0"/>
              <a:t>)</a:t>
            </a:r>
            <a:r>
              <a:rPr lang="en-US" baseline="30000" dirty="0"/>
              <a:t>2</a:t>
            </a:r>
            <a:r>
              <a:rPr lang="en-US" dirty="0"/>
              <a:t> where </a:t>
            </a:r>
            <a:r>
              <a:rPr lang="en-US" b="1" dirty="0" err="1"/>
              <a:t>c</a:t>
            </a:r>
            <a:r>
              <a:rPr lang="en-US" i="1" baseline="-25000" dirty="0" err="1"/>
              <a:t>i</a:t>
            </a:r>
            <a:r>
              <a:rPr lang="en-US" dirty="0"/>
              <a:t> and </a:t>
            </a:r>
            <a:r>
              <a:rPr lang="en-US" b="1" dirty="0" err="1"/>
              <a:t>c</a:t>
            </a:r>
            <a:r>
              <a:rPr lang="en-US" i="1" baseline="-25000" dirty="0" err="1"/>
              <a:t>j</a:t>
            </a:r>
            <a:r>
              <a:rPr lang="en-US" dirty="0"/>
              <a:t> are two cluster centroids</a:t>
            </a:r>
          </a:p>
          <a:p>
            <a:pPr lvl="1"/>
            <a:r>
              <a:rPr lang="en-US" dirty="0"/>
              <a:t>For a clustering which cluster distances should we compare?</a:t>
            </a:r>
          </a:p>
          <a:p>
            <a:pPr lvl="1"/>
            <a:r>
              <a:rPr lang="en-US" dirty="0"/>
              <a:t>For each cluster we add in the distance to its closest neighbor cluster</a:t>
            </a:r>
          </a:p>
          <a:p>
            <a:pPr lvl="1"/>
            <a:endParaRPr lang="en-US" dirty="0"/>
          </a:p>
          <a:p>
            <a:pPr lvl="1"/>
            <a:endParaRPr lang="en-US" dirty="0"/>
          </a:p>
          <a:p>
            <a:pPr lvl="1"/>
            <a:endParaRPr lang="en-US" dirty="0"/>
          </a:p>
          <a:p>
            <a:pPr lvl="1"/>
            <a:r>
              <a:rPr lang="en-US" dirty="0"/>
              <a:t>We would like to find clusterings where separability is maximized</a:t>
            </a:r>
          </a:p>
          <a:p>
            <a:r>
              <a:rPr lang="en-US" dirty="0">
                <a:ea typeface="ＭＳ Ｐゴシック" pitchFamily="1" charset="-128"/>
                <a:cs typeface="ＭＳ Ｐゴシック" pitchFamily="1" charset="-128"/>
              </a:rPr>
              <a:t>However, separability is usually maximized when there are are very few clusters</a:t>
            </a:r>
          </a:p>
          <a:p>
            <a:pPr lvl="1"/>
            <a:r>
              <a:rPr lang="en-US" dirty="0"/>
              <a:t>squared distance amplifies larger distances</a:t>
            </a:r>
          </a:p>
        </p:txBody>
      </p:sp>
      <p:sp>
        <p:nvSpPr>
          <p:cNvPr id="30725" name="Slide Number Placeholder 4"/>
          <p:cNvSpPr>
            <a:spLocks noGrp="1"/>
          </p:cNvSpPr>
          <p:nvPr>
            <p:ph type="sldNum" sz="quarter" idx="12"/>
          </p:nvPr>
        </p:nvSpPr>
        <p:spPr>
          <a:noFill/>
        </p:spPr>
        <p:txBody>
          <a:bodyPr/>
          <a:lstStyle/>
          <a:p>
            <a:fld id="{08EE9C34-2CD1-134B-BD09-7A6DB8AE3C1C}" type="slidenum">
              <a:rPr lang="en-US" smtClean="0">
                <a:latin typeface="Times New Roman" pitchFamily="1" charset="0"/>
              </a:rPr>
              <a:pPr/>
              <a:t>18</a:t>
            </a:fld>
            <a:endParaRPr lang="en-US">
              <a:latin typeface="Times New Roman" pitchFamily="1" charset="0"/>
            </a:endParaRPr>
          </a:p>
        </p:txBody>
      </p:sp>
      <p:graphicFrame>
        <p:nvGraphicFramePr>
          <p:cNvPr id="30722" name="Object 2"/>
          <p:cNvGraphicFramePr>
            <a:graphicFrameLocks noChangeAspect="1"/>
          </p:cNvGraphicFramePr>
          <p:nvPr>
            <p:extLst>
              <p:ext uri="{D42A27DB-BD31-4B8C-83A1-F6EECF244321}">
                <p14:modId xmlns:p14="http://schemas.microsoft.com/office/powerpoint/2010/main" val="2972580109"/>
              </p:ext>
            </p:extLst>
          </p:nvPr>
        </p:nvGraphicFramePr>
        <p:xfrm>
          <a:off x="2797175" y="3619500"/>
          <a:ext cx="3527425" cy="762000"/>
        </p:xfrm>
        <a:graphic>
          <a:graphicData uri="http://schemas.openxmlformats.org/presentationml/2006/ole">
            <mc:AlternateContent xmlns:mc="http://schemas.openxmlformats.org/markup-compatibility/2006">
              <mc:Choice xmlns:v="urn:schemas-microsoft-com:vml" Requires="v">
                <p:oleObj name="Equation" r:id="rId2" imgW="2057400" imgH="444500" progId="Equation.3">
                  <p:embed/>
                </p:oleObj>
              </mc:Choice>
              <mc:Fallback>
                <p:oleObj name="Equation" r:id="rId2" imgW="2057400" imgH="444500" progId="Equation.3">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3619500"/>
                        <a:ext cx="3527425" cy="762000"/>
                      </a:xfrm>
                      <a:prstGeom prst="rect">
                        <a:avLst/>
                      </a:prstGeom>
                      <a:solidFill>
                        <a:schemeClr val="accent1"/>
                      </a:solidFill>
                    </p:spPr>
                  </p:pic>
                </p:oleObj>
              </mc:Fallback>
            </mc:AlternateContent>
          </a:graphicData>
        </a:graphic>
      </p:graphicFrame>
      <p:sp>
        <p:nvSpPr>
          <p:cNvPr id="3" name="Footer Placeholder 2">
            <a:extLst>
              <a:ext uri="{FF2B5EF4-FFF2-40B4-BE49-F238E27FC236}">
                <a16:creationId xmlns:a16="http://schemas.microsoft.com/office/drawing/2014/main" id="{864CE289-293D-434D-ABBB-20B6B980DF7B}"/>
              </a:ext>
            </a:extLst>
          </p:cNvPr>
          <p:cNvSpPr>
            <a:spLocks noGrp="1"/>
          </p:cNvSpPr>
          <p:nvPr>
            <p:ph type="ftr" sz="quarter" idx="11"/>
          </p:nvPr>
        </p:nvSpPr>
        <p:spPr/>
        <p:txBody>
          <a:bodyPr/>
          <a:lstStyle/>
          <a:p>
            <a:pPr>
              <a:defRPr/>
            </a:pPr>
            <a:r>
              <a:rPr lang="en-US"/>
              <a:t>CS 270 - Clustering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Silhouette</a:t>
            </a:r>
          </a:p>
        </p:txBody>
      </p:sp>
      <p:sp>
        <p:nvSpPr>
          <p:cNvPr id="3" name="Content Placeholder 2"/>
          <p:cNvSpPr>
            <a:spLocks noGrp="1"/>
          </p:cNvSpPr>
          <p:nvPr>
            <p:ph idx="1"/>
          </p:nvPr>
        </p:nvSpPr>
        <p:spPr/>
        <p:txBody>
          <a:bodyPr>
            <a:normAutofit fontScale="92500"/>
          </a:bodyPr>
          <a:lstStyle/>
          <a:p>
            <a:r>
              <a:rPr lang="en-US" dirty="0"/>
              <a:t>We want techniques that find a balance between inter-cluster similarity and intra-cluster dissimilarity</a:t>
            </a:r>
          </a:p>
          <a:p>
            <a:r>
              <a:rPr lang="en-US" dirty="0"/>
              <a:t>Silhouette is one good popular approach</a:t>
            </a:r>
          </a:p>
          <a:p>
            <a:r>
              <a:rPr lang="en-US" dirty="0"/>
              <a:t>Scores any clustering with an arbitrary number of unique clusters. Clustering can come from any clustering algorithm. </a:t>
            </a:r>
          </a:p>
          <a:p>
            <a:r>
              <a:rPr lang="en-US" i="1" dirty="0"/>
              <a:t>a</a:t>
            </a:r>
            <a:r>
              <a:rPr lang="en-US" dirty="0"/>
              <a:t>(</a:t>
            </a:r>
            <a:r>
              <a:rPr lang="en-US" i="1" dirty="0" err="1"/>
              <a:t>i</a:t>
            </a:r>
            <a:r>
              <a:rPr lang="en-US" dirty="0"/>
              <a:t>) = average dissimilarity of instance </a:t>
            </a:r>
            <a:r>
              <a:rPr lang="en-US" i="1" dirty="0" err="1"/>
              <a:t>i</a:t>
            </a:r>
            <a:r>
              <a:rPr lang="en-US" dirty="0"/>
              <a:t> to all other instances in the cluster to which </a:t>
            </a:r>
            <a:r>
              <a:rPr lang="en-US" i="1" dirty="0" err="1"/>
              <a:t>i</a:t>
            </a:r>
            <a:r>
              <a:rPr lang="en-US" dirty="0"/>
              <a:t> is assigned – Want it small</a:t>
            </a:r>
          </a:p>
          <a:p>
            <a:pPr lvl="1"/>
            <a:r>
              <a:rPr lang="en-US" dirty="0"/>
              <a:t>Dissimilarity could be Euclidian distance, etc.</a:t>
            </a:r>
          </a:p>
          <a:p>
            <a:r>
              <a:rPr lang="en-US" i="1" dirty="0"/>
              <a:t>b</a:t>
            </a:r>
            <a:r>
              <a:rPr lang="en-US" dirty="0"/>
              <a:t>(</a:t>
            </a:r>
            <a:r>
              <a:rPr lang="en-US" i="1" dirty="0" err="1"/>
              <a:t>i</a:t>
            </a:r>
            <a:r>
              <a:rPr lang="en-US" dirty="0"/>
              <a:t>) = the smallest average dissimilarity of instance </a:t>
            </a:r>
            <a:r>
              <a:rPr lang="en-US" i="1" dirty="0" err="1"/>
              <a:t>i</a:t>
            </a:r>
            <a:r>
              <a:rPr lang="en-US" dirty="0"/>
              <a:t> to instances in other clusters – Want it large</a:t>
            </a:r>
          </a:p>
          <a:p>
            <a:r>
              <a:rPr lang="en-US" i="1" dirty="0"/>
              <a:t>b</a:t>
            </a:r>
            <a:r>
              <a:rPr lang="en-US" dirty="0"/>
              <a:t>(</a:t>
            </a:r>
            <a:r>
              <a:rPr lang="en-US" i="1" dirty="0" err="1"/>
              <a:t>i</a:t>
            </a:r>
            <a:r>
              <a:rPr lang="en-US" dirty="0"/>
              <a:t>) is smallest for the best different cluster that </a:t>
            </a:r>
            <a:r>
              <a:rPr lang="en-US" i="1" dirty="0" err="1"/>
              <a:t>i</a:t>
            </a:r>
            <a:r>
              <a:rPr lang="en-US" dirty="0"/>
              <a:t> could be assigned to – the best cluster that you would move </a:t>
            </a:r>
            <a:r>
              <a:rPr lang="en-US" i="1" dirty="0" err="1"/>
              <a:t>i</a:t>
            </a:r>
            <a:r>
              <a:rPr lang="en-US" dirty="0"/>
              <a:t> to if needed</a:t>
            </a:r>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19</a:t>
            </a:fld>
            <a:endParaRPr lang="en-US"/>
          </a:p>
        </p:txBody>
      </p:sp>
    </p:spTree>
    <p:extLst>
      <p:ext uri="{BB962C8B-B14F-4D97-AF65-F5344CB8AC3E}">
        <p14:creationId xmlns:p14="http://schemas.microsoft.com/office/powerpoint/2010/main" val="2535122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Clustering</a:t>
            </a:r>
          </a:p>
        </p:txBody>
      </p:sp>
      <p:sp>
        <p:nvSpPr>
          <p:cNvPr id="17411" name="Content Placeholder 2"/>
          <p:cNvSpPr>
            <a:spLocks noGrp="1"/>
          </p:cNvSpPr>
          <p:nvPr>
            <p:ph idx="1"/>
          </p:nvPr>
        </p:nvSpPr>
        <p:spPr/>
        <p:txBody>
          <a:bodyPr>
            <a:normAutofit lnSpcReduction="10000"/>
          </a:bodyPr>
          <a:lstStyle/>
          <a:p>
            <a:r>
              <a:rPr lang="en-US" dirty="0">
                <a:ea typeface="ＭＳ Ｐゴシック" pitchFamily="1" charset="-128"/>
                <a:cs typeface="ＭＳ Ｐゴシック" pitchFamily="1" charset="-128"/>
              </a:rPr>
              <a:t>How do we decide which instances should be in which cluster?</a:t>
            </a:r>
          </a:p>
          <a:p>
            <a:r>
              <a:rPr lang="en-US" dirty="0">
                <a:ea typeface="ＭＳ Ｐゴシック" pitchFamily="1" charset="-128"/>
                <a:cs typeface="ＭＳ Ｐゴシック" pitchFamily="1" charset="-128"/>
              </a:rPr>
              <a:t>Typically put data which is "similar" into the same cluster</a:t>
            </a:r>
          </a:p>
          <a:p>
            <a:pPr lvl="1"/>
            <a:r>
              <a:rPr lang="en-US" dirty="0"/>
              <a:t>Similarity is measured with some distance metric</a:t>
            </a:r>
          </a:p>
          <a:p>
            <a:r>
              <a:rPr lang="en-US" dirty="0">
                <a:ea typeface="ＭＳ Ｐゴシック" pitchFamily="1" charset="-128"/>
                <a:cs typeface="ＭＳ Ｐゴシック" pitchFamily="1" charset="-128"/>
              </a:rPr>
              <a:t>Also try to maximize between-class dissimilarity</a:t>
            </a:r>
          </a:p>
          <a:p>
            <a:r>
              <a:rPr lang="en-US" dirty="0">
                <a:ea typeface="ＭＳ Ｐゴシック" pitchFamily="1" charset="-128"/>
                <a:cs typeface="ＭＳ Ｐゴシック" pitchFamily="1" charset="-128"/>
              </a:rPr>
              <a:t>Seek balance of within-class similarity and between-class dissimilarity</a:t>
            </a:r>
          </a:p>
          <a:p>
            <a:r>
              <a:rPr lang="en-US" dirty="0">
                <a:ea typeface="ＭＳ Ｐゴシック" pitchFamily="1" charset="-128"/>
                <a:cs typeface="ＭＳ Ｐゴシック" pitchFamily="1" charset="-128"/>
              </a:rPr>
              <a:t>Similarity Metrics</a:t>
            </a:r>
          </a:p>
          <a:p>
            <a:pPr lvl="1"/>
            <a:r>
              <a:rPr lang="en-US" dirty="0"/>
              <a:t>Euclidean Distance most common for real valued instances</a:t>
            </a:r>
          </a:p>
          <a:p>
            <a:pPr lvl="1"/>
            <a:r>
              <a:rPr lang="en-US" dirty="0"/>
              <a:t>Can use (1,0) distance for nominal and unknowns like with </a:t>
            </a:r>
            <a:r>
              <a:rPr lang="en-US" i="1" dirty="0"/>
              <a:t>k</a:t>
            </a:r>
            <a:r>
              <a:rPr lang="en-US" dirty="0"/>
              <a:t>-NN</a:t>
            </a:r>
          </a:p>
          <a:p>
            <a:pPr lvl="1"/>
            <a:r>
              <a:rPr lang="en-US" dirty="0"/>
              <a:t>Can create arbitrary distance metrics based on the task</a:t>
            </a:r>
          </a:p>
          <a:p>
            <a:pPr lvl="1"/>
            <a:r>
              <a:rPr lang="en-US" dirty="0"/>
              <a:t>Important to normalize the features</a:t>
            </a:r>
          </a:p>
        </p:txBody>
      </p:sp>
      <p:sp>
        <p:nvSpPr>
          <p:cNvPr id="17412"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17413" name="Slide Number Placeholder 4"/>
          <p:cNvSpPr>
            <a:spLocks noGrp="1"/>
          </p:cNvSpPr>
          <p:nvPr>
            <p:ph type="sldNum" sz="quarter" idx="12"/>
          </p:nvPr>
        </p:nvSpPr>
        <p:spPr>
          <a:noFill/>
        </p:spPr>
        <p:txBody>
          <a:bodyPr/>
          <a:lstStyle/>
          <a:p>
            <a:fld id="{68E9384D-A1ED-F343-ADC3-7F7DA1E3A413}" type="slidenum">
              <a:rPr lang="en-US" smtClean="0">
                <a:latin typeface="Times New Roman" pitchFamily="1" charset="0"/>
              </a:rPr>
              <a:pPr/>
              <a:t>2</a:t>
            </a:fld>
            <a:endParaRPr lang="en-US">
              <a:latin typeface="Times New Roman" pitchFamily="1"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dirty="0"/>
              <a:t>Silhouette</a:t>
            </a:r>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20</a:t>
            </a:fld>
            <a:endParaRPr lang="en-US"/>
          </a:p>
        </p:txBody>
      </p:sp>
      <p:graphicFrame>
        <p:nvGraphicFramePr>
          <p:cNvPr id="6" name="Content Placeholder 7"/>
          <p:cNvGraphicFramePr>
            <a:graphicFrameLocks noChangeAspect="1"/>
          </p:cNvGraphicFramePr>
          <p:nvPr>
            <p:extLst>
              <p:ext uri="{D42A27DB-BD31-4B8C-83A1-F6EECF244321}">
                <p14:modId xmlns:p14="http://schemas.microsoft.com/office/powerpoint/2010/main" val="518608801"/>
              </p:ext>
            </p:extLst>
          </p:nvPr>
        </p:nvGraphicFramePr>
        <p:xfrm>
          <a:off x="838200" y="609600"/>
          <a:ext cx="4541575" cy="1617028"/>
        </p:xfrm>
        <a:graphic>
          <a:graphicData uri="http://schemas.openxmlformats.org/presentationml/2006/ole">
            <mc:AlternateContent xmlns:mc="http://schemas.openxmlformats.org/markup-compatibility/2006">
              <mc:Choice xmlns:v="urn:schemas-microsoft-com:vml" Requires="v">
                <p:oleObj name="Equation" r:id="rId3" imgW="2209800" imgH="787400" progId="Equation.3">
                  <p:embed/>
                </p:oleObj>
              </mc:Choice>
              <mc:Fallback>
                <p:oleObj name="Equation" r:id="rId3" imgW="2209800" imgH="787400" progId="Equation.3">
                  <p:embed/>
                  <p:pic>
                    <p:nvPicPr>
                      <p:cNvPr id="6" name="Content Placeholder 7"/>
                      <p:cNvPicPr>
                        <a:picLocks noChangeAspect="1" noChangeArrowheads="1"/>
                      </p:cNvPicPr>
                      <p:nvPr/>
                    </p:nvPicPr>
                    <p:blipFill>
                      <a:blip r:embed="rId4"/>
                      <a:srcRect/>
                      <a:stretch>
                        <a:fillRect/>
                      </a:stretch>
                    </p:blipFill>
                    <p:spPr bwMode="auto">
                      <a:xfrm>
                        <a:off x="838200" y="609600"/>
                        <a:ext cx="4541575" cy="1617028"/>
                      </a:xfrm>
                      <a:prstGeom prst="rect">
                        <a:avLst/>
                      </a:prstGeom>
                      <a:solidFill>
                        <a:schemeClr val="accent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05989181"/>
              </p:ext>
            </p:extLst>
          </p:nvPr>
        </p:nvGraphicFramePr>
        <p:xfrm>
          <a:off x="5638801" y="695154"/>
          <a:ext cx="2909455" cy="914400"/>
        </p:xfrm>
        <a:graphic>
          <a:graphicData uri="http://schemas.openxmlformats.org/presentationml/2006/ole">
            <mc:AlternateContent xmlns:mc="http://schemas.openxmlformats.org/markup-compatibility/2006">
              <mc:Choice xmlns:v="urn:schemas-microsoft-com:vml" Requires="v">
                <p:oleObj name="Equation" r:id="rId5" imgW="1333500" imgH="419100" progId="Equation.3">
                  <p:embed/>
                </p:oleObj>
              </mc:Choice>
              <mc:Fallback>
                <p:oleObj name="Equation" r:id="rId5" imgW="1333500" imgH="419100" progId="Equation.3">
                  <p:embed/>
                  <p:pic>
                    <p:nvPicPr>
                      <p:cNvPr id="7" name="Object 6"/>
                      <p:cNvPicPr/>
                      <p:nvPr/>
                    </p:nvPicPr>
                    <p:blipFill>
                      <a:blip r:embed="rId6"/>
                      <a:stretch>
                        <a:fillRect/>
                      </a:stretch>
                    </p:blipFill>
                    <p:spPr>
                      <a:xfrm>
                        <a:off x="5638801" y="695154"/>
                        <a:ext cx="2909455" cy="914400"/>
                      </a:xfrm>
                      <a:prstGeom prst="rect">
                        <a:avLst/>
                      </a:prstGeom>
                      <a:solidFill>
                        <a:schemeClr val="accent1"/>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1087079"/>
              </p:ext>
            </p:extLst>
          </p:nvPr>
        </p:nvGraphicFramePr>
        <p:xfrm>
          <a:off x="6442075" y="1761866"/>
          <a:ext cx="1608138" cy="442912"/>
        </p:xfrm>
        <a:graphic>
          <a:graphicData uri="http://schemas.openxmlformats.org/presentationml/2006/ole">
            <mc:AlternateContent xmlns:mc="http://schemas.openxmlformats.org/markup-compatibility/2006">
              <mc:Choice xmlns:v="urn:schemas-microsoft-com:vml" Requires="v">
                <p:oleObj name="Equation" r:id="rId7" imgW="736600" imgH="203200" progId="Equation.3">
                  <p:embed/>
                </p:oleObj>
              </mc:Choice>
              <mc:Fallback>
                <p:oleObj name="Equation" r:id="rId7" imgW="736600" imgH="203200" progId="Equation.3">
                  <p:embed/>
                  <p:pic>
                    <p:nvPicPr>
                      <p:cNvPr id="8" name="Object 7"/>
                      <p:cNvPicPr/>
                      <p:nvPr/>
                    </p:nvPicPr>
                    <p:blipFill>
                      <a:blip r:embed="rId8"/>
                      <a:stretch>
                        <a:fillRect/>
                      </a:stretch>
                    </p:blipFill>
                    <p:spPr>
                      <a:xfrm>
                        <a:off x="6442075" y="1761866"/>
                        <a:ext cx="1608138" cy="442912"/>
                      </a:xfrm>
                      <a:prstGeom prst="rect">
                        <a:avLst/>
                      </a:prstGeom>
                      <a:solidFill>
                        <a:schemeClr val="accent1"/>
                      </a:solidFill>
                    </p:spPr>
                  </p:pic>
                </p:oleObj>
              </mc:Fallback>
            </mc:AlternateContent>
          </a:graphicData>
        </a:graphic>
      </p:graphicFrame>
      <p:pic>
        <p:nvPicPr>
          <p:cNvPr id="14" name="Picture 13" descr="Diagram&#10;&#10;Description automatically generated">
            <a:extLst>
              <a:ext uri="{FF2B5EF4-FFF2-40B4-BE49-F238E27FC236}">
                <a16:creationId xmlns:a16="http://schemas.microsoft.com/office/drawing/2014/main" id="{F100E28C-028C-2B46-B71B-827531B2CF4B}"/>
              </a:ext>
            </a:extLst>
          </p:cNvPr>
          <p:cNvPicPr>
            <a:picLocks noChangeAspect="1"/>
          </p:cNvPicPr>
          <p:nvPr/>
        </p:nvPicPr>
        <p:blipFill>
          <a:blip r:embed="rId9"/>
          <a:stretch>
            <a:fillRect/>
          </a:stretch>
        </p:blipFill>
        <p:spPr>
          <a:xfrm>
            <a:off x="1554433" y="2304708"/>
            <a:ext cx="4914079" cy="4500910"/>
          </a:xfrm>
          <a:prstGeom prst="rect">
            <a:avLst/>
          </a:prstGeom>
        </p:spPr>
      </p:pic>
      <p:sp>
        <p:nvSpPr>
          <p:cNvPr id="15" name="TextBox 14">
            <a:extLst>
              <a:ext uri="{FF2B5EF4-FFF2-40B4-BE49-F238E27FC236}">
                <a16:creationId xmlns:a16="http://schemas.microsoft.com/office/drawing/2014/main" id="{EF4D317F-7BBC-C94C-A69B-8BB9FCF159CE}"/>
              </a:ext>
            </a:extLst>
          </p:cNvPr>
          <p:cNvSpPr txBox="1"/>
          <p:nvPr/>
        </p:nvSpPr>
        <p:spPr>
          <a:xfrm>
            <a:off x="6781800" y="3886200"/>
            <a:ext cx="2015295" cy="461665"/>
          </a:xfrm>
          <a:prstGeom prst="rect">
            <a:avLst/>
          </a:prstGeom>
          <a:noFill/>
        </p:spPr>
        <p:txBody>
          <a:bodyPr wrap="none" rtlCol="0">
            <a:spAutoFit/>
          </a:bodyPr>
          <a:lstStyle/>
          <a:p>
            <a:r>
              <a:rPr lang="en-US" dirty="0"/>
              <a:t>or 1– 4/7 = 3/7</a:t>
            </a:r>
          </a:p>
        </p:txBody>
      </p:sp>
    </p:spTree>
    <p:extLst>
      <p:ext uri="{BB962C8B-B14F-4D97-AF65-F5344CB8AC3E}">
        <p14:creationId xmlns:p14="http://schemas.microsoft.com/office/powerpoint/2010/main" val="2008149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a:t>Silhouette</a:t>
            </a:r>
          </a:p>
        </p:txBody>
      </p:sp>
      <p:sp>
        <p:nvSpPr>
          <p:cNvPr id="3" name="Content Placeholder 2"/>
          <p:cNvSpPr>
            <a:spLocks noGrp="1"/>
          </p:cNvSpPr>
          <p:nvPr>
            <p:ph idx="1"/>
          </p:nvPr>
        </p:nvSpPr>
        <p:spPr>
          <a:xfrm>
            <a:off x="685800" y="2743200"/>
            <a:ext cx="7772400" cy="3505200"/>
          </a:xfrm>
        </p:spPr>
        <p:txBody>
          <a:bodyPr>
            <a:normAutofit fontScale="92500" lnSpcReduction="20000"/>
          </a:bodyPr>
          <a:lstStyle/>
          <a:p>
            <a:r>
              <a:rPr lang="en-US" i="1" dirty="0"/>
              <a:t>s</a:t>
            </a:r>
            <a:r>
              <a:rPr lang="en-US" dirty="0"/>
              <a:t>(</a:t>
            </a:r>
            <a:r>
              <a:rPr lang="en-US" i="1" dirty="0" err="1"/>
              <a:t>i</a:t>
            </a:r>
            <a:r>
              <a:rPr lang="en-US" dirty="0"/>
              <a:t>) is close to one when “within” similarity is much smaller than smallest “between” similarity</a:t>
            </a:r>
          </a:p>
          <a:p>
            <a:r>
              <a:rPr lang="en-US" i="1" dirty="0"/>
              <a:t>s</a:t>
            </a:r>
            <a:r>
              <a:rPr lang="en-US" dirty="0"/>
              <a:t>(</a:t>
            </a:r>
            <a:r>
              <a:rPr lang="en-US" i="1" dirty="0" err="1"/>
              <a:t>i</a:t>
            </a:r>
            <a:r>
              <a:rPr lang="en-US" dirty="0"/>
              <a:t>) is 0 when </a:t>
            </a:r>
            <a:r>
              <a:rPr lang="en-US" i="1" dirty="0" err="1"/>
              <a:t>i</a:t>
            </a:r>
            <a:r>
              <a:rPr lang="en-US" dirty="0"/>
              <a:t> is right on the border between two clusters</a:t>
            </a:r>
          </a:p>
          <a:p>
            <a:r>
              <a:rPr lang="en-US" i="1" dirty="0"/>
              <a:t>s</a:t>
            </a:r>
            <a:r>
              <a:rPr lang="en-US" dirty="0"/>
              <a:t>(</a:t>
            </a:r>
            <a:r>
              <a:rPr lang="en-US" i="1" dirty="0" err="1"/>
              <a:t>i</a:t>
            </a:r>
            <a:r>
              <a:rPr lang="en-US" dirty="0"/>
              <a:t>) is negative when </a:t>
            </a:r>
            <a:r>
              <a:rPr lang="en-US" i="1" dirty="0" err="1"/>
              <a:t>i</a:t>
            </a:r>
            <a:r>
              <a:rPr lang="en-US" dirty="0"/>
              <a:t> probably belongs in another cluster</a:t>
            </a:r>
          </a:p>
          <a:p>
            <a:r>
              <a:rPr lang="en-US" dirty="0"/>
              <a:t>By definition</a:t>
            </a:r>
            <a:r>
              <a:rPr lang="en-US" i="1" dirty="0"/>
              <a:t>, s</a:t>
            </a:r>
            <a:r>
              <a:rPr lang="en-US" dirty="0"/>
              <a:t>(</a:t>
            </a:r>
            <a:r>
              <a:rPr lang="en-US" i="1" dirty="0" err="1"/>
              <a:t>i</a:t>
            </a:r>
            <a:r>
              <a:rPr lang="en-US" dirty="0"/>
              <a:t>) = 0 if it is the only node in the cluster</a:t>
            </a:r>
          </a:p>
          <a:p>
            <a:r>
              <a:rPr lang="en-US" dirty="0"/>
              <a:t>The quality of a single cluster can be measured by the average silhouette score of its members, (close to 1 is best)</a:t>
            </a:r>
          </a:p>
          <a:p>
            <a:r>
              <a:rPr lang="en-US" dirty="0"/>
              <a:t>The quality of a total clustering can be measured by the average silhouette score of all the instances</a:t>
            </a:r>
          </a:p>
          <a:p>
            <a:r>
              <a:rPr lang="en-US" dirty="0"/>
              <a:t>To find best clustering, compare total silhouette scores across clusterings with different </a:t>
            </a:r>
            <a:r>
              <a:rPr lang="en-US" i="1" dirty="0"/>
              <a:t>k</a:t>
            </a:r>
            <a:r>
              <a:rPr lang="en-US" dirty="0"/>
              <a:t> values and choose the highest</a:t>
            </a:r>
          </a:p>
          <a:p>
            <a:endParaRPr lang="en-US" dirty="0"/>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21</a:t>
            </a:fld>
            <a:endParaRPr lang="en-US"/>
          </a:p>
        </p:txBody>
      </p:sp>
      <p:graphicFrame>
        <p:nvGraphicFramePr>
          <p:cNvPr id="6" name="Content Placeholder 7"/>
          <p:cNvGraphicFramePr>
            <a:graphicFrameLocks noChangeAspect="1"/>
          </p:cNvGraphicFramePr>
          <p:nvPr>
            <p:extLst>
              <p:ext uri="{D42A27DB-BD31-4B8C-83A1-F6EECF244321}">
                <p14:modId xmlns:p14="http://schemas.microsoft.com/office/powerpoint/2010/main" val="3468750181"/>
              </p:ext>
            </p:extLst>
          </p:nvPr>
        </p:nvGraphicFramePr>
        <p:xfrm>
          <a:off x="838200" y="990600"/>
          <a:ext cx="4541575" cy="1617028"/>
        </p:xfrm>
        <a:graphic>
          <a:graphicData uri="http://schemas.openxmlformats.org/presentationml/2006/ole">
            <mc:AlternateContent xmlns:mc="http://schemas.openxmlformats.org/markup-compatibility/2006">
              <mc:Choice xmlns:v="urn:schemas-microsoft-com:vml" Requires="v">
                <p:oleObj name="Equation" r:id="rId3" imgW="2209800" imgH="787400" progId="Equation.3">
                  <p:embed/>
                </p:oleObj>
              </mc:Choice>
              <mc:Fallback>
                <p:oleObj name="Equation" r:id="rId3" imgW="2209800" imgH="787400" progId="Equation.3">
                  <p:embed/>
                  <p:pic>
                    <p:nvPicPr>
                      <p:cNvPr id="0" name=""/>
                      <p:cNvPicPr>
                        <a:picLocks noChangeAspect="1" noChangeArrowheads="1"/>
                      </p:cNvPicPr>
                      <p:nvPr/>
                    </p:nvPicPr>
                    <p:blipFill>
                      <a:blip r:embed="rId4"/>
                      <a:srcRect/>
                      <a:stretch>
                        <a:fillRect/>
                      </a:stretch>
                    </p:blipFill>
                    <p:spPr bwMode="auto">
                      <a:xfrm>
                        <a:off x="838200" y="990600"/>
                        <a:ext cx="4541575" cy="1617028"/>
                      </a:xfrm>
                      <a:prstGeom prst="rect">
                        <a:avLst/>
                      </a:prstGeom>
                      <a:solidFill>
                        <a:schemeClr val="accent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82679436"/>
              </p:ext>
            </p:extLst>
          </p:nvPr>
        </p:nvGraphicFramePr>
        <p:xfrm>
          <a:off x="5638801" y="999954"/>
          <a:ext cx="2909455" cy="914400"/>
        </p:xfrm>
        <a:graphic>
          <a:graphicData uri="http://schemas.openxmlformats.org/presentationml/2006/ole">
            <mc:AlternateContent xmlns:mc="http://schemas.openxmlformats.org/markup-compatibility/2006">
              <mc:Choice xmlns:v="urn:schemas-microsoft-com:vml" Requires="v">
                <p:oleObj name="Equation" r:id="rId5" imgW="1333500" imgH="419100" progId="Equation.3">
                  <p:embed/>
                </p:oleObj>
              </mc:Choice>
              <mc:Fallback>
                <p:oleObj name="Equation" r:id="rId5" imgW="1333500" imgH="419100" progId="Equation.3">
                  <p:embed/>
                  <p:pic>
                    <p:nvPicPr>
                      <p:cNvPr id="0" name=""/>
                      <p:cNvPicPr/>
                      <p:nvPr/>
                    </p:nvPicPr>
                    <p:blipFill>
                      <a:blip r:embed="rId6"/>
                      <a:stretch>
                        <a:fillRect/>
                      </a:stretch>
                    </p:blipFill>
                    <p:spPr>
                      <a:xfrm>
                        <a:off x="5638801" y="999954"/>
                        <a:ext cx="2909455" cy="914400"/>
                      </a:xfrm>
                      <a:prstGeom prst="rect">
                        <a:avLst/>
                      </a:prstGeom>
                      <a:solidFill>
                        <a:schemeClr val="accent1"/>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03862635"/>
              </p:ext>
            </p:extLst>
          </p:nvPr>
        </p:nvGraphicFramePr>
        <p:xfrm>
          <a:off x="6442075" y="2066666"/>
          <a:ext cx="1608138" cy="442912"/>
        </p:xfrm>
        <a:graphic>
          <a:graphicData uri="http://schemas.openxmlformats.org/presentationml/2006/ole">
            <mc:AlternateContent xmlns:mc="http://schemas.openxmlformats.org/markup-compatibility/2006">
              <mc:Choice xmlns:v="urn:schemas-microsoft-com:vml" Requires="v">
                <p:oleObj name="Equation" r:id="rId7" imgW="736600" imgH="203200" progId="Equation.3">
                  <p:embed/>
                </p:oleObj>
              </mc:Choice>
              <mc:Fallback>
                <p:oleObj name="Equation" r:id="rId7" imgW="736600" imgH="203200" progId="Equation.3">
                  <p:embed/>
                  <p:pic>
                    <p:nvPicPr>
                      <p:cNvPr id="0" name=""/>
                      <p:cNvPicPr/>
                      <p:nvPr/>
                    </p:nvPicPr>
                    <p:blipFill>
                      <a:blip r:embed="rId8"/>
                      <a:stretch>
                        <a:fillRect/>
                      </a:stretch>
                    </p:blipFill>
                    <p:spPr>
                      <a:xfrm>
                        <a:off x="6442075" y="2066666"/>
                        <a:ext cx="1608138" cy="442912"/>
                      </a:xfrm>
                      <a:prstGeom prst="rect">
                        <a:avLst/>
                      </a:prstGeom>
                      <a:solidFill>
                        <a:schemeClr val="accent1"/>
                      </a:solidFill>
                    </p:spPr>
                  </p:pic>
                </p:oleObj>
              </mc:Fallback>
            </mc:AlternateContent>
          </a:graphicData>
        </a:graphic>
      </p:graphicFrame>
    </p:spTree>
    <p:extLst>
      <p:ext uri="{BB962C8B-B14F-4D97-AF65-F5344CB8AC3E}">
        <p14:creationId xmlns:p14="http://schemas.microsoft.com/office/powerpoint/2010/main" val="3763636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76954"/>
            <a:ext cx="7772400" cy="838200"/>
          </a:xfrm>
        </p:spPr>
        <p:txBody>
          <a:bodyPr/>
          <a:lstStyle/>
          <a:p>
            <a:r>
              <a:rPr lang="en-US" dirty="0"/>
              <a:t>Visualizing Silhouette</a:t>
            </a:r>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22</a:t>
            </a:fld>
            <a:endParaRPr lang="en-US"/>
          </a:p>
        </p:txBody>
      </p:sp>
      <p:pic>
        <p:nvPicPr>
          <p:cNvPr id="8" name="Content Placeholder 7" descr="plot_kmeans_silhouette_analysis_001.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0280" r="9188" b="1358"/>
          <a:stretch/>
        </p:blipFill>
        <p:spPr>
          <a:xfrm>
            <a:off x="25851" y="870641"/>
            <a:ext cx="9118149" cy="4343400"/>
          </a:xfrm>
        </p:spPr>
      </p:pic>
      <p:sp>
        <p:nvSpPr>
          <p:cNvPr id="3" name="TextBox 2">
            <a:extLst>
              <a:ext uri="{FF2B5EF4-FFF2-40B4-BE49-F238E27FC236}">
                <a16:creationId xmlns:a16="http://schemas.microsoft.com/office/drawing/2014/main" id="{84C50E22-1053-B846-934B-900FD8B4D524}"/>
              </a:ext>
            </a:extLst>
          </p:cNvPr>
          <p:cNvSpPr txBox="1"/>
          <p:nvPr/>
        </p:nvSpPr>
        <p:spPr>
          <a:xfrm>
            <a:off x="1143000" y="5417403"/>
            <a:ext cx="6681637" cy="830997"/>
          </a:xfrm>
          <a:prstGeom prst="rect">
            <a:avLst/>
          </a:prstGeom>
          <a:noFill/>
        </p:spPr>
        <p:txBody>
          <a:bodyPr wrap="none" rtlCol="0">
            <a:spAutoFit/>
          </a:bodyPr>
          <a:lstStyle/>
          <a:p>
            <a:r>
              <a:rPr lang="en-US" dirty="0"/>
              <a:t>Width is quality of cluster, height is size of cluster</a:t>
            </a:r>
          </a:p>
          <a:p>
            <a:r>
              <a:rPr lang="en-US" dirty="0"/>
              <a:t>Dashed line is average silhouette score for clustering</a:t>
            </a:r>
          </a:p>
        </p:txBody>
      </p:sp>
    </p:spTree>
    <p:extLst>
      <p:ext uri="{BB962C8B-B14F-4D97-AF65-F5344CB8AC3E}">
        <p14:creationId xmlns:p14="http://schemas.microsoft.com/office/powerpoint/2010/main" val="1081697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l="10840" r="8839" b="1718"/>
          <a:stretch/>
        </p:blipFill>
        <p:spPr>
          <a:xfrm>
            <a:off x="1066800" y="20841"/>
            <a:ext cx="7090199" cy="3373869"/>
          </a:xfrm>
        </p:spPr>
      </p:pic>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23</a:t>
            </a:fld>
            <a:endParaRPr lang="en-US"/>
          </a:p>
        </p:txBody>
      </p:sp>
      <p:pic>
        <p:nvPicPr>
          <p:cNvPr id="7" name="Picture 6"/>
          <p:cNvPicPr>
            <a:picLocks noChangeAspect="1"/>
          </p:cNvPicPr>
          <p:nvPr/>
        </p:nvPicPr>
        <p:blipFill rotWithShape="1">
          <a:blip r:embed="rId4"/>
          <a:srcRect l="10417" r="9172"/>
          <a:stretch/>
        </p:blipFill>
        <p:spPr>
          <a:xfrm>
            <a:off x="1066800" y="3429001"/>
            <a:ext cx="7090200" cy="3429000"/>
          </a:xfrm>
          <a:prstGeom prst="rect">
            <a:avLst/>
          </a:prstGeom>
        </p:spPr>
      </p:pic>
    </p:spTree>
    <p:extLst>
      <p:ext uri="{BB962C8B-B14F-4D97-AF65-F5344CB8AC3E}">
        <p14:creationId xmlns:p14="http://schemas.microsoft.com/office/powerpoint/2010/main" val="2917459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24</a:t>
            </a:fld>
            <a:endParaRPr lang="en-US"/>
          </a:p>
        </p:txBody>
      </p:sp>
      <p:pic>
        <p:nvPicPr>
          <p:cNvPr id="6" name="Picture 5"/>
          <p:cNvPicPr>
            <a:picLocks noChangeAspect="1"/>
          </p:cNvPicPr>
          <p:nvPr/>
        </p:nvPicPr>
        <p:blipFill rotWithShape="1">
          <a:blip r:embed="rId3"/>
          <a:srcRect l="10508" r="9172" b="2597"/>
          <a:stretch/>
        </p:blipFill>
        <p:spPr>
          <a:xfrm>
            <a:off x="960702" y="39923"/>
            <a:ext cx="7095607" cy="3346301"/>
          </a:xfrm>
          <a:prstGeom prst="rect">
            <a:avLst/>
          </a:prstGeom>
        </p:spPr>
      </p:pic>
      <p:pic>
        <p:nvPicPr>
          <p:cNvPr id="7" name="Picture 6"/>
          <p:cNvPicPr>
            <a:picLocks noChangeAspect="1"/>
          </p:cNvPicPr>
          <p:nvPr/>
        </p:nvPicPr>
        <p:blipFill rotWithShape="1">
          <a:blip r:embed="rId4"/>
          <a:srcRect l="10508" t="-1" r="9172" b="1918"/>
          <a:stretch/>
        </p:blipFill>
        <p:spPr>
          <a:xfrm>
            <a:off x="990600" y="3466546"/>
            <a:ext cx="7065709" cy="3355431"/>
          </a:xfrm>
          <a:prstGeom prst="rect">
            <a:avLst/>
          </a:prstGeom>
        </p:spPr>
      </p:pic>
    </p:spTree>
    <p:extLst>
      <p:ext uri="{BB962C8B-B14F-4D97-AF65-F5344CB8AC3E}">
        <p14:creationId xmlns:p14="http://schemas.microsoft.com/office/powerpoint/2010/main" val="2523883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pPr>
              <a:defRPr/>
            </a:pPr>
            <a:r>
              <a:rPr lang="en-US" dirty="0"/>
              <a:t>Silhouette</a:t>
            </a:r>
          </a:p>
        </p:txBody>
      </p:sp>
      <p:sp>
        <p:nvSpPr>
          <p:cNvPr id="3" name="Content Placeholder 2"/>
          <p:cNvSpPr>
            <a:spLocks noGrp="1"/>
          </p:cNvSpPr>
          <p:nvPr>
            <p:ph idx="1"/>
          </p:nvPr>
        </p:nvSpPr>
        <p:spPr>
          <a:xfrm>
            <a:off x="457200" y="1219200"/>
            <a:ext cx="8305800" cy="5029200"/>
          </a:xfrm>
        </p:spPr>
        <p:txBody>
          <a:bodyPr>
            <a:normAutofit/>
          </a:bodyPr>
          <a:lstStyle/>
          <a:p>
            <a:pPr>
              <a:buFont typeface="Wingdings" charset="2"/>
              <a:buChar char="l"/>
              <a:defRPr/>
            </a:pPr>
            <a:r>
              <a:rPr lang="en-US" dirty="0"/>
              <a:t>Best case graph for silhouette?</a:t>
            </a:r>
          </a:p>
        </p:txBody>
      </p:sp>
      <p:sp>
        <p:nvSpPr>
          <p:cNvPr id="31751"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31752" name="Slide Number Placeholder 4"/>
          <p:cNvSpPr>
            <a:spLocks noGrp="1"/>
          </p:cNvSpPr>
          <p:nvPr>
            <p:ph type="sldNum" sz="quarter" idx="12"/>
          </p:nvPr>
        </p:nvSpPr>
        <p:spPr>
          <a:noFill/>
        </p:spPr>
        <p:txBody>
          <a:bodyPr/>
          <a:lstStyle/>
          <a:p>
            <a:fld id="{08DB3A54-4C13-BD4A-B58E-9E4E1839294E}" type="slidenum">
              <a:rPr lang="en-US" smtClean="0">
                <a:latin typeface="Times New Roman" pitchFamily="1" charset="0"/>
              </a:rPr>
              <a:pPr/>
              <a:t>25</a:t>
            </a:fld>
            <a:endParaRPr lang="en-US">
              <a:latin typeface="Times New Roman" pitchFamily="1"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pPr>
              <a:defRPr/>
            </a:pPr>
            <a:r>
              <a:rPr lang="en-US" dirty="0"/>
              <a:t>Silhouette</a:t>
            </a:r>
          </a:p>
        </p:txBody>
      </p:sp>
      <p:sp>
        <p:nvSpPr>
          <p:cNvPr id="3" name="Content Placeholder 2"/>
          <p:cNvSpPr>
            <a:spLocks noGrp="1"/>
          </p:cNvSpPr>
          <p:nvPr>
            <p:ph idx="1"/>
          </p:nvPr>
        </p:nvSpPr>
        <p:spPr>
          <a:xfrm>
            <a:off x="457200" y="1219200"/>
            <a:ext cx="8305800" cy="5029200"/>
          </a:xfrm>
        </p:spPr>
        <p:txBody>
          <a:bodyPr>
            <a:normAutofit/>
          </a:bodyPr>
          <a:lstStyle/>
          <a:p>
            <a:pPr>
              <a:buFont typeface="Wingdings" charset="2"/>
              <a:buChar char="l"/>
              <a:defRPr/>
            </a:pPr>
            <a:r>
              <a:rPr lang="en-US" dirty="0"/>
              <a:t>Best case graph for silhouette? </a:t>
            </a:r>
          </a:p>
          <a:p>
            <a:pPr>
              <a:defRPr/>
            </a:pPr>
            <a:r>
              <a:rPr lang="en-US" dirty="0"/>
              <a:t>Clusters are wide – Scores close to 1</a:t>
            </a:r>
          </a:p>
          <a:p>
            <a:pPr>
              <a:defRPr/>
            </a:pPr>
            <a:r>
              <a:rPr lang="en-US" dirty="0"/>
              <a:t>Not many small silhouette instances</a:t>
            </a:r>
          </a:p>
          <a:p>
            <a:pPr>
              <a:defRPr/>
            </a:pPr>
            <a:r>
              <a:rPr lang="en-US" dirty="0"/>
              <a:t>Depending on your goals:</a:t>
            </a:r>
          </a:p>
          <a:p>
            <a:pPr lvl="1">
              <a:defRPr/>
            </a:pPr>
            <a:r>
              <a:rPr lang="en-US" dirty="0"/>
              <a:t>Clusters are similar in size</a:t>
            </a:r>
          </a:p>
          <a:p>
            <a:pPr lvl="1">
              <a:defRPr/>
            </a:pPr>
            <a:r>
              <a:rPr lang="en-US" dirty="0"/>
              <a:t>Cluster size and/or number are close to what you want</a:t>
            </a:r>
          </a:p>
          <a:p>
            <a:pPr marL="0" indent="0">
              <a:buNone/>
              <a:defRPr/>
            </a:pPr>
            <a:endParaRPr lang="en-US" dirty="0"/>
          </a:p>
        </p:txBody>
      </p:sp>
      <p:sp>
        <p:nvSpPr>
          <p:cNvPr id="31751"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31752" name="Slide Number Placeholder 4"/>
          <p:cNvSpPr>
            <a:spLocks noGrp="1"/>
          </p:cNvSpPr>
          <p:nvPr>
            <p:ph type="sldNum" sz="quarter" idx="12"/>
          </p:nvPr>
        </p:nvSpPr>
        <p:spPr>
          <a:noFill/>
        </p:spPr>
        <p:txBody>
          <a:bodyPr/>
          <a:lstStyle/>
          <a:p>
            <a:fld id="{08DB3A54-4C13-BD4A-B58E-9E4E1839294E}" type="slidenum">
              <a:rPr lang="en-US" smtClean="0">
                <a:latin typeface="Times New Roman" pitchFamily="1" charset="0"/>
              </a:rPr>
              <a:pPr/>
              <a:t>26</a:t>
            </a:fld>
            <a:endParaRPr lang="en-US">
              <a:latin typeface="Times New Roman" pitchFamily="1" charset="0"/>
            </a:endParaRPr>
          </a:p>
        </p:txBody>
      </p:sp>
    </p:spTree>
    <p:extLst>
      <p:ext uri="{BB962C8B-B14F-4D97-AF65-F5344CB8AC3E}">
        <p14:creationId xmlns:p14="http://schemas.microsoft.com/office/powerpoint/2010/main" val="4156175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38200"/>
          </a:xfrm>
        </p:spPr>
        <p:txBody>
          <a:bodyPr/>
          <a:lstStyle/>
          <a:p>
            <a:pPr>
              <a:defRPr/>
            </a:pPr>
            <a:r>
              <a:rPr lang="en-US" dirty="0"/>
              <a:t>Silhouette</a:t>
            </a:r>
          </a:p>
        </p:txBody>
      </p:sp>
      <p:sp>
        <p:nvSpPr>
          <p:cNvPr id="3" name="Content Placeholder 2"/>
          <p:cNvSpPr>
            <a:spLocks noGrp="1"/>
          </p:cNvSpPr>
          <p:nvPr>
            <p:ph idx="1"/>
          </p:nvPr>
        </p:nvSpPr>
        <p:spPr>
          <a:xfrm>
            <a:off x="457200" y="1219200"/>
            <a:ext cx="8305800" cy="5029200"/>
          </a:xfrm>
        </p:spPr>
        <p:txBody>
          <a:bodyPr>
            <a:normAutofit lnSpcReduction="10000"/>
          </a:bodyPr>
          <a:lstStyle/>
          <a:p>
            <a:pPr>
              <a:buFont typeface="Wingdings" charset="2"/>
              <a:buChar char="l"/>
              <a:defRPr/>
            </a:pPr>
            <a:r>
              <a:rPr lang="en-US" dirty="0"/>
              <a:t>Could just use total silhouette average to decide best clustering but best to do silhouette analysis with a visualization tool and use score along with other aspects of the clustering</a:t>
            </a:r>
          </a:p>
          <a:p>
            <a:pPr lvl="1">
              <a:defRPr/>
            </a:pPr>
            <a:r>
              <a:rPr lang="en-US" dirty="0"/>
              <a:t>Cluster sizes</a:t>
            </a:r>
          </a:p>
          <a:p>
            <a:pPr lvl="1">
              <a:defRPr/>
            </a:pPr>
            <a:r>
              <a:rPr lang="en-US" dirty="0"/>
              <a:t>Number of clusters</a:t>
            </a:r>
          </a:p>
          <a:p>
            <a:pPr lvl="1">
              <a:defRPr/>
            </a:pPr>
            <a:r>
              <a:rPr lang="en-US" dirty="0"/>
              <a:t>Shape of clusters</a:t>
            </a:r>
          </a:p>
          <a:p>
            <a:pPr lvl="1">
              <a:defRPr/>
            </a:pPr>
            <a:r>
              <a:rPr lang="en-US" dirty="0"/>
              <a:t>Etc.</a:t>
            </a:r>
          </a:p>
          <a:p>
            <a:pPr>
              <a:buFont typeface="Wingdings" charset="2"/>
              <a:buChar char="l"/>
              <a:defRPr/>
            </a:pPr>
            <a:r>
              <a:rPr lang="en-US" dirty="0"/>
              <a:t>Note when task dimensions are &gt; 3 (typical and no longer </a:t>
            </a:r>
            <a:r>
              <a:rPr lang="en-US" dirty="0" err="1"/>
              <a:t>visualizable</a:t>
            </a:r>
            <a:r>
              <a:rPr lang="en-US" dirty="0"/>
              <a:t> for us), silhouette graph still easy to visualize</a:t>
            </a:r>
          </a:p>
          <a:p>
            <a:pPr>
              <a:buFont typeface="Wingdings" charset="2"/>
              <a:buChar char="l"/>
              <a:defRPr/>
            </a:pPr>
            <a:r>
              <a:rPr lang="en-US" dirty="0"/>
              <a:t>O(</a:t>
            </a:r>
            <a:r>
              <a:rPr lang="en-US" i="1" dirty="0"/>
              <a:t>n</a:t>
            </a:r>
            <a:r>
              <a:rPr lang="en-US" baseline="30000" dirty="0"/>
              <a:t>2</a:t>
            </a:r>
            <a:r>
              <a:rPr lang="en-US" dirty="0"/>
              <a:t>) complexity due to </a:t>
            </a:r>
            <a:r>
              <a:rPr lang="en-US" i="1" dirty="0"/>
              <a:t>b</a:t>
            </a:r>
            <a:r>
              <a:rPr lang="en-US" dirty="0"/>
              <a:t>(</a:t>
            </a:r>
            <a:r>
              <a:rPr lang="en-US" i="1" dirty="0" err="1"/>
              <a:t>i</a:t>
            </a:r>
            <a:r>
              <a:rPr lang="en-US" dirty="0"/>
              <a:t>) computation</a:t>
            </a:r>
          </a:p>
          <a:p>
            <a:pPr>
              <a:buFont typeface="Wingdings" charset="2"/>
              <a:buChar char="l"/>
              <a:defRPr/>
            </a:pPr>
            <a:r>
              <a:rPr lang="en-US" dirty="0"/>
              <a:t>There are other cluster metrics out there</a:t>
            </a:r>
          </a:p>
          <a:p>
            <a:pPr>
              <a:buFont typeface="Wingdings" charset="2"/>
              <a:buChar char="l"/>
              <a:defRPr/>
            </a:pPr>
            <a:r>
              <a:rPr lang="en-US" dirty="0"/>
              <a:t>These metrics are rough guidelines and should be "taken with a grain of salt"</a:t>
            </a:r>
          </a:p>
        </p:txBody>
      </p:sp>
      <p:sp>
        <p:nvSpPr>
          <p:cNvPr id="31751"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31752" name="Slide Number Placeholder 4"/>
          <p:cNvSpPr>
            <a:spLocks noGrp="1"/>
          </p:cNvSpPr>
          <p:nvPr>
            <p:ph type="sldNum" sz="quarter" idx="12"/>
          </p:nvPr>
        </p:nvSpPr>
        <p:spPr>
          <a:noFill/>
        </p:spPr>
        <p:txBody>
          <a:bodyPr/>
          <a:lstStyle/>
          <a:p>
            <a:fld id="{08DB3A54-4C13-BD4A-B58E-9E4E1839294E}" type="slidenum">
              <a:rPr lang="en-US" smtClean="0">
                <a:latin typeface="Times New Roman" pitchFamily="1" charset="0"/>
              </a:rPr>
              <a:pPr/>
              <a:t>27</a:t>
            </a:fld>
            <a:endParaRPr lang="en-US">
              <a:latin typeface="Times New Roman" pitchFamily="1" charset="0"/>
            </a:endParaRPr>
          </a:p>
        </p:txBody>
      </p:sp>
    </p:spTree>
    <p:extLst>
      <p:ext uri="{BB962C8B-B14F-4D97-AF65-F5344CB8AC3E}">
        <p14:creationId xmlns:p14="http://schemas.microsoft.com/office/powerpoint/2010/main" val="482990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87B78-6705-A246-9B66-8E323A73F30D}"/>
              </a:ext>
            </a:extLst>
          </p:cNvPr>
          <p:cNvSpPr>
            <a:spLocks noGrp="1"/>
          </p:cNvSpPr>
          <p:nvPr>
            <p:ph type="title"/>
          </p:nvPr>
        </p:nvSpPr>
        <p:spPr/>
        <p:txBody>
          <a:bodyPr/>
          <a:lstStyle/>
          <a:p>
            <a:r>
              <a:rPr lang="en-US" dirty="0"/>
              <a:t>Silhouette Homework</a:t>
            </a:r>
          </a:p>
        </p:txBody>
      </p:sp>
      <p:sp>
        <p:nvSpPr>
          <p:cNvPr id="3" name="Content Placeholder 2">
            <a:extLst>
              <a:ext uri="{FF2B5EF4-FFF2-40B4-BE49-F238E27FC236}">
                <a16:creationId xmlns:a16="http://schemas.microsoft.com/office/drawing/2014/main" id="{B1F5C3D1-CA47-0D4E-AB6F-E9B7B4CB6BEF}"/>
              </a:ext>
            </a:extLst>
          </p:cNvPr>
          <p:cNvSpPr>
            <a:spLocks noGrp="1"/>
          </p:cNvSpPr>
          <p:nvPr>
            <p:ph idx="1"/>
          </p:nvPr>
        </p:nvSpPr>
        <p:spPr>
          <a:xfrm>
            <a:off x="685800" y="1447800"/>
            <a:ext cx="7772400" cy="1905000"/>
          </a:xfrm>
        </p:spPr>
        <p:txBody>
          <a:bodyPr/>
          <a:lstStyle/>
          <a:p>
            <a:r>
              <a:rPr lang="en-US" dirty="0"/>
              <a:t>Assume a clustering with {</a:t>
            </a:r>
            <a:r>
              <a:rPr lang="en-US" dirty="0" err="1"/>
              <a:t>a,b</a:t>
            </a:r>
            <a:r>
              <a:rPr lang="en-US" dirty="0"/>
              <a:t>} in cluster 1 and {</a:t>
            </a:r>
            <a:r>
              <a:rPr lang="en-US" dirty="0" err="1"/>
              <a:t>c,d,e</a:t>
            </a:r>
            <a:r>
              <a:rPr lang="en-US" dirty="0"/>
              <a:t>} in cluster 2. What would the Silhouette score be for a) each instance, b) each cluster, and c) the entire clustering. d) Sketch the Silhouette visualization for this clustering. Use Manhattan distance for your distance calculations.</a:t>
            </a:r>
          </a:p>
        </p:txBody>
      </p:sp>
      <p:sp>
        <p:nvSpPr>
          <p:cNvPr id="4" name="Footer Placeholder 3">
            <a:extLst>
              <a:ext uri="{FF2B5EF4-FFF2-40B4-BE49-F238E27FC236}">
                <a16:creationId xmlns:a16="http://schemas.microsoft.com/office/drawing/2014/main" id="{0476E167-CAA7-0346-8BBD-808EDF8BB33A}"/>
              </a:ext>
            </a:extLst>
          </p:cNvPr>
          <p:cNvSpPr>
            <a:spLocks noGrp="1"/>
          </p:cNvSpPr>
          <p:nvPr>
            <p:ph type="ftr" sz="quarter" idx="11"/>
          </p:nvPr>
        </p:nvSpPr>
        <p:spPr/>
        <p:txBody>
          <a:bodyPr/>
          <a:lstStyle/>
          <a:p>
            <a:pPr>
              <a:defRPr/>
            </a:pPr>
            <a:r>
              <a:rPr lang="en-US"/>
              <a:t>CS 270 - Clustering</a:t>
            </a:r>
          </a:p>
        </p:txBody>
      </p:sp>
      <p:sp>
        <p:nvSpPr>
          <p:cNvPr id="5" name="Slide Number Placeholder 4">
            <a:extLst>
              <a:ext uri="{FF2B5EF4-FFF2-40B4-BE49-F238E27FC236}">
                <a16:creationId xmlns:a16="http://schemas.microsoft.com/office/drawing/2014/main" id="{B1BD1A0C-CEC1-1147-87DE-DDC21744C49F}"/>
              </a:ext>
            </a:extLst>
          </p:cNvPr>
          <p:cNvSpPr>
            <a:spLocks noGrp="1"/>
          </p:cNvSpPr>
          <p:nvPr>
            <p:ph type="sldNum" sz="quarter" idx="12"/>
          </p:nvPr>
        </p:nvSpPr>
        <p:spPr/>
        <p:txBody>
          <a:bodyPr/>
          <a:lstStyle/>
          <a:p>
            <a:pPr>
              <a:defRPr/>
            </a:pPr>
            <a:fld id="{855AF27C-A912-7D4C-A91C-22684913B2EC}" type="slidenum">
              <a:rPr lang="en-US" smtClean="0"/>
              <a:pPr>
                <a:defRPr/>
              </a:pPr>
              <a:t>28</a:t>
            </a:fld>
            <a:endParaRPr lang="en-US"/>
          </a:p>
        </p:txBody>
      </p:sp>
      <p:graphicFrame>
        <p:nvGraphicFramePr>
          <p:cNvPr id="6" name="Table 5">
            <a:extLst>
              <a:ext uri="{FF2B5EF4-FFF2-40B4-BE49-F238E27FC236}">
                <a16:creationId xmlns:a16="http://schemas.microsoft.com/office/drawing/2014/main" id="{7525554C-2A3D-FF48-AC29-68F1136C17D6}"/>
              </a:ext>
            </a:extLst>
          </p:cNvPr>
          <p:cNvGraphicFramePr>
            <a:graphicFrameLocks noGrp="1"/>
          </p:cNvGraphicFramePr>
          <p:nvPr>
            <p:extLst>
              <p:ext uri="{D42A27DB-BD31-4B8C-83A1-F6EECF244321}">
                <p14:modId xmlns:p14="http://schemas.microsoft.com/office/powerpoint/2010/main" val="621164114"/>
              </p:ext>
            </p:extLst>
          </p:nvPr>
        </p:nvGraphicFramePr>
        <p:xfrm>
          <a:off x="3733800" y="3810000"/>
          <a:ext cx="1753713" cy="2204622"/>
        </p:xfrm>
        <a:graphic>
          <a:graphicData uri="http://schemas.openxmlformats.org/drawingml/2006/table">
            <a:tbl>
              <a:tblPr firstRow="1" bandRow="1">
                <a:tableStyleId>{93296810-A885-4BE3-A3E7-6D5BEEA58F35}</a:tableStyleId>
              </a:tblPr>
              <a:tblGrid>
                <a:gridCol w="838200">
                  <a:extLst>
                    <a:ext uri="{9D8B030D-6E8A-4147-A177-3AD203B41FA5}">
                      <a16:colId xmlns:a16="http://schemas.microsoft.com/office/drawing/2014/main" val="20000"/>
                    </a:ext>
                  </a:extLst>
                </a:gridCol>
                <a:gridCol w="458313">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tblGrid>
              <a:tr h="367437">
                <a:tc>
                  <a:txBody>
                    <a:bodyPr/>
                    <a:lstStyle/>
                    <a:p>
                      <a:r>
                        <a:rPr lang="en-US" sz="1600" b="0" i="1" dirty="0"/>
                        <a:t>Pattern</a:t>
                      </a:r>
                    </a:p>
                  </a:txBody>
                  <a:tcPr/>
                </a:tc>
                <a:tc>
                  <a:txBody>
                    <a:bodyPr/>
                    <a:lstStyle/>
                    <a:p>
                      <a:r>
                        <a:rPr lang="en-US" sz="1600" b="0" i="1" dirty="0"/>
                        <a:t>x</a:t>
                      </a:r>
                    </a:p>
                  </a:txBody>
                  <a:tcPr/>
                </a:tc>
                <a:tc>
                  <a:txBody>
                    <a:bodyPr/>
                    <a:lstStyle/>
                    <a:p>
                      <a:r>
                        <a:rPr lang="en-US" sz="1600" b="0" i="1" dirty="0"/>
                        <a:t>y</a:t>
                      </a:r>
                    </a:p>
                  </a:txBody>
                  <a:tcPr/>
                </a:tc>
                <a:extLst>
                  <a:ext uri="{0D108BD9-81ED-4DB2-BD59-A6C34878D82A}">
                    <a16:rowId xmlns:a16="http://schemas.microsoft.com/office/drawing/2014/main" val="10000"/>
                  </a:ext>
                </a:extLst>
              </a:tr>
              <a:tr h="367437">
                <a:tc>
                  <a:txBody>
                    <a:bodyPr/>
                    <a:lstStyle/>
                    <a:p>
                      <a:r>
                        <a:rPr lang="en-US" sz="1600" i="1" dirty="0"/>
                        <a:t>a</a:t>
                      </a:r>
                    </a:p>
                  </a:txBody>
                  <a:tcPr>
                    <a:solidFill>
                      <a:srgbClr val="92D050"/>
                    </a:solidFill>
                  </a:tcPr>
                </a:tc>
                <a:tc>
                  <a:txBody>
                    <a:bodyPr/>
                    <a:lstStyle/>
                    <a:p>
                      <a:r>
                        <a:rPr lang="en-US" sz="1600" dirty="0"/>
                        <a:t>.8</a:t>
                      </a:r>
                    </a:p>
                  </a:txBody>
                  <a:tcPr>
                    <a:solidFill>
                      <a:srgbClr val="92D050"/>
                    </a:solidFill>
                  </a:tcPr>
                </a:tc>
                <a:tc>
                  <a:txBody>
                    <a:bodyPr/>
                    <a:lstStyle/>
                    <a:p>
                      <a:r>
                        <a:rPr lang="en-US" sz="1600" dirty="0"/>
                        <a:t>.7</a:t>
                      </a:r>
                    </a:p>
                  </a:txBody>
                  <a:tcPr>
                    <a:solidFill>
                      <a:srgbClr val="92D050"/>
                    </a:solidFill>
                  </a:tcPr>
                </a:tc>
                <a:extLst>
                  <a:ext uri="{0D108BD9-81ED-4DB2-BD59-A6C34878D82A}">
                    <a16:rowId xmlns:a16="http://schemas.microsoft.com/office/drawing/2014/main" val="10001"/>
                  </a:ext>
                </a:extLst>
              </a:tr>
              <a:tr h="367437">
                <a:tc>
                  <a:txBody>
                    <a:bodyPr/>
                    <a:lstStyle/>
                    <a:p>
                      <a:r>
                        <a:rPr lang="en-US" sz="1600" i="1" dirty="0"/>
                        <a:t>b</a:t>
                      </a:r>
                    </a:p>
                  </a:txBody>
                  <a:tcPr>
                    <a:solidFill>
                      <a:srgbClr val="92D050"/>
                    </a:solidFill>
                  </a:tcPr>
                </a:tc>
                <a:tc>
                  <a:txBody>
                    <a:bodyPr/>
                    <a:lstStyle/>
                    <a:p>
                      <a:r>
                        <a:rPr lang="en-US" sz="1600" dirty="0"/>
                        <a:t>.9</a:t>
                      </a:r>
                    </a:p>
                  </a:txBody>
                  <a:tcPr>
                    <a:solidFill>
                      <a:srgbClr val="92D050"/>
                    </a:solidFill>
                  </a:tcPr>
                </a:tc>
                <a:tc>
                  <a:txBody>
                    <a:bodyPr/>
                    <a:lstStyle/>
                    <a:p>
                      <a:r>
                        <a:rPr lang="en-US" sz="1600" dirty="0"/>
                        <a:t>.8</a:t>
                      </a:r>
                    </a:p>
                  </a:txBody>
                  <a:tcPr>
                    <a:solidFill>
                      <a:srgbClr val="92D050"/>
                    </a:solidFill>
                  </a:tcPr>
                </a:tc>
                <a:extLst>
                  <a:ext uri="{0D108BD9-81ED-4DB2-BD59-A6C34878D82A}">
                    <a16:rowId xmlns:a16="http://schemas.microsoft.com/office/drawing/2014/main" val="10002"/>
                  </a:ext>
                </a:extLst>
              </a:tr>
              <a:tr h="367437">
                <a:tc>
                  <a:txBody>
                    <a:bodyPr/>
                    <a:lstStyle/>
                    <a:p>
                      <a:r>
                        <a:rPr lang="en-US" sz="1600" i="1" dirty="0"/>
                        <a:t>c</a:t>
                      </a:r>
                    </a:p>
                  </a:txBody>
                  <a:tcPr>
                    <a:solidFill>
                      <a:srgbClr val="FFC000"/>
                    </a:solidFill>
                  </a:tcPr>
                </a:tc>
                <a:tc>
                  <a:txBody>
                    <a:bodyPr/>
                    <a:lstStyle/>
                    <a:p>
                      <a:r>
                        <a:rPr lang="en-US" sz="1600" dirty="0"/>
                        <a:t>.6</a:t>
                      </a:r>
                    </a:p>
                  </a:txBody>
                  <a:tcPr>
                    <a:solidFill>
                      <a:srgbClr val="FFC000"/>
                    </a:solidFill>
                  </a:tcPr>
                </a:tc>
                <a:tc>
                  <a:txBody>
                    <a:bodyPr/>
                    <a:lstStyle/>
                    <a:p>
                      <a:r>
                        <a:rPr lang="en-US" sz="1600" dirty="0"/>
                        <a:t>.6</a:t>
                      </a:r>
                    </a:p>
                  </a:txBody>
                  <a:tcPr>
                    <a:solidFill>
                      <a:srgbClr val="FFC000"/>
                    </a:solidFill>
                  </a:tcPr>
                </a:tc>
                <a:extLst>
                  <a:ext uri="{0D108BD9-81ED-4DB2-BD59-A6C34878D82A}">
                    <a16:rowId xmlns:a16="http://schemas.microsoft.com/office/drawing/2014/main" val="10003"/>
                  </a:ext>
                </a:extLst>
              </a:tr>
              <a:tr h="367437">
                <a:tc>
                  <a:txBody>
                    <a:bodyPr/>
                    <a:lstStyle/>
                    <a:p>
                      <a:r>
                        <a:rPr lang="en-US" sz="1600" i="1" dirty="0"/>
                        <a:t>d</a:t>
                      </a:r>
                    </a:p>
                  </a:txBody>
                  <a:tcPr>
                    <a:solidFill>
                      <a:srgbClr val="FFC000"/>
                    </a:solidFill>
                  </a:tcPr>
                </a:tc>
                <a:tc>
                  <a:txBody>
                    <a:bodyPr/>
                    <a:lstStyle/>
                    <a:p>
                      <a:r>
                        <a:rPr lang="en-US" sz="1600" dirty="0"/>
                        <a:t>0</a:t>
                      </a:r>
                    </a:p>
                  </a:txBody>
                  <a:tcPr>
                    <a:solidFill>
                      <a:srgbClr val="FFC000"/>
                    </a:solidFill>
                  </a:tcPr>
                </a:tc>
                <a:tc>
                  <a:txBody>
                    <a:bodyPr/>
                    <a:lstStyle/>
                    <a:p>
                      <a:r>
                        <a:rPr lang="en-US" sz="1600" dirty="0"/>
                        <a:t>.2</a:t>
                      </a:r>
                    </a:p>
                  </a:txBody>
                  <a:tcPr>
                    <a:solidFill>
                      <a:srgbClr val="FFC000"/>
                    </a:solidFill>
                  </a:tcPr>
                </a:tc>
                <a:extLst>
                  <a:ext uri="{0D108BD9-81ED-4DB2-BD59-A6C34878D82A}">
                    <a16:rowId xmlns:a16="http://schemas.microsoft.com/office/drawing/2014/main" val="10004"/>
                  </a:ext>
                </a:extLst>
              </a:tr>
              <a:tr h="367437">
                <a:tc>
                  <a:txBody>
                    <a:bodyPr/>
                    <a:lstStyle/>
                    <a:p>
                      <a:r>
                        <a:rPr lang="en-US" sz="1600" i="1" dirty="0"/>
                        <a:t>e</a:t>
                      </a:r>
                    </a:p>
                  </a:txBody>
                  <a:tcPr>
                    <a:solidFill>
                      <a:srgbClr val="FFC000"/>
                    </a:solidFill>
                  </a:tcPr>
                </a:tc>
                <a:tc>
                  <a:txBody>
                    <a:bodyPr/>
                    <a:lstStyle/>
                    <a:p>
                      <a:r>
                        <a:rPr lang="en-US" sz="1600" dirty="0"/>
                        <a:t>.2</a:t>
                      </a:r>
                    </a:p>
                  </a:txBody>
                  <a:tcPr>
                    <a:solidFill>
                      <a:srgbClr val="FFC000"/>
                    </a:solidFill>
                  </a:tcPr>
                </a:tc>
                <a:tc>
                  <a:txBody>
                    <a:bodyPr/>
                    <a:lstStyle/>
                    <a:p>
                      <a:r>
                        <a:rPr lang="en-US" sz="1600" dirty="0"/>
                        <a:t>.1</a:t>
                      </a:r>
                    </a:p>
                  </a:txBody>
                  <a:tcPr>
                    <a:solidFill>
                      <a:srgbClr val="FFC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20865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pPr>
              <a:defRPr/>
            </a:pPr>
            <a:r>
              <a:rPr lang="en-US" dirty="0"/>
              <a:t>K-means</a:t>
            </a:r>
          </a:p>
        </p:txBody>
      </p:sp>
      <p:sp>
        <p:nvSpPr>
          <p:cNvPr id="34819" name="Content Placeholder 2"/>
          <p:cNvSpPr>
            <a:spLocks noGrp="1"/>
          </p:cNvSpPr>
          <p:nvPr>
            <p:ph idx="1"/>
          </p:nvPr>
        </p:nvSpPr>
        <p:spPr>
          <a:xfrm>
            <a:off x="533400" y="838200"/>
            <a:ext cx="8153400" cy="5486400"/>
          </a:xfrm>
        </p:spPr>
        <p:txBody>
          <a:bodyPr/>
          <a:lstStyle/>
          <a:p>
            <a:pPr>
              <a:lnSpc>
                <a:spcPct val="90000"/>
              </a:lnSpc>
            </a:pPr>
            <a:r>
              <a:rPr lang="en-US" sz="2200" dirty="0">
                <a:ea typeface="ＭＳ Ｐゴシック" pitchFamily="1" charset="-128"/>
                <a:cs typeface="ＭＳ Ｐゴシック" pitchFamily="1" charset="-128"/>
              </a:rPr>
              <a:t>Perhaps the most well-known clustering algorithm</a:t>
            </a:r>
          </a:p>
          <a:p>
            <a:pPr lvl="1">
              <a:lnSpc>
                <a:spcPct val="90000"/>
              </a:lnSpc>
            </a:pPr>
            <a:r>
              <a:rPr lang="en-US" sz="1900" dirty="0"/>
              <a:t>Partitioning algorithm</a:t>
            </a:r>
          </a:p>
          <a:p>
            <a:pPr lvl="1">
              <a:lnSpc>
                <a:spcPct val="90000"/>
              </a:lnSpc>
            </a:pPr>
            <a:r>
              <a:rPr lang="en-US" sz="1900" dirty="0"/>
              <a:t>Must choose a </a:t>
            </a:r>
            <a:r>
              <a:rPr lang="en-US" sz="1900" i="1" dirty="0" err="1"/>
              <a:t>k</a:t>
            </a:r>
            <a:r>
              <a:rPr lang="en-US" sz="1900" dirty="0"/>
              <a:t> beforehand</a:t>
            </a:r>
          </a:p>
          <a:p>
            <a:pPr lvl="1">
              <a:lnSpc>
                <a:spcPct val="90000"/>
              </a:lnSpc>
            </a:pPr>
            <a:r>
              <a:rPr lang="en-US" sz="1900" dirty="0"/>
              <a:t>Thus, typically try a spread of different </a:t>
            </a:r>
            <a:r>
              <a:rPr lang="en-US" sz="1900" i="1" dirty="0" err="1"/>
              <a:t>k</a:t>
            </a:r>
            <a:r>
              <a:rPr lang="en-US" sz="1900" dirty="0" err="1"/>
              <a:t>'s</a:t>
            </a:r>
            <a:r>
              <a:rPr lang="en-US" sz="1900" dirty="0"/>
              <a:t> (e.g. 2-10) and then compare results to see which made the best clustering</a:t>
            </a:r>
          </a:p>
          <a:p>
            <a:pPr lvl="2">
              <a:lnSpc>
                <a:spcPct val="90000"/>
              </a:lnSpc>
            </a:pPr>
            <a:r>
              <a:rPr lang="en-US" sz="1700" dirty="0">
                <a:ea typeface="ＭＳ Ｐゴシック" pitchFamily="1" charset="-128"/>
              </a:rPr>
              <a:t>Could use cluster validity metrics (e.g. Silhouette) to help in the decision</a:t>
            </a:r>
          </a:p>
          <a:p>
            <a:pPr>
              <a:lnSpc>
                <a:spcPct val="90000"/>
              </a:lnSpc>
              <a:buClr>
                <a:srgbClr val="FFAE0D"/>
              </a:buClr>
              <a:buFont typeface="Arial" pitchFamily="1" charset="0"/>
              <a:buAutoNum type="arabicPeriod"/>
            </a:pPr>
            <a:endParaRPr lang="en-US" sz="2200" dirty="0">
              <a:ea typeface="ＭＳ Ｐゴシック" pitchFamily="1" charset="-128"/>
              <a:cs typeface="ＭＳ Ｐゴシック" pitchFamily="1" charset="-128"/>
            </a:endParaRPr>
          </a:p>
          <a:p>
            <a:pPr>
              <a:lnSpc>
                <a:spcPct val="90000"/>
              </a:lnSpc>
              <a:buClr>
                <a:srgbClr val="FFAE0D"/>
              </a:buClr>
              <a:buFont typeface="Arial" pitchFamily="1" charset="0"/>
              <a:buAutoNum type="arabicPeriod"/>
            </a:pPr>
            <a:r>
              <a:rPr lang="en-US" sz="2200" dirty="0">
                <a:ea typeface="ＭＳ Ｐゴシック" pitchFamily="1" charset="-128"/>
                <a:cs typeface="ＭＳ Ｐゴシック" pitchFamily="1" charset="-128"/>
              </a:rPr>
              <a:t>Randomly choose </a:t>
            </a:r>
            <a:r>
              <a:rPr lang="en-US" sz="2200" i="1" dirty="0" err="1">
                <a:ea typeface="ＭＳ Ｐゴシック" pitchFamily="1" charset="-128"/>
                <a:cs typeface="ＭＳ Ｐゴシック" pitchFamily="1" charset="-128"/>
              </a:rPr>
              <a:t>k</a:t>
            </a:r>
            <a:r>
              <a:rPr lang="en-US" sz="2200" dirty="0">
                <a:ea typeface="ＭＳ Ｐゴシック" pitchFamily="1" charset="-128"/>
                <a:cs typeface="ＭＳ Ｐゴシック" pitchFamily="1" charset="-128"/>
              </a:rPr>
              <a:t> instances from the data set to be the initial </a:t>
            </a:r>
            <a:r>
              <a:rPr lang="en-US" sz="2200" i="1" dirty="0" err="1">
                <a:ea typeface="ＭＳ Ｐゴシック" pitchFamily="1" charset="-128"/>
                <a:cs typeface="ＭＳ Ｐゴシック" pitchFamily="1" charset="-128"/>
              </a:rPr>
              <a:t>k</a:t>
            </a:r>
            <a:r>
              <a:rPr lang="en-US" sz="2200" dirty="0">
                <a:ea typeface="ＭＳ Ｐゴシック" pitchFamily="1" charset="-128"/>
                <a:cs typeface="ＭＳ Ｐゴシック" pitchFamily="1" charset="-128"/>
              </a:rPr>
              <a:t> centroids</a:t>
            </a:r>
          </a:p>
          <a:p>
            <a:pPr>
              <a:lnSpc>
                <a:spcPct val="90000"/>
              </a:lnSpc>
              <a:buClr>
                <a:srgbClr val="FFAE0D"/>
              </a:buClr>
              <a:buFont typeface="Arial" pitchFamily="1" charset="0"/>
              <a:buAutoNum type="arabicPeriod"/>
            </a:pPr>
            <a:r>
              <a:rPr lang="en-US" sz="2200" dirty="0">
                <a:ea typeface="ＭＳ Ｐゴシック" pitchFamily="1" charset="-128"/>
                <a:cs typeface="ＭＳ Ｐゴシック" pitchFamily="1" charset="-128"/>
              </a:rPr>
              <a:t>Repeat until no (or negligible) more changes occur</a:t>
            </a:r>
          </a:p>
          <a:p>
            <a:pPr lvl="1">
              <a:lnSpc>
                <a:spcPct val="90000"/>
              </a:lnSpc>
              <a:buClr>
                <a:srgbClr val="FFAE0D"/>
              </a:buClr>
              <a:buFontTx/>
              <a:buAutoNum type="alphaLcParenR"/>
            </a:pPr>
            <a:r>
              <a:rPr lang="en-US" sz="1900" dirty="0"/>
              <a:t>Group each instance with its closest centroid</a:t>
            </a:r>
          </a:p>
          <a:p>
            <a:pPr lvl="1">
              <a:lnSpc>
                <a:spcPct val="90000"/>
              </a:lnSpc>
              <a:buClr>
                <a:srgbClr val="FFAE0D"/>
              </a:buClr>
              <a:buFontTx/>
              <a:buAutoNum type="alphaLcParenR"/>
            </a:pPr>
            <a:r>
              <a:rPr lang="en-US" sz="1900" dirty="0"/>
              <a:t>Recalculate the centroid based on its new cluster</a:t>
            </a:r>
          </a:p>
          <a:p>
            <a:pPr>
              <a:lnSpc>
                <a:spcPct val="90000"/>
              </a:lnSpc>
            </a:pPr>
            <a:endParaRPr lang="en-US" sz="2200" dirty="0">
              <a:ea typeface="ＭＳ Ｐゴシック" pitchFamily="1" charset="-128"/>
              <a:cs typeface="ＭＳ Ｐゴシック" pitchFamily="1" charset="-128"/>
            </a:endParaRPr>
          </a:p>
          <a:p>
            <a:pPr>
              <a:lnSpc>
                <a:spcPct val="90000"/>
              </a:lnSpc>
            </a:pPr>
            <a:r>
              <a:rPr lang="en-US" sz="2200" dirty="0">
                <a:ea typeface="ＭＳ Ｐゴシック" pitchFamily="1" charset="-128"/>
                <a:cs typeface="ＭＳ Ｐゴシック" pitchFamily="1" charset="-128"/>
              </a:rPr>
              <a:t>Time complexity is O(</a:t>
            </a:r>
            <a:r>
              <a:rPr lang="en-US" sz="2200" i="1" dirty="0" err="1">
                <a:ea typeface="ＭＳ Ｐゴシック" pitchFamily="1" charset="-128"/>
                <a:cs typeface="ＭＳ Ｐゴシック" pitchFamily="1" charset="-128"/>
              </a:rPr>
              <a:t>mkn</a:t>
            </a:r>
            <a:r>
              <a:rPr lang="en-US" sz="2200" dirty="0">
                <a:ea typeface="ＭＳ Ｐゴシック" pitchFamily="1" charset="-128"/>
                <a:cs typeface="ＭＳ Ｐゴシック" pitchFamily="1" charset="-128"/>
              </a:rPr>
              <a:t>) where </a:t>
            </a:r>
            <a:r>
              <a:rPr lang="en-US" sz="2200" i="1" dirty="0">
                <a:ea typeface="ＭＳ Ｐゴシック" pitchFamily="1" charset="-128"/>
                <a:cs typeface="ＭＳ Ｐゴシック" pitchFamily="1" charset="-128"/>
              </a:rPr>
              <a:t>m</a:t>
            </a:r>
            <a:r>
              <a:rPr lang="en-US" sz="2200" dirty="0">
                <a:ea typeface="ＭＳ Ｐゴシック" pitchFamily="1" charset="-128"/>
                <a:cs typeface="ＭＳ Ｐゴシック" pitchFamily="1" charset="-128"/>
              </a:rPr>
              <a:t> is # of iterations and space is O(</a:t>
            </a:r>
            <a:r>
              <a:rPr lang="en-US" sz="2200" i="1" dirty="0">
                <a:ea typeface="ＭＳ Ｐゴシック" pitchFamily="1" charset="-128"/>
                <a:cs typeface="ＭＳ Ｐゴシック" pitchFamily="1" charset="-128"/>
              </a:rPr>
              <a:t>n</a:t>
            </a:r>
            <a:r>
              <a:rPr lang="en-US" sz="2200" dirty="0">
                <a:ea typeface="ＭＳ Ｐゴシック" pitchFamily="1" charset="-128"/>
                <a:cs typeface="ＭＳ Ｐゴシック" pitchFamily="1" charset="-128"/>
              </a:rPr>
              <a:t>), both much better than HAC time and space (</a:t>
            </a:r>
            <a:r>
              <a:rPr lang="en-US" sz="2200" i="1" dirty="0">
                <a:ea typeface="ＭＳ Ｐゴシック" pitchFamily="1" charset="-128"/>
                <a:cs typeface="ＭＳ Ｐゴシック" pitchFamily="1" charset="-128"/>
              </a:rPr>
              <a:t>n</a:t>
            </a:r>
            <a:r>
              <a:rPr lang="en-US" sz="2200" baseline="30000" dirty="0">
                <a:ea typeface="ＭＳ Ｐゴシック" pitchFamily="1" charset="-128"/>
                <a:cs typeface="ＭＳ Ｐゴシック" pitchFamily="1" charset="-128"/>
              </a:rPr>
              <a:t>3</a:t>
            </a:r>
            <a:r>
              <a:rPr lang="en-US" sz="2200" dirty="0">
                <a:ea typeface="ＭＳ Ｐゴシック" pitchFamily="1" charset="-128"/>
                <a:cs typeface="ＭＳ Ｐゴシック" pitchFamily="1" charset="-128"/>
              </a:rPr>
              <a:t> and </a:t>
            </a:r>
            <a:r>
              <a:rPr lang="en-US" sz="2200" i="1" dirty="0">
                <a:ea typeface="ＭＳ Ｐゴシック" pitchFamily="1" charset="-128"/>
                <a:cs typeface="ＭＳ Ｐゴシック" pitchFamily="1" charset="-128"/>
              </a:rPr>
              <a:t>n</a:t>
            </a:r>
            <a:r>
              <a:rPr lang="en-US" sz="2200" baseline="30000" dirty="0">
                <a:ea typeface="ＭＳ Ｐゴシック" pitchFamily="1" charset="-128"/>
                <a:cs typeface="ＭＳ Ｐゴシック" pitchFamily="1" charset="-128"/>
              </a:rPr>
              <a:t>2</a:t>
            </a:r>
            <a:r>
              <a:rPr lang="en-US" sz="2200" dirty="0">
                <a:ea typeface="ＭＳ Ｐゴシック" pitchFamily="1" charset="-128"/>
                <a:cs typeface="ＭＳ Ｐゴシック" pitchFamily="1" charset="-128"/>
              </a:rPr>
              <a:t>)</a:t>
            </a:r>
          </a:p>
        </p:txBody>
      </p:sp>
      <p:sp>
        <p:nvSpPr>
          <p:cNvPr id="34820"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34821" name="Slide Number Placeholder 4"/>
          <p:cNvSpPr>
            <a:spLocks noGrp="1"/>
          </p:cNvSpPr>
          <p:nvPr>
            <p:ph type="sldNum" sz="quarter" idx="12"/>
          </p:nvPr>
        </p:nvSpPr>
        <p:spPr>
          <a:noFill/>
        </p:spPr>
        <p:txBody>
          <a:bodyPr/>
          <a:lstStyle/>
          <a:p>
            <a:fld id="{EA201F47-97CB-DB4E-B4A9-798E9DC26971}" type="slidenum">
              <a:rPr lang="en-US" smtClean="0">
                <a:latin typeface="Times New Roman" pitchFamily="1" charset="0"/>
              </a:rPr>
              <a:pPr/>
              <a:t>29</a:t>
            </a:fld>
            <a:endParaRPr lang="en-US">
              <a:latin typeface="Times New Roman" pitchFamily="1"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pPr>
              <a:defRPr/>
            </a:pPr>
            <a:r>
              <a:rPr lang="en-US" dirty="0"/>
              <a:t>Outlier Handling</a:t>
            </a:r>
          </a:p>
        </p:txBody>
      </p:sp>
      <p:sp>
        <p:nvSpPr>
          <p:cNvPr id="18435" name="Content Placeholder 2"/>
          <p:cNvSpPr>
            <a:spLocks noGrp="1"/>
          </p:cNvSpPr>
          <p:nvPr>
            <p:ph idx="1"/>
          </p:nvPr>
        </p:nvSpPr>
        <p:spPr>
          <a:xfrm>
            <a:off x="685800" y="1066800"/>
            <a:ext cx="7772400" cy="4876800"/>
          </a:xfrm>
        </p:spPr>
        <p:txBody>
          <a:bodyPr>
            <a:normAutofit lnSpcReduction="10000"/>
          </a:bodyPr>
          <a:lstStyle/>
          <a:p>
            <a:r>
              <a:rPr lang="en-US" dirty="0">
                <a:ea typeface="ＭＳ Ｐゴシック" pitchFamily="1" charset="-128"/>
                <a:cs typeface="ＭＳ Ｐゴシック" pitchFamily="1" charset="-128"/>
              </a:rPr>
              <a:t>Outliers</a:t>
            </a:r>
          </a:p>
          <a:p>
            <a:pPr lvl="1"/>
            <a:r>
              <a:rPr lang="en-US" dirty="0"/>
              <a:t>noise, or</a:t>
            </a:r>
          </a:p>
          <a:p>
            <a:pPr lvl="1"/>
            <a:r>
              <a:rPr lang="en-US" dirty="0"/>
              <a:t>correct, but unusual data </a:t>
            </a:r>
          </a:p>
          <a:p>
            <a:r>
              <a:rPr lang="en-US" dirty="0">
                <a:ea typeface="ＭＳ Ｐゴシック" pitchFamily="1" charset="-128"/>
                <a:cs typeface="ＭＳ Ｐゴシック" pitchFamily="1" charset="-128"/>
              </a:rPr>
              <a:t>Approaches to handle them</a:t>
            </a:r>
          </a:p>
          <a:p>
            <a:pPr lvl="1"/>
            <a:r>
              <a:rPr lang="en-US" dirty="0"/>
              <a:t>become their own cluster</a:t>
            </a:r>
          </a:p>
          <a:p>
            <a:pPr lvl="2"/>
            <a:r>
              <a:rPr lang="en-US" dirty="0">
                <a:ea typeface="ＭＳ Ｐゴシック" pitchFamily="1" charset="-128"/>
              </a:rPr>
              <a:t>Problematic, e.g. when </a:t>
            </a:r>
            <a:r>
              <a:rPr lang="en-US" i="1" dirty="0">
                <a:ea typeface="ＭＳ Ｐゴシック" pitchFamily="1" charset="-128"/>
              </a:rPr>
              <a:t>k</a:t>
            </a:r>
            <a:r>
              <a:rPr lang="en-US" dirty="0">
                <a:ea typeface="ＭＳ Ｐゴシック" pitchFamily="1" charset="-128"/>
              </a:rPr>
              <a:t> is pre-defined (How about </a:t>
            </a:r>
            <a:r>
              <a:rPr lang="en-US" i="1" dirty="0">
                <a:ea typeface="ＭＳ Ｐゴシック" pitchFamily="1" charset="-128"/>
              </a:rPr>
              <a:t>k </a:t>
            </a:r>
            <a:r>
              <a:rPr lang="en-US" dirty="0">
                <a:ea typeface="ＭＳ Ｐゴシック" pitchFamily="1" charset="-128"/>
              </a:rPr>
              <a:t>= 2 above)</a:t>
            </a:r>
          </a:p>
          <a:p>
            <a:pPr lvl="2"/>
            <a:r>
              <a:rPr lang="en-US" dirty="0">
                <a:ea typeface="ＭＳ Ｐゴシック" pitchFamily="1" charset="-128"/>
              </a:rPr>
              <a:t>If </a:t>
            </a:r>
            <a:r>
              <a:rPr lang="en-US" i="1" dirty="0">
                <a:ea typeface="ＭＳ Ｐゴシック" pitchFamily="1" charset="-128"/>
              </a:rPr>
              <a:t>k </a:t>
            </a:r>
            <a:r>
              <a:rPr lang="en-US" dirty="0">
                <a:ea typeface="ＭＳ Ｐゴシック" pitchFamily="1" charset="-128"/>
              </a:rPr>
              <a:t>= 3 above then it could be its own cluster, rarely used, but at least it  doesn't mess up the other clusters</a:t>
            </a:r>
          </a:p>
          <a:p>
            <a:pPr lvl="2"/>
            <a:r>
              <a:rPr lang="en-US" dirty="0">
                <a:ea typeface="ＭＳ Ｐゴシック" pitchFamily="1" charset="-128"/>
              </a:rPr>
              <a:t>Could remove clusters with 1 or few elements as a post-process step</a:t>
            </a:r>
          </a:p>
          <a:p>
            <a:pPr lvl="1"/>
            <a:r>
              <a:rPr lang="en-US" dirty="0"/>
              <a:t>Absorb into the closest cluster</a:t>
            </a:r>
          </a:p>
          <a:p>
            <a:pPr lvl="2"/>
            <a:r>
              <a:rPr lang="en-US" dirty="0">
                <a:ea typeface="ＭＳ Ｐゴシック" pitchFamily="1" charset="-128"/>
              </a:rPr>
              <a:t>Can significantly adjust cluster radius, and cause it to absorb other close clusters, etc. – See above case</a:t>
            </a:r>
          </a:p>
          <a:p>
            <a:pPr lvl="1"/>
            <a:r>
              <a:rPr lang="en-US" dirty="0"/>
              <a:t>Remove with pre-processing step</a:t>
            </a:r>
          </a:p>
          <a:p>
            <a:pPr lvl="2"/>
            <a:r>
              <a:rPr lang="en-US" dirty="0">
                <a:ea typeface="ＭＳ Ｐゴシック" pitchFamily="1" charset="-128"/>
              </a:rPr>
              <a:t>Detection non-trivial – when is it really an outlier?</a:t>
            </a:r>
          </a:p>
          <a:p>
            <a:pPr lvl="2"/>
            <a:r>
              <a:rPr lang="en-US" dirty="0">
                <a:ea typeface="ＭＳ Ｐゴシック" pitchFamily="1" charset="-128"/>
              </a:rPr>
              <a:t>Unsupervised Outlier detection algorithms available</a:t>
            </a:r>
          </a:p>
          <a:p>
            <a:endParaRPr lang="en-US" dirty="0">
              <a:ea typeface="ＭＳ Ｐゴシック" pitchFamily="1" charset="-128"/>
              <a:cs typeface="ＭＳ Ｐゴシック" pitchFamily="1" charset="-128"/>
            </a:endParaRPr>
          </a:p>
        </p:txBody>
      </p:sp>
      <p:sp>
        <p:nvSpPr>
          <p:cNvPr id="18436"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18437" name="Slide Number Placeholder 4"/>
          <p:cNvSpPr>
            <a:spLocks noGrp="1"/>
          </p:cNvSpPr>
          <p:nvPr>
            <p:ph type="sldNum" sz="quarter" idx="12"/>
          </p:nvPr>
        </p:nvSpPr>
        <p:spPr>
          <a:noFill/>
        </p:spPr>
        <p:txBody>
          <a:bodyPr/>
          <a:lstStyle/>
          <a:p>
            <a:fld id="{C69FBF16-7F42-4E4E-91AC-8F68578DE1BE}" type="slidenum">
              <a:rPr lang="en-US" smtClean="0">
                <a:latin typeface="Times New Roman" pitchFamily="1" charset="0"/>
              </a:rPr>
              <a:pPr/>
              <a:t>3</a:t>
            </a:fld>
            <a:endParaRPr lang="en-US">
              <a:latin typeface="Times New Roman" pitchFamily="1" charset="0"/>
            </a:endParaRPr>
          </a:p>
        </p:txBody>
      </p:sp>
      <p:sp>
        <p:nvSpPr>
          <p:cNvPr id="18438" name="4-Point Star 7"/>
          <p:cNvSpPr>
            <a:spLocks noChangeArrowheads="1"/>
          </p:cNvSpPr>
          <p:nvPr/>
        </p:nvSpPr>
        <p:spPr bwMode="auto">
          <a:xfrm>
            <a:off x="7543800" y="838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39" name="4-Point Star 8"/>
          <p:cNvSpPr>
            <a:spLocks noChangeArrowheads="1"/>
          </p:cNvSpPr>
          <p:nvPr/>
        </p:nvSpPr>
        <p:spPr bwMode="auto">
          <a:xfrm>
            <a:off x="7239000" y="1143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40" name="4-Point Star 9"/>
          <p:cNvSpPr>
            <a:spLocks noChangeArrowheads="1"/>
          </p:cNvSpPr>
          <p:nvPr/>
        </p:nvSpPr>
        <p:spPr bwMode="auto">
          <a:xfrm>
            <a:off x="7620000" y="1066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41" name="4-Point Star 10"/>
          <p:cNvSpPr>
            <a:spLocks noChangeArrowheads="1"/>
          </p:cNvSpPr>
          <p:nvPr/>
        </p:nvSpPr>
        <p:spPr bwMode="auto">
          <a:xfrm>
            <a:off x="7391400" y="1981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42" name="4-Point Star 11"/>
          <p:cNvSpPr>
            <a:spLocks noChangeArrowheads="1"/>
          </p:cNvSpPr>
          <p:nvPr/>
        </p:nvSpPr>
        <p:spPr bwMode="auto">
          <a:xfrm>
            <a:off x="7010400" y="21336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43" name="4-Point Star 12"/>
          <p:cNvSpPr>
            <a:spLocks noChangeArrowheads="1"/>
          </p:cNvSpPr>
          <p:nvPr/>
        </p:nvSpPr>
        <p:spPr bwMode="auto">
          <a:xfrm>
            <a:off x="7696200" y="2209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44" name="4-Point Star 14"/>
          <p:cNvSpPr>
            <a:spLocks noChangeArrowheads="1"/>
          </p:cNvSpPr>
          <p:nvPr/>
        </p:nvSpPr>
        <p:spPr bwMode="auto">
          <a:xfrm>
            <a:off x="7162800" y="25146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45" name="4-Point Star 16"/>
          <p:cNvSpPr>
            <a:spLocks noChangeArrowheads="1"/>
          </p:cNvSpPr>
          <p:nvPr/>
        </p:nvSpPr>
        <p:spPr bwMode="auto">
          <a:xfrm>
            <a:off x="4572000" y="1219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46" name="4-Point Star 18"/>
          <p:cNvSpPr>
            <a:spLocks noChangeArrowheads="1"/>
          </p:cNvSpPr>
          <p:nvPr/>
        </p:nvSpPr>
        <p:spPr bwMode="auto">
          <a:xfrm>
            <a:off x="7772400" y="1219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47" name="4-Point Star 19"/>
          <p:cNvSpPr>
            <a:spLocks noChangeArrowheads="1"/>
          </p:cNvSpPr>
          <p:nvPr/>
        </p:nvSpPr>
        <p:spPr bwMode="auto">
          <a:xfrm>
            <a:off x="7391400" y="2362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448" name="4-Point Star 20"/>
          <p:cNvSpPr>
            <a:spLocks noChangeArrowheads="1"/>
          </p:cNvSpPr>
          <p:nvPr/>
        </p:nvSpPr>
        <p:spPr bwMode="auto">
          <a:xfrm>
            <a:off x="7848600" y="914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1175-81EF-6A44-9936-9A4EA1EBEE90}"/>
              </a:ext>
            </a:extLst>
          </p:cNvPr>
          <p:cNvSpPr>
            <a:spLocks noGrp="1"/>
          </p:cNvSpPr>
          <p:nvPr>
            <p:ph type="title"/>
          </p:nvPr>
        </p:nvSpPr>
        <p:spPr/>
        <p:txBody>
          <a:bodyPr/>
          <a:lstStyle/>
          <a:p>
            <a:r>
              <a:rPr lang="en-US" dirty="0"/>
              <a:t>K-means Example</a:t>
            </a:r>
          </a:p>
        </p:txBody>
      </p:sp>
      <p:pic>
        <p:nvPicPr>
          <p:cNvPr id="6" name="Content Placeholder 5">
            <a:extLst>
              <a:ext uri="{FF2B5EF4-FFF2-40B4-BE49-F238E27FC236}">
                <a16:creationId xmlns:a16="http://schemas.microsoft.com/office/drawing/2014/main" id="{E813077E-9565-A64A-9663-9D2FC0DB0278}"/>
              </a:ext>
            </a:extLst>
          </p:cNvPr>
          <p:cNvPicPr>
            <a:picLocks noGrp="1" noChangeAspect="1"/>
          </p:cNvPicPr>
          <p:nvPr>
            <p:ph idx="1"/>
          </p:nvPr>
        </p:nvPicPr>
        <p:blipFill>
          <a:blip r:embed="rId2"/>
          <a:stretch>
            <a:fillRect/>
          </a:stretch>
        </p:blipFill>
        <p:spPr>
          <a:xfrm>
            <a:off x="1442489" y="1447800"/>
            <a:ext cx="6259021" cy="4222753"/>
          </a:xfrm>
        </p:spPr>
      </p:pic>
      <p:sp>
        <p:nvSpPr>
          <p:cNvPr id="4" name="Footer Placeholder 3">
            <a:extLst>
              <a:ext uri="{FF2B5EF4-FFF2-40B4-BE49-F238E27FC236}">
                <a16:creationId xmlns:a16="http://schemas.microsoft.com/office/drawing/2014/main" id="{8D6064CC-F254-2D4E-88CA-63B6AC47AC42}"/>
              </a:ext>
            </a:extLst>
          </p:cNvPr>
          <p:cNvSpPr>
            <a:spLocks noGrp="1"/>
          </p:cNvSpPr>
          <p:nvPr>
            <p:ph type="ftr" sz="quarter" idx="11"/>
          </p:nvPr>
        </p:nvSpPr>
        <p:spPr/>
        <p:txBody>
          <a:bodyPr/>
          <a:lstStyle/>
          <a:p>
            <a:pPr>
              <a:defRPr/>
            </a:pPr>
            <a:r>
              <a:rPr lang="en-US"/>
              <a:t>CS 270 - Clustering</a:t>
            </a:r>
          </a:p>
        </p:txBody>
      </p:sp>
      <p:sp>
        <p:nvSpPr>
          <p:cNvPr id="5" name="Slide Number Placeholder 4">
            <a:extLst>
              <a:ext uri="{FF2B5EF4-FFF2-40B4-BE49-F238E27FC236}">
                <a16:creationId xmlns:a16="http://schemas.microsoft.com/office/drawing/2014/main" id="{CAC3F9B8-766C-F841-BE87-71B447F2EE23}"/>
              </a:ext>
            </a:extLst>
          </p:cNvPr>
          <p:cNvSpPr>
            <a:spLocks noGrp="1"/>
          </p:cNvSpPr>
          <p:nvPr>
            <p:ph type="sldNum" sz="quarter" idx="12"/>
          </p:nvPr>
        </p:nvSpPr>
        <p:spPr/>
        <p:txBody>
          <a:bodyPr/>
          <a:lstStyle/>
          <a:p>
            <a:pPr>
              <a:defRPr/>
            </a:pPr>
            <a:fld id="{855AF27C-A912-7D4C-A91C-22684913B2EC}" type="slidenum">
              <a:rPr lang="en-US" smtClean="0"/>
              <a:pPr>
                <a:defRPr/>
              </a:pPr>
              <a:t>30</a:t>
            </a:fld>
            <a:endParaRPr lang="en-US"/>
          </a:p>
        </p:txBody>
      </p:sp>
    </p:spTree>
    <p:extLst>
      <p:ext uri="{BB962C8B-B14F-4D97-AF65-F5344CB8AC3E}">
        <p14:creationId xmlns:p14="http://schemas.microsoft.com/office/powerpoint/2010/main" val="3525572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pPr>
              <a:defRPr/>
            </a:pPr>
            <a:r>
              <a:rPr lang="en-US" dirty="0"/>
              <a:t>K-means Continued</a:t>
            </a:r>
          </a:p>
        </p:txBody>
      </p:sp>
      <p:sp>
        <p:nvSpPr>
          <p:cNvPr id="36867" name="Content Placeholder 2"/>
          <p:cNvSpPr>
            <a:spLocks noGrp="1"/>
          </p:cNvSpPr>
          <p:nvPr>
            <p:ph idx="1"/>
          </p:nvPr>
        </p:nvSpPr>
        <p:spPr>
          <a:xfrm>
            <a:off x="685800" y="990600"/>
            <a:ext cx="7772400" cy="5105400"/>
          </a:xfrm>
        </p:spPr>
        <p:txBody>
          <a:bodyPr/>
          <a:lstStyle/>
          <a:p>
            <a:pPr>
              <a:lnSpc>
                <a:spcPct val="90000"/>
              </a:lnSpc>
            </a:pPr>
            <a:r>
              <a:rPr lang="en-US" sz="2200" dirty="0">
                <a:ea typeface="ＭＳ Ｐゴシック" pitchFamily="1" charset="-128"/>
                <a:cs typeface="ＭＳ Ｐゴシック" pitchFamily="1" charset="-128"/>
              </a:rPr>
              <a:t>Type of EM (Expectation-Maximization) algorithm, Gradient descent</a:t>
            </a:r>
          </a:p>
          <a:p>
            <a:pPr lvl="1">
              <a:lnSpc>
                <a:spcPct val="90000"/>
              </a:lnSpc>
            </a:pPr>
            <a:r>
              <a:rPr lang="en-US" sz="1900" dirty="0"/>
              <a:t>Can struggle with local minima, unlucky random initial centroids, and outliers</a:t>
            </a:r>
          </a:p>
          <a:p>
            <a:pPr lvl="2">
              <a:lnSpc>
                <a:spcPct val="90000"/>
              </a:lnSpc>
            </a:pPr>
            <a:r>
              <a:rPr lang="en-US" sz="1700" dirty="0"/>
              <a:t>K-medoids finds medoid (median) centers rather than average centers and is thus less effected by outliers</a:t>
            </a:r>
          </a:p>
          <a:p>
            <a:pPr lvl="1">
              <a:lnSpc>
                <a:spcPct val="90000"/>
              </a:lnSpc>
            </a:pPr>
            <a:r>
              <a:rPr lang="en-US" sz="1900" dirty="0"/>
              <a:t>Local minima, empty clusters: Can just re-run with different initial centroids</a:t>
            </a:r>
          </a:p>
          <a:p>
            <a:pPr lvl="2">
              <a:lnSpc>
                <a:spcPct val="90000"/>
              </a:lnSpc>
            </a:pPr>
            <a:r>
              <a:rPr lang="en-US" sz="1700" dirty="0"/>
              <a:t>Could compare different solutions </a:t>
            </a:r>
            <a:r>
              <a:rPr lang="en-US" sz="1700" i="1" dirty="0"/>
              <a:t>for a specific k value </a:t>
            </a:r>
            <a:r>
              <a:rPr lang="en-US" sz="1700" dirty="0"/>
              <a:t>by seeing which clusterings minimize the overall SSE to the cluster centers (i.e. compactness), or use silhouette, etc.</a:t>
            </a:r>
          </a:p>
          <a:p>
            <a:pPr lvl="2">
              <a:lnSpc>
                <a:spcPct val="90000"/>
              </a:lnSpc>
            </a:pPr>
            <a:r>
              <a:rPr lang="en-US" sz="1700" dirty="0"/>
              <a:t>And test solutions with different </a:t>
            </a:r>
            <a:r>
              <a:rPr lang="en-US" sz="1700" i="1" dirty="0"/>
              <a:t>k</a:t>
            </a:r>
            <a:r>
              <a:rPr lang="en-US" sz="1700" dirty="0"/>
              <a:t> values using Silhouette or other metric</a:t>
            </a:r>
          </a:p>
          <a:p>
            <a:r>
              <a:rPr lang="en-US" dirty="0">
                <a:ea typeface="ＭＳ Ｐゴシック" pitchFamily="1" charset="-128"/>
                <a:cs typeface="ＭＳ Ｐゴシック" pitchFamily="1" charset="-128"/>
              </a:rPr>
              <a:t>Can do further refinement of HAC results using any </a:t>
            </a:r>
            <a:r>
              <a:rPr lang="en-US" i="1" dirty="0">
                <a:ea typeface="ＭＳ Ｐゴシック" pitchFamily="1" charset="-128"/>
                <a:cs typeface="ＭＳ Ｐゴシック" pitchFamily="1" charset="-128"/>
              </a:rPr>
              <a:t>k</a:t>
            </a:r>
            <a:r>
              <a:rPr lang="en-US" dirty="0">
                <a:ea typeface="ＭＳ Ｐゴシック" pitchFamily="1" charset="-128"/>
                <a:cs typeface="ＭＳ Ｐゴシック" pitchFamily="1" charset="-128"/>
              </a:rPr>
              <a:t> centroids from HAC as starting centroids for </a:t>
            </a:r>
            <a:r>
              <a:rPr lang="en-US" i="1" dirty="0">
                <a:ea typeface="ＭＳ Ｐゴシック" pitchFamily="1" charset="-128"/>
                <a:cs typeface="ＭＳ Ｐゴシック" pitchFamily="1" charset="-128"/>
              </a:rPr>
              <a:t>k</a:t>
            </a:r>
            <a:r>
              <a:rPr lang="en-US" dirty="0">
                <a:ea typeface="ＭＳ Ｐゴシック" pitchFamily="1" charset="-128"/>
                <a:cs typeface="ＭＳ Ｐゴシック" pitchFamily="1" charset="-128"/>
              </a:rPr>
              <a:t>-means</a:t>
            </a:r>
          </a:p>
        </p:txBody>
      </p:sp>
      <p:sp>
        <p:nvSpPr>
          <p:cNvPr id="36868"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36869" name="Slide Number Placeholder 4"/>
          <p:cNvSpPr>
            <a:spLocks noGrp="1"/>
          </p:cNvSpPr>
          <p:nvPr>
            <p:ph type="sldNum" sz="quarter" idx="12"/>
          </p:nvPr>
        </p:nvSpPr>
        <p:spPr>
          <a:noFill/>
        </p:spPr>
        <p:txBody>
          <a:bodyPr/>
          <a:lstStyle/>
          <a:p>
            <a:fld id="{75DE58BA-761A-E14C-8D62-4922A2903BB2}" type="slidenum">
              <a:rPr lang="en-US" smtClean="0">
                <a:latin typeface="Times New Roman" pitchFamily="1" charset="0"/>
              </a:rPr>
              <a:pPr/>
              <a:t>31</a:t>
            </a:fld>
            <a:endParaRPr lang="en-US">
              <a:latin typeface="Times New Roman" pitchFamily="1"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a:t>** K-means Challenge Question **</a:t>
            </a:r>
          </a:p>
        </p:txBody>
      </p:sp>
      <p:sp>
        <p:nvSpPr>
          <p:cNvPr id="3" name="Content Placeholder 2"/>
          <p:cNvSpPr>
            <a:spLocks noGrp="1"/>
          </p:cNvSpPr>
          <p:nvPr>
            <p:ph idx="1"/>
          </p:nvPr>
        </p:nvSpPr>
        <p:spPr>
          <a:xfrm>
            <a:off x="655243" y="1143000"/>
            <a:ext cx="7772400" cy="2514600"/>
          </a:xfrm>
        </p:spPr>
        <p:txBody>
          <a:bodyPr>
            <a:normAutofit fontScale="92500" lnSpcReduction="10000"/>
          </a:bodyPr>
          <a:lstStyle/>
          <a:p>
            <a:r>
              <a:rPr lang="en-US" dirty="0"/>
              <a:t>For the data below, show the centroid values and which instances are closest to each centroid </a:t>
            </a:r>
            <a:r>
              <a:rPr lang="en-US" i="1" dirty="0"/>
              <a:t>after</a:t>
            </a:r>
            <a:r>
              <a:rPr lang="en-US" dirty="0"/>
              <a:t> centroid calculation for two iterations of K-means using Manhattan distance</a:t>
            </a:r>
          </a:p>
          <a:p>
            <a:r>
              <a:rPr lang="en-US" dirty="0"/>
              <a:t>By 2 iterations I mean 2 centroid changes after the initial centroids </a:t>
            </a:r>
          </a:p>
          <a:p>
            <a:r>
              <a:rPr lang="en-US" dirty="0"/>
              <a:t>Assume </a:t>
            </a:r>
            <a:r>
              <a:rPr lang="en-US" i="1" dirty="0"/>
              <a:t>k </a:t>
            </a:r>
            <a:r>
              <a:rPr lang="en-US" dirty="0"/>
              <a:t>= 2 and that the first two instances are the initial centroids</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32</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134951683"/>
              </p:ext>
            </p:extLst>
          </p:nvPr>
        </p:nvGraphicFramePr>
        <p:xfrm>
          <a:off x="1141887" y="3546605"/>
          <a:ext cx="1753713" cy="1837185"/>
        </p:xfrm>
        <a:graphic>
          <a:graphicData uri="http://schemas.openxmlformats.org/drawingml/2006/table">
            <a:tbl>
              <a:tblPr firstRow="1" bandRow="1">
                <a:tableStyleId>{93296810-A885-4BE3-A3E7-6D5BEEA58F35}</a:tableStyleId>
              </a:tblPr>
              <a:tblGrid>
                <a:gridCol w="838200">
                  <a:extLst>
                    <a:ext uri="{9D8B030D-6E8A-4147-A177-3AD203B41FA5}">
                      <a16:colId xmlns:a16="http://schemas.microsoft.com/office/drawing/2014/main" val="20000"/>
                    </a:ext>
                  </a:extLst>
                </a:gridCol>
                <a:gridCol w="458313">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tblGrid>
              <a:tr h="367437">
                <a:tc>
                  <a:txBody>
                    <a:bodyPr/>
                    <a:lstStyle/>
                    <a:p>
                      <a:r>
                        <a:rPr lang="en-US" sz="1600" b="0" i="1" dirty="0"/>
                        <a:t>Pattern</a:t>
                      </a:r>
                    </a:p>
                  </a:txBody>
                  <a:tcPr/>
                </a:tc>
                <a:tc>
                  <a:txBody>
                    <a:bodyPr/>
                    <a:lstStyle/>
                    <a:p>
                      <a:r>
                        <a:rPr lang="en-US" sz="1600" b="0" i="1" dirty="0"/>
                        <a:t>x</a:t>
                      </a:r>
                    </a:p>
                  </a:txBody>
                  <a:tcPr/>
                </a:tc>
                <a:tc>
                  <a:txBody>
                    <a:bodyPr/>
                    <a:lstStyle/>
                    <a:p>
                      <a:r>
                        <a:rPr lang="en-US" sz="1600" b="0" i="1" dirty="0"/>
                        <a:t>y</a:t>
                      </a:r>
                    </a:p>
                  </a:txBody>
                  <a:tcPr/>
                </a:tc>
                <a:extLst>
                  <a:ext uri="{0D108BD9-81ED-4DB2-BD59-A6C34878D82A}">
                    <a16:rowId xmlns:a16="http://schemas.microsoft.com/office/drawing/2014/main" val="10000"/>
                  </a:ext>
                </a:extLst>
              </a:tr>
              <a:tr h="367437">
                <a:tc>
                  <a:txBody>
                    <a:bodyPr/>
                    <a:lstStyle/>
                    <a:p>
                      <a:r>
                        <a:rPr lang="en-US" sz="1600" i="1" dirty="0"/>
                        <a:t>a</a:t>
                      </a:r>
                    </a:p>
                  </a:txBody>
                  <a:tcPr/>
                </a:tc>
                <a:tc>
                  <a:txBody>
                    <a:bodyPr/>
                    <a:lstStyle/>
                    <a:p>
                      <a:r>
                        <a:rPr lang="en-US" sz="1600" dirty="0"/>
                        <a:t>3</a:t>
                      </a:r>
                    </a:p>
                  </a:txBody>
                  <a:tcPr/>
                </a:tc>
                <a:tc>
                  <a:txBody>
                    <a:bodyPr/>
                    <a:lstStyle/>
                    <a:p>
                      <a:r>
                        <a:rPr lang="en-US" sz="1600" dirty="0"/>
                        <a:t>1</a:t>
                      </a:r>
                    </a:p>
                  </a:txBody>
                  <a:tcPr/>
                </a:tc>
                <a:extLst>
                  <a:ext uri="{0D108BD9-81ED-4DB2-BD59-A6C34878D82A}">
                    <a16:rowId xmlns:a16="http://schemas.microsoft.com/office/drawing/2014/main" val="10001"/>
                  </a:ext>
                </a:extLst>
              </a:tr>
              <a:tr h="367437">
                <a:tc>
                  <a:txBody>
                    <a:bodyPr/>
                    <a:lstStyle/>
                    <a:p>
                      <a:r>
                        <a:rPr lang="en-US" sz="1600" i="1" dirty="0"/>
                        <a:t>b</a:t>
                      </a:r>
                    </a:p>
                  </a:txBody>
                  <a:tcPr/>
                </a:tc>
                <a:tc>
                  <a:txBody>
                    <a:bodyPr/>
                    <a:lstStyle/>
                    <a:p>
                      <a:r>
                        <a:rPr lang="en-US" sz="1600" dirty="0"/>
                        <a:t>4</a:t>
                      </a:r>
                    </a:p>
                  </a:txBody>
                  <a:tcPr/>
                </a:tc>
                <a:tc>
                  <a:txBody>
                    <a:bodyPr/>
                    <a:lstStyle/>
                    <a:p>
                      <a:r>
                        <a:rPr lang="en-US" sz="1600" dirty="0"/>
                        <a:t>0</a:t>
                      </a:r>
                    </a:p>
                  </a:txBody>
                  <a:tcPr/>
                </a:tc>
                <a:extLst>
                  <a:ext uri="{0D108BD9-81ED-4DB2-BD59-A6C34878D82A}">
                    <a16:rowId xmlns:a16="http://schemas.microsoft.com/office/drawing/2014/main" val="10002"/>
                  </a:ext>
                </a:extLst>
              </a:tr>
              <a:tr h="367437">
                <a:tc>
                  <a:txBody>
                    <a:bodyPr/>
                    <a:lstStyle/>
                    <a:p>
                      <a:r>
                        <a:rPr lang="en-US" sz="1600" i="1" dirty="0"/>
                        <a:t>c</a:t>
                      </a:r>
                    </a:p>
                  </a:txBody>
                  <a:tcPr/>
                </a:tc>
                <a:tc>
                  <a:txBody>
                    <a:bodyPr/>
                    <a:lstStyle/>
                    <a:p>
                      <a:r>
                        <a:rPr lang="en-US" sz="1600" dirty="0"/>
                        <a:t>0</a:t>
                      </a:r>
                    </a:p>
                  </a:txBody>
                  <a:tcPr/>
                </a:tc>
                <a:tc>
                  <a:txBody>
                    <a:bodyPr/>
                    <a:lstStyle/>
                    <a:p>
                      <a:r>
                        <a:rPr lang="en-US" sz="1600" dirty="0"/>
                        <a:t>0</a:t>
                      </a:r>
                    </a:p>
                  </a:txBody>
                  <a:tcPr/>
                </a:tc>
                <a:extLst>
                  <a:ext uri="{0D108BD9-81ED-4DB2-BD59-A6C34878D82A}">
                    <a16:rowId xmlns:a16="http://schemas.microsoft.com/office/drawing/2014/main" val="10003"/>
                  </a:ext>
                </a:extLst>
              </a:tr>
              <a:tr h="367437">
                <a:tc>
                  <a:txBody>
                    <a:bodyPr/>
                    <a:lstStyle/>
                    <a:p>
                      <a:r>
                        <a:rPr lang="en-US" sz="1600" i="1" dirty="0"/>
                        <a:t>d</a:t>
                      </a:r>
                    </a:p>
                  </a:txBody>
                  <a:tcPr/>
                </a:tc>
                <a:tc>
                  <a:txBody>
                    <a:bodyPr/>
                    <a:lstStyle/>
                    <a:p>
                      <a:r>
                        <a:rPr lang="en-US" sz="1600" dirty="0"/>
                        <a:t>0</a:t>
                      </a:r>
                    </a:p>
                  </a:txBody>
                  <a:tcPr/>
                </a:tc>
                <a:tc>
                  <a:txBody>
                    <a:bodyPr/>
                    <a:lstStyle/>
                    <a:p>
                      <a:r>
                        <a:rPr lang="en-US" sz="1600" dirty="0"/>
                        <a:t>1</a:t>
                      </a:r>
                    </a:p>
                  </a:txBody>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3AAB3958-C8CB-4789-7727-B1EAB0EF187F}"/>
              </a:ext>
            </a:extLst>
          </p:cNvPr>
          <p:cNvGraphicFramePr>
            <a:graphicFrameLocks noGrp="1"/>
          </p:cNvGraphicFramePr>
          <p:nvPr>
            <p:extLst>
              <p:ext uri="{D42A27DB-BD31-4B8C-83A1-F6EECF244321}">
                <p14:modId xmlns:p14="http://schemas.microsoft.com/office/powerpoint/2010/main" val="1810342433"/>
              </p:ext>
            </p:extLst>
          </p:nvPr>
        </p:nvGraphicFramePr>
        <p:xfrm>
          <a:off x="3382244" y="3535841"/>
          <a:ext cx="4267200" cy="1681431"/>
        </p:xfrm>
        <a:graphic>
          <a:graphicData uri="http://schemas.openxmlformats.org/drawingml/2006/table">
            <a:tbl>
              <a:tblPr firstRow="1" bandRow="1">
                <a:tableStyleId>{93296810-A885-4BE3-A3E7-6D5BEEA58F35}</a:tableStyleId>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367437">
                <a:tc>
                  <a:txBody>
                    <a:bodyPr/>
                    <a:lstStyle/>
                    <a:p>
                      <a:r>
                        <a:rPr lang="en-US" sz="1600" b="0" i="1" dirty="0"/>
                        <a:t>Iteration</a:t>
                      </a:r>
                    </a:p>
                  </a:txBody>
                  <a:tcPr/>
                </a:tc>
                <a:tc>
                  <a:txBody>
                    <a:bodyPr/>
                    <a:lstStyle/>
                    <a:p>
                      <a:r>
                        <a:rPr lang="en-US" sz="1600" b="0" i="1" dirty="0"/>
                        <a:t>Centroid</a:t>
                      </a:r>
                      <a:r>
                        <a:rPr lang="en-US" sz="1600" b="0" i="1" baseline="0" dirty="0"/>
                        <a:t> 1 and instances</a:t>
                      </a:r>
                      <a:endParaRPr lang="en-US" sz="1600" b="0" i="1" dirty="0"/>
                    </a:p>
                  </a:txBody>
                  <a:tcPr/>
                </a:tc>
                <a:tc>
                  <a:txBody>
                    <a:bodyPr/>
                    <a:lstStyle/>
                    <a:p>
                      <a:r>
                        <a:rPr lang="en-US" sz="1600" b="0" i="1" dirty="0"/>
                        <a:t>Centroid</a:t>
                      </a:r>
                      <a:r>
                        <a:rPr lang="en-US" sz="1600" b="0" i="1" baseline="0" dirty="0"/>
                        <a:t> 2 and instances</a:t>
                      </a:r>
                      <a:endParaRPr lang="en-US" sz="1600" b="0" i="1" dirty="0"/>
                    </a:p>
                  </a:txBody>
                  <a:tcPr/>
                </a:tc>
                <a:extLst>
                  <a:ext uri="{0D108BD9-81ED-4DB2-BD59-A6C34878D82A}">
                    <a16:rowId xmlns:a16="http://schemas.microsoft.com/office/drawing/2014/main" val="10000"/>
                  </a:ext>
                </a:extLst>
              </a:tr>
              <a:tr h="367437">
                <a:tc>
                  <a:txBody>
                    <a:bodyPr/>
                    <a:lstStyle/>
                    <a:p>
                      <a:r>
                        <a:rPr lang="en-US" sz="1600" i="0" dirty="0"/>
                        <a:t>0</a:t>
                      </a:r>
                    </a:p>
                  </a:txBody>
                  <a:tcPr/>
                </a:tc>
                <a:tc>
                  <a:txBody>
                    <a:bodyPr/>
                    <a:lstStyle/>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0001"/>
                  </a:ext>
                </a:extLst>
              </a:tr>
              <a:tr h="367437">
                <a:tc>
                  <a:txBody>
                    <a:bodyPr/>
                    <a:lstStyle/>
                    <a:p>
                      <a:r>
                        <a:rPr lang="en-US" sz="1600" i="0" dirty="0"/>
                        <a:t>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0002"/>
                  </a:ext>
                </a:extLst>
              </a:tr>
              <a:tr h="367437">
                <a:tc>
                  <a:txBody>
                    <a:bodyPr/>
                    <a:lstStyle/>
                    <a:p>
                      <a:r>
                        <a:rPr lang="en-US" sz="1600" i="0" dirty="0"/>
                        <a:t>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i="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C61792A8-AEC0-9106-F954-DC67B6F03E97}"/>
              </a:ext>
            </a:extLst>
          </p:cNvPr>
          <p:cNvSpPr txBox="1"/>
          <p:nvPr/>
        </p:nvSpPr>
        <p:spPr>
          <a:xfrm>
            <a:off x="1984531" y="5471346"/>
            <a:ext cx="6096000" cy="784830"/>
          </a:xfrm>
          <a:prstGeom prst="rect">
            <a:avLst/>
          </a:prstGeom>
          <a:noFill/>
        </p:spPr>
        <p:txBody>
          <a:bodyPr wrap="square">
            <a:spAutoFit/>
          </a:bodyPr>
          <a:lstStyle/>
          <a:p>
            <a:pPr>
              <a:lnSpc>
                <a:spcPct val="90000"/>
              </a:lnSpc>
              <a:buClr>
                <a:srgbClr val="FFAE0D"/>
              </a:buClr>
              <a:buFont typeface="Arial" pitchFamily="1" charset="0"/>
              <a:buAutoNum type="arabicPeriod"/>
            </a:pPr>
            <a:r>
              <a:rPr lang="en-US" sz="1800" dirty="0">
                <a:ea typeface="ＭＳ Ｐゴシック" pitchFamily="1" charset="-128"/>
                <a:cs typeface="ＭＳ Ｐゴシック" pitchFamily="1" charset="-128"/>
              </a:rPr>
              <a:t>Repeat until no more changes occur</a:t>
            </a:r>
          </a:p>
          <a:p>
            <a:pPr lvl="1">
              <a:lnSpc>
                <a:spcPct val="90000"/>
              </a:lnSpc>
              <a:buClr>
                <a:srgbClr val="FFAE0D"/>
              </a:buClr>
              <a:buFontTx/>
              <a:buAutoNum type="alphaLcParenR"/>
            </a:pPr>
            <a:r>
              <a:rPr lang="en-US" sz="1600" dirty="0"/>
              <a:t>Group each instance with its closest centroid</a:t>
            </a:r>
          </a:p>
          <a:p>
            <a:pPr lvl="1">
              <a:lnSpc>
                <a:spcPct val="90000"/>
              </a:lnSpc>
              <a:buClr>
                <a:srgbClr val="FFAE0D"/>
              </a:buClr>
              <a:buFontTx/>
              <a:buAutoNum type="alphaLcParenR"/>
            </a:pPr>
            <a:r>
              <a:rPr lang="en-US" sz="1600" dirty="0"/>
              <a:t>Recalculate the centroid based on its new cluster</a:t>
            </a:r>
          </a:p>
        </p:txBody>
      </p:sp>
    </p:spTree>
    <p:extLst>
      <p:ext uri="{BB962C8B-B14F-4D97-AF65-F5344CB8AC3E}">
        <p14:creationId xmlns:p14="http://schemas.microsoft.com/office/powerpoint/2010/main" val="4174842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a:t>** K-means Challenge Question **</a:t>
            </a:r>
          </a:p>
        </p:txBody>
      </p:sp>
      <p:sp>
        <p:nvSpPr>
          <p:cNvPr id="3" name="Content Placeholder 2"/>
          <p:cNvSpPr>
            <a:spLocks noGrp="1"/>
          </p:cNvSpPr>
          <p:nvPr>
            <p:ph idx="1"/>
          </p:nvPr>
        </p:nvSpPr>
        <p:spPr>
          <a:xfrm>
            <a:off x="655243" y="1143000"/>
            <a:ext cx="7772400" cy="2514600"/>
          </a:xfrm>
        </p:spPr>
        <p:txBody>
          <a:bodyPr>
            <a:normAutofit fontScale="92500" lnSpcReduction="10000"/>
          </a:bodyPr>
          <a:lstStyle/>
          <a:p>
            <a:r>
              <a:rPr lang="en-US" dirty="0"/>
              <a:t>For the data below, show the centroid values and which instances are closest to each centroid </a:t>
            </a:r>
            <a:r>
              <a:rPr lang="en-US" i="1" dirty="0"/>
              <a:t>after</a:t>
            </a:r>
            <a:r>
              <a:rPr lang="en-US" dirty="0"/>
              <a:t> centroid calculation for two iterations of K-means using Manhattan distance</a:t>
            </a:r>
          </a:p>
          <a:p>
            <a:r>
              <a:rPr lang="en-US" dirty="0"/>
              <a:t>By 2 iterations I mean 2 centroid changes after the initial centroids </a:t>
            </a:r>
          </a:p>
          <a:p>
            <a:r>
              <a:rPr lang="en-US" dirty="0"/>
              <a:t>Assume </a:t>
            </a:r>
            <a:r>
              <a:rPr lang="en-US" i="1" dirty="0"/>
              <a:t>k </a:t>
            </a:r>
            <a:r>
              <a:rPr lang="en-US" dirty="0"/>
              <a:t>= 2 and that the first two instances are the initial centroids</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33</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851732370"/>
              </p:ext>
            </p:extLst>
          </p:nvPr>
        </p:nvGraphicFramePr>
        <p:xfrm>
          <a:off x="1143442" y="3581400"/>
          <a:ext cx="1753713" cy="1837185"/>
        </p:xfrm>
        <a:graphic>
          <a:graphicData uri="http://schemas.openxmlformats.org/drawingml/2006/table">
            <a:tbl>
              <a:tblPr firstRow="1" bandRow="1">
                <a:tableStyleId>{93296810-A885-4BE3-A3E7-6D5BEEA58F35}</a:tableStyleId>
              </a:tblPr>
              <a:tblGrid>
                <a:gridCol w="838200">
                  <a:extLst>
                    <a:ext uri="{9D8B030D-6E8A-4147-A177-3AD203B41FA5}">
                      <a16:colId xmlns:a16="http://schemas.microsoft.com/office/drawing/2014/main" val="20000"/>
                    </a:ext>
                  </a:extLst>
                </a:gridCol>
                <a:gridCol w="458313">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tblGrid>
              <a:tr h="367437">
                <a:tc>
                  <a:txBody>
                    <a:bodyPr/>
                    <a:lstStyle/>
                    <a:p>
                      <a:r>
                        <a:rPr lang="en-US" sz="1600" b="0" i="1" dirty="0"/>
                        <a:t>Pattern</a:t>
                      </a:r>
                    </a:p>
                  </a:txBody>
                  <a:tcPr/>
                </a:tc>
                <a:tc>
                  <a:txBody>
                    <a:bodyPr/>
                    <a:lstStyle/>
                    <a:p>
                      <a:r>
                        <a:rPr lang="en-US" sz="1600" b="0" i="1" dirty="0"/>
                        <a:t>x</a:t>
                      </a:r>
                    </a:p>
                  </a:txBody>
                  <a:tcPr/>
                </a:tc>
                <a:tc>
                  <a:txBody>
                    <a:bodyPr/>
                    <a:lstStyle/>
                    <a:p>
                      <a:r>
                        <a:rPr lang="en-US" sz="1600" b="0" i="1" dirty="0"/>
                        <a:t>y</a:t>
                      </a:r>
                    </a:p>
                  </a:txBody>
                  <a:tcPr/>
                </a:tc>
                <a:extLst>
                  <a:ext uri="{0D108BD9-81ED-4DB2-BD59-A6C34878D82A}">
                    <a16:rowId xmlns:a16="http://schemas.microsoft.com/office/drawing/2014/main" val="10000"/>
                  </a:ext>
                </a:extLst>
              </a:tr>
              <a:tr h="367437">
                <a:tc>
                  <a:txBody>
                    <a:bodyPr/>
                    <a:lstStyle/>
                    <a:p>
                      <a:r>
                        <a:rPr lang="en-US" sz="1600" i="1" dirty="0"/>
                        <a:t>a</a:t>
                      </a:r>
                    </a:p>
                  </a:txBody>
                  <a:tcPr/>
                </a:tc>
                <a:tc>
                  <a:txBody>
                    <a:bodyPr/>
                    <a:lstStyle/>
                    <a:p>
                      <a:r>
                        <a:rPr lang="en-US" sz="1600" dirty="0"/>
                        <a:t>3</a:t>
                      </a:r>
                    </a:p>
                  </a:txBody>
                  <a:tcPr/>
                </a:tc>
                <a:tc>
                  <a:txBody>
                    <a:bodyPr/>
                    <a:lstStyle/>
                    <a:p>
                      <a:r>
                        <a:rPr lang="en-US" sz="1600" dirty="0"/>
                        <a:t>1</a:t>
                      </a:r>
                    </a:p>
                  </a:txBody>
                  <a:tcPr/>
                </a:tc>
                <a:extLst>
                  <a:ext uri="{0D108BD9-81ED-4DB2-BD59-A6C34878D82A}">
                    <a16:rowId xmlns:a16="http://schemas.microsoft.com/office/drawing/2014/main" val="10001"/>
                  </a:ext>
                </a:extLst>
              </a:tr>
              <a:tr h="367437">
                <a:tc>
                  <a:txBody>
                    <a:bodyPr/>
                    <a:lstStyle/>
                    <a:p>
                      <a:r>
                        <a:rPr lang="en-US" sz="1600" i="1" dirty="0"/>
                        <a:t>b</a:t>
                      </a:r>
                    </a:p>
                  </a:txBody>
                  <a:tcPr/>
                </a:tc>
                <a:tc>
                  <a:txBody>
                    <a:bodyPr/>
                    <a:lstStyle/>
                    <a:p>
                      <a:r>
                        <a:rPr lang="en-US" sz="1600" dirty="0"/>
                        <a:t>4</a:t>
                      </a:r>
                    </a:p>
                  </a:txBody>
                  <a:tcPr/>
                </a:tc>
                <a:tc>
                  <a:txBody>
                    <a:bodyPr/>
                    <a:lstStyle/>
                    <a:p>
                      <a:r>
                        <a:rPr lang="en-US" sz="1600" dirty="0"/>
                        <a:t>0</a:t>
                      </a:r>
                    </a:p>
                  </a:txBody>
                  <a:tcPr/>
                </a:tc>
                <a:extLst>
                  <a:ext uri="{0D108BD9-81ED-4DB2-BD59-A6C34878D82A}">
                    <a16:rowId xmlns:a16="http://schemas.microsoft.com/office/drawing/2014/main" val="10002"/>
                  </a:ext>
                </a:extLst>
              </a:tr>
              <a:tr h="367437">
                <a:tc>
                  <a:txBody>
                    <a:bodyPr/>
                    <a:lstStyle/>
                    <a:p>
                      <a:r>
                        <a:rPr lang="en-US" sz="1600" i="1" dirty="0"/>
                        <a:t>c</a:t>
                      </a:r>
                    </a:p>
                  </a:txBody>
                  <a:tcPr/>
                </a:tc>
                <a:tc>
                  <a:txBody>
                    <a:bodyPr/>
                    <a:lstStyle/>
                    <a:p>
                      <a:r>
                        <a:rPr lang="en-US" sz="1600" dirty="0"/>
                        <a:t>0</a:t>
                      </a:r>
                    </a:p>
                  </a:txBody>
                  <a:tcPr/>
                </a:tc>
                <a:tc>
                  <a:txBody>
                    <a:bodyPr/>
                    <a:lstStyle/>
                    <a:p>
                      <a:r>
                        <a:rPr lang="en-US" sz="1600" dirty="0"/>
                        <a:t>0</a:t>
                      </a:r>
                    </a:p>
                  </a:txBody>
                  <a:tcPr/>
                </a:tc>
                <a:extLst>
                  <a:ext uri="{0D108BD9-81ED-4DB2-BD59-A6C34878D82A}">
                    <a16:rowId xmlns:a16="http://schemas.microsoft.com/office/drawing/2014/main" val="10003"/>
                  </a:ext>
                </a:extLst>
              </a:tr>
              <a:tr h="367437">
                <a:tc>
                  <a:txBody>
                    <a:bodyPr/>
                    <a:lstStyle/>
                    <a:p>
                      <a:r>
                        <a:rPr lang="en-US" sz="1600" i="1" dirty="0"/>
                        <a:t>d</a:t>
                      </a:r>
                    </a:p>
                  </a:txBody>
                  <a:tcPr/>
                </a:tc>
                <a:tc>
                  <a:txBody>
                    <a:bodyPr/>
                    <a:lstStyle/>
                    <a:p>
                      <a:r>
                        <a:rPr lang="en-US" sz="1600" dirty="0"/>
                        <a:t>0</a:t>
                      </a:r>
                    </a:p>
                  </a:txBody>
                  <a:tcPr/>
                </a:tc>
                <a:tc>
                  <a:txBody>
                    <a:bodyPr/>
                    <a:lstStyle/>
                    <a:p>
                      <a:r>
                        <a:rPr lang="en-US" sz="1600" dirty="0"/>
                        <a:t>1</a:t>
                      </a:r>
                    </a:p>
                  </a:txBody>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5CE7DAD6-8271-C86D-D120-83DD545A809D}"/>
              </a:ext>
            </a:extLst>
          </p:cNvPr>
          <p:cNvGraphicFramePr>
            <a:graphicFrameLocks noGrp="1"/>
          </p:cNvGraphicFramePr>
          <p:nvPr>
            <p:extLst>
              <p:ext uri="{D42A27DB-BD31-4B8C-83A1-F6EECF244321}">
                <p14:modId xmlns:p14="http://schemas.microsoft.com/office/powerpoint/2010/main" val="4227007357"/>
              </p:ext>
            </p:extLst>
          </p:nvPr>
        </p:nvGraphicFramePr>
        <p:xfrm>
          <a:off x="3385354" y="3581400"/>
          <a:ext cx="4267200" cy="2048868"/>
        </p:xfrm>
        <a:graphic>
          <a:graphicData uri="http://schemas.openxmlformats.org/drawingml/2006/table">
            <a:tbl>
              <a:tblPr firstRow="1" bandRow="1">
                <a:tableStyleId>{93296810-A885-4BE3-A3E7-6D5BEEA58F35}</a:tableStyleId>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367437">
                <a:tc>
                  <a:txBody>
                    <a:bodyPr/>
                    <a:lstStyle/>
                    <a:p>
                      <a:r>
                        <a:rPr lang="en-US" sz="1600" b="0" i="1" dirty="0"/>
                        <a:t>Iteration</a:t>
                      </a:r>
                    </a:p>
                  </a:txBody>
                  <a:tcPr/>
                </a:tc>
                <a:tc>
                  <a:txBody>
                    <a:bodyPr/>
                    <a:lstStyle/>
                    <a:p>
                      <a:r>
                        <a:rPr lang="en-US" sz="1600" b="0" i="1" dirty="0"/>
                        <a:t>Centroid</a:t>
                      </a:r>
                      <a:r>
                        <a:rPr lang="en-US" sz="1600" b="0" i="1" baseline="0" dirty="0"/>
                        <a:t> 1 and instances</a:t>
                      </a:r>
                      <a:endParaRPr lang="en-US" sz="1600" b="0" i="1" dirty="0"/>
                    </a:p>
                  </a:txBody>
                  <a:tcPr/>
                </a:tc>
                <a:tc>
                  <a:txBody>
                    <a:bodyPr/>
                    <a:lstStyle/>
                    <a:p>
                      <a:r>
                        <a:rPr lang="en-US" sz="1600" b="0" i="1" dirty="0"/>
                        <a:t>Centroid</a:t>
                      </a:r>
                      <a:r>
                        <a:rPr lang="en-US" sz="1600" b="0" i="1" baseline="0" dirty="0"/>
                        <a:t> 2 and instances</a:t>
                      </a:r>
                      <a:endParaRPr lang="en-US" sz="1600" b="0" i="1" dirty="0"/>
                    </a:p>
                  </a:txBody>
                  <a:tcPr/>
                </a:tc>
                <a:extLst>
                  <a:ext uri="{0D108BD9-81ED-4DB2-BD59-A6C34878D82A}">
                    <a16:rowId xmlns:a16="http://schemas.microsoft.com/office/drawing/2014/main" val="10000"/>
                  </a:ext>
                </a:extLst>
              </a:tr>
              <a:tr h="367437">
                <a:tc>
                  <a:txBody>
                    <a:bodyPr/>
                    <a:lstStyle/>
                    <a:p>
                      <a:r>
                        <a:rPr lang="en-US" sz="1600" i="0" dirty="0"/>
                        <a:t>0</a:t>
                      </a:r>
                    </a:p>
                  </a:txBody>
                  <a:tcPr/>
                </a:tc>
                <a:tc>
                  <a:txBody>
                    <a:bodyPr/>
                    <a:lstStyle/>
                    <a:p>
                      <a:r>
                        <a:rPr lang="en-US" sz="1600" dirty="0"/>
                        <a:t>3, 1 {</a:t>
                      </a:r>
                      <a:r>
                        <a:rPr lang="en-US" sz="1600" i="1" dirty="0"/>
                        <a:t>a</a:t>
                      </a:r>
                      <a:r>
                        <a:rPr lang="en-US" sz="1600" dirty="0"/>
                        <a:t>, </a:t>
                      </a:r>
                      <a:r>
                        <a:rPr lang="en-US" sz="1600" i="1" dirty="0"/>
                        <a:t>c, d</a:t>
                      </a:r>
                      <a:r>
                        <a:rPr lang="en-US" sz="1600" dirty="0"/>
                        <a: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4, 0 {</a:t>
                      </a:r>
                      <a:r>
                        <a:rPr lang="en-US" sz="1600" i="1" dirty="0"/>
                        <a:t>b</a:t>
                      </a:r>
                      <a:r>
                        <a:rPr lang="en-US" sz="1600" dirty="0"/>
                        <a:t>}</a:t>
                      </a:r>
                    </a:p>
                  </a:txBody>
                  <a:tcPr/>
                </a:tc>
                <a:extLst>
                  <a:ext uri="{0D108BD9-81ED-4DB2-BD59-A6C34878D82A}">
                    <a16:rowId xmlns:a16="http://schemas.microsoft.com/office/drawing/2014/main" val="10001"/>
                  </a:ext>
                </a:extLst>
              </a:tr>
              <a:tr h="367437">
                <a:tc>
                  <a:txBody>
                    <a:bodyPr/>
                    <a:lstStyle/>
                    <a:p>
                      <a:r>
                        <a:rPr lang="en-US" sz="1600" i="0" dirty="0"/>
                        <a:t>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a:t>1, </a:t>
                      </a:r>
                      <a:r>
                        <a:rPr lang="en-US" sz="1600" baseline="0" dirty="0"/>
                        <a:t>2/3 </a:t>
                      </a:r>
                      <a:r>
                        <a:rPr lang="en-US" sz="1600" dirty="0"/>
                        <a:t>{</a:t>
                      </a:r>
                      <a:r>
                        <a:rPr lang="en-US" sz="1600" i="1" dirty="0"/>
                        <a:t>c, d</a:t>
                      </a:r>
                      <a:r>
                        <a:rPr lang="en-US" sz="1600" dirty="0"/>
                        <a: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4, 0 </a:t>
                      </a:r>
                      <a:r>
                        <a:rPr lang="en-US" sz="1600" i="0" dirty="0"/>
                        <a:t>{</a:t>
                      </a:r>
                      <a:r>
                        <a:rPr lang="en-US" sz="1600" i="1" dirty="0"/>
                        <a:t>a, b</a:t>
                      </a:r>
                      <a:r>
                        <a:rPr lang="en-US" sz="1600" dirty="0"/>
                        <a:t>}</a:t>
                      </a:r>
                    </a:p>
                  </a:txBody>
                  <a:tcPr/>
                </a:tc>
                <a:extLst>
                  <a:ext uri="{0D108BD9-81ED-4DB2-BD59-A6C34878D82A}">
                    <a16:rowId xmlns:a16="http://schemas.microsoft.com/office/drawing/2014/main" val="10002"/>
                  </a:ext>
                </a:extLst>
              </a:tr>
              <a:tr h="367437">
                <a:tc>
                  <a:txBody>
                    <a:bodyPr/>
                    <a:lstStyle/>
                    <a:p>
                      <a:r>
                        <a:rPr lang="en-US" sz="1600" i="0" dirty="0"/>
                        <a:t>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0, .5 {</a:t>
                      </a:r>
                      <a:r>
                        <a:rPr lang="en-US" sz="1600" i="1" dirty="0"/>
                        <a:t>c, d</a:t>
                      </a:r>
                      <a:r>
                        <a:rPr lang="en-US" sz="1600" i="0" dirty="0"/>
                        <a: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3.5, .5 {</a:t>
                      </a:r>
                      <a:r>
                        <a:rPr lang="en-US" sz="1600" i="1" dirty="0"/>
                        <a:t>a, b</a:t>
                      </a:r>
                      <a:r>
                        <a:rPr lang="en-US" sz="1600" dirty="0"/>
                        <a:t>}</a:t>
                      </a:r>
                    </a:p>
                  </a:txBody>
                  <a:tcPr/>
                </a:tc>
                <a:extLst>
                  <a:ext uri="{0D108BD9-81ED-4DB2-BD59-A6C34878D82A}">
                    <a16:rowId xmlns:a16="http://schemas.microsoft.com/office/drawing/2014/main" val="10003"/>
                  </a:ext>
                </a:extLst>
              </a:tr>
              <a:tr h="367437">
                <a:tc>
                  <a:txBody>
                    <a:bodyPr/>
                    <a:lstStyle/>
                    <a:p>
                      <a:r>
                        <a:rPr lang="en-US" sz="1600" i="0" dirty="0"/>
                        <a:t>3</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0, .5 {</a:t>
                      </a:r>
                      <a:r>
                        <a:rPr lang="en-US" sz="1600" i="1" dirty="0"/>
                        <a:t>c, d</a:t>
                      </a:r>
                      <a:r>
                        <a:rPr lang="en-US" sz="1600" i="0" dirty="0"/>
                        <a: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3.5, .5 {</a:t>
                      </a:r>
                      <a:r>
                        <a:rPr lang="en-US" sz="1600" i="1" dirty="0"/>
                        <a:t>a, b</a:t>
                      </a:r>
                      <a:r>
                        <a:rPr lang="en-US" sz="1600" dirty="0"/>
                        <a:t>}</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58773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a:t>K-means Homework</a:t>
            </a:r>
          </a:p>
        </p:txBody>
      </p:sp>
      <p:sp>
        <p:nvSpPr>
          <p:cNvPr id="3" name="Content Placeholder 2"/>
          <p:cNvSpPr>
            <a:spLocks noGrp="1"/>
          </p:cNvSpPr>
          <p:nvPr>
            <p:ph idx="1"/>
          </p:nvPr>
        </p:nvSpPr>
        <p:spPr>
          <a:xfrm>
            <a:off x="655243" y="1143000"/>
            <a:ext cx="7772400" cy="2514600"/>
          </a:xfrm>
        </p:spPr>
        <p:txBody>
          <a:bodyPr>
            <a:normAutofit fontScale="92500" lnSpcReduction="10000"/>
          </a:bodyPr>
          <a:lstStyle/>
          <a:p>
            <a:r>
              <a:rPr lang="en-US" dirty="0"/>
              <a:t>For the data below, show the centroid values and which instances are closest to each centroid </a:t>
            </a:r>
            <a:r>
              <a:rPr lang="en-US" i="1" dirty="0"/>
              <a:t>after</a:t>
            </a:r>
            <a:r>
              <a:rPr lang="en-US" dirty="0"/>
              <a:t> centroid calculation for two iterations of K-means using Manhattan distance</a:t>
            </a:r>
          </a:p>
          <a:p>
            <a:r>
              <a:rPr lang="en-US" dirty="0"/>
              <a:t>By 2 iterations I mean 2 centroid changes after the initial centroids </a:t>
            </a:r>
          </a:p>
          <a:p>
            <a:r>
              <a:rPr lang="en-US" dirty="0"/>
              <a:t>Assume </a:t>
            </a:r>
            <a:r>
              <a:rPr lang="en-US" i="1" dirty="0"/>
              <a:t>k </a:t>
            </a:r>
            <a:r>
              <a:rPr lang="en-US" dirty="0"/>
              <a:t>= 2 and that the first two instances are the initial centroids</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34</a:t>
            </a:fld>
            <a:endParaRPr lang="en-US"/>
          </a:p>
        </p:txBody>
      </p:sp>
      <p:graphicFrame>
        <p:nvGraphicFramePr>
          <p:cNvPr id="8" name="Table 7"/>
          <p:cNvGraphicFramePr>
            <a:graphicFrameLocks noGrp="1"/>
          </p:cNvGraphicFramePr>
          <p:nvPr/>
        </p:nvGraphicFramePr>
        <p:xfrm>
          <a:off x="3733800" y="3696331"/>
          <a:ext cx="1753713" cy="2204622"/>
        </p:xfrm>
        <a:graphic>
          <a:graphicData uri="http://schemas.openxmlformats.org/drawingml/2006/table">
            <a:tbl>
              <a:tblPr firstRow="1" bandRow="1">
                <a:tableStyleId>{93296810-A885-4BE3-A3E7-6D5BEEA58F35}</a:tableStyleId>
              </a:tblPr>
              <a:tblGrid>
                <a:gridCol w="838200">
                  <a:extLst>
                    <a:ext uri="{9D8B030D-6E8A-4147-A177-3AD203B41FA5}">
                      <a16:colId xmlns:a16="http://schemas.microsoft.com/office/drawing/2014/main" val="20000"/>
                    </a:ext>
                  </a:extLst>
                </a:gridCol>
                <a:gridCol w="458313">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tblGrid>
              <a:tr h="367437">
                <a:tc>
                  <a:txBody>
                    <a:bodyPr/>
                    <a:lstStyle/>
                    <a:p>
                      <a:r>
                        <a:rPr lang="en-US" sz="1600" b="0" i="1" dirty="0"/>
                        <a:t>Pattern</a:t>
                      </a:r>
                    </a:p>
                  </a:txBody>
                  <a:tcPr/>
                </a:tc>
                <a:tc>
                  <a:txBody>
                    <a:bodyPr/>
                    <a:lstStyle/>
                    <a:p>
                      <a:r>
                        <a:rPr lang="en-US" sz="1600" b="0" i="1" dirty="0"/>
                        <a:t>x</a:t>
                      </a:r>
                    </a:p>
                  </a:txBody>
                  <a:tcPr/>
                </a:tc>
                <a:tc>
                  <a:txBody>
                    <a:bodyPr/>
                    <a:lstStyle/>
                    <a:p>
                      <a:r>
                        <a:rPr lang="en-US" sz="1600" b="0" i="1" dirty="0"/>
                        <a:t>y</a:t>
                      </a:r>
                    </a:p>
                  </a:txBody>
                  <a:tcPr/>
                </a:tc>
                <a:extLst>
                  <a:ext uri="{0D108BD9-81ED-4DB2-BD59-A6C34878D82A}">
                    <a16:rowId xmlns:a16="http://schemas.microsoft.com/office/drawing/2014/main" val="10000"/>
                  </a:ext>
                </a:extLst>
              </a:tr>
              <a:tr h="367437">
                <a:tc>
                  <a:txBody>
                    <a:bodyPr/>
                    <a:lstStyle/>
                    <a:p>
                      <a:r>
                        <a:rPr lang="en-US" sz="1600" i="1" dirty="0"/>
                        <a:t>a</a:t>
                      </a:r>
                    </a:p>
                  </a:txBody>
                  <a:tcPr/>
                </a:tc>
                <a:tc>
                  <a:txBody>
                    <a:bodyPr/>
                    <a:lstStyle/>
                    <a:p>
                      <a:r>
                        <a:rPr lang="en-US" sz="1600" dirty="0"/>
                        <a:t>.9</a:t>
                      </a:r>
                    </a:p>
                  </a:txBody>
                  <a:tcPr/>
                </a:tc>
                <a:tc>
                  <a:txBody>
                    <a:bodyPr/>
                    <a:lstStyle/>
                    <a:p>
                      <a:r>
                        <a:rPr lang="en-US" sz="1600" dirty="0"/>
                        <a:t>.8</a:t>
                      </a:r>
                    </a:p>
                  </a:txBody>
                  <a:tcPr/>
                </a:tc>
                <a:extLst>
                  <a:ext uri="{0D108BD9-81ED-4DB2-BD59-A6C34878D82A}">
                    <a16:rowId xmlns:a16="http://schemas.microsoft.com/office/drawing/2014/main" val="10001"/>
                  </a:ext>
                </a:extLst>
              </a:tr>
              <a:tr h="367437">
                <a:tc>
                  <a:txBody>
                    <a:bodyPr/>
                    <a:lstStyle/>
                    <a:p>
                      <a:r>
                        <a:rPr lang="en-US" sz="1600" i="1" dirty="0"/>
                        <a:t>b</a:t>
                      </a:r>
                    </a:p>
                  </a:txBody>
                  <a:tcPr/>
                </a:tc>
                <a:tc>
                  <a:txBody>
                    <a:bodyPr/>
                    <a:lstStyle/>
                    <a:p>
                      <a:r>
                        <a:rPr lang="en-US" sz="1600" dirty="0"/>
                        <a:t>.2</a:t>
                      </a:r>
                    </a:p>
                  </a:txBody>
                  <a:tcPr/>
                </a:tc>
                <a:tc>
                  <a:txBody>
                    <a:bodyPr/>
                    <a:lstStyle/>
                    <a:p>
                      <a:r>
                        <a:rPr lang="en-US" sz="1600" dirty="0"/>
                        <a:t>.2</a:t>
                      </a:r>
                    </a:p>
                  </a:txBody>
                  <a:tcPr/>
                </a:tc>
                <a:extLst>
                  <a:ext uri="{0D108BD9-81ED-4DB2-BD59-A6C34878D82A}">
                    <a16:rowId xmlns:a16="http://schemas.microsoft.com/office/drawing/2014/main" val="10002"/>
                  </a:ext>
                </a:extLst>
              </a:tr>
              <a:tr h="367437">
                <a:tc>
                  <a:txBody>
                    <a:bodyPr/>
                    <a:lstStyle/>
                    <a:p>
                      <a:r>
                        <a:rPr lang="en-US" sz="1600" i="1" dirty="0"/>
                        <a:t>c</a:t>
                      </a:r>
                    </a:p>
                  </a:txBody>
                  <a:tcPr/>
                </a:tc>
                <a:tc>
                  <a:txBody>
                    <a:bodyPr/>
                    <a:lstStyle/>
                    <a:p>
                      <a:r>
                        <a:rPr lang="en-US" sz="1600" dirty="0"/>
                        <a:t>.7</a:t>
                      </a:r>
                    </a:p>
                  </a:txBody>
                  <a:tcPr/>
                </a:tc>
                <a:tc>
                  <a:txBody>
                    <a:bodyPr/>
                    <a:lstStyle/>
                    <a:p>
                      <a:r>
                        <a:rPr lang="en-US" sz="1600" dirty="0"/>
                        <a:t>.6</a:t>
                      </a:r>
                    </a:p>
                  </a:txBody>
                  <a:tcPr/>
                </a:tc>
                <a:extLst>
                  <a:ext uri="{0D108BD9-81ED-4DB2-BD59-A6C34878D82A}">
                    <a16:rowId xmlns:a16="http://schemas.microsoft.com/office/drawing/2014/main" val="10003"/>
                  </a:ext>
                </a:extLst>
              </a:tr>
              <a:tr h="367437">
                <a:tc>
                  <a:txBody>
                    <a:bodyPr/>
                    <a:lstStyle/>
                    <a:p>
                      <a:r>
                        <a:rPr lang="en-US" sz="1600" i="1" dirty="0"/>
                        <a:t>d</a:t>
                      </a:r>
                    </a:p>
                  </a:txBody>
                  <a:tcPr/>
                </a:tc>
                <a:tc>
                  <a:txBody>
                    <a:bodyPr/>
                    <a:lstStyle/>
                    <a:p>
                      <a:r>
                        <a:rPr lang="en-US" sz="1600" dirty="0"/>
                        <a:t>-.1</a:t>
                      </a:r>
                    </a:p>
                  </a:txBody>
                  <a:tcPr/>
                </a:tc>
                <a:tc>
                  <a:txBody>
                    <a:bodyPr/>
                    <a:lstStyle/>
                    <a:p>
                      <a:r>
                        <a:rPr lang="en-US" sz="1600" dirty="0"/>
                        <a:t>-.6</a:t>
                      </a:r>
                    </a:p>
                  </a:txBody>
                  <a:tcPr/>
                </a:tc>
                <a:extLst>
                  <a:ext uri="{0D108BD9-81ED-4DB2-BD59-A6C34878D82A}">
                    <a16:rowId xmlns:a16="http://schemas.microsoft.com/office/drawing/2014/main" val="10004"/>
                  </a:ext>
                </a:extLst>
              </a:tr>
              <a:tr h="367437">
                <a:tc>
                  <a:txBody>
                    <a:bodyPr/>
                    <a:lstStyle/>
                    <a:p>
                      <a:r>
                        <a:rPr lang="en-US" sz="1600" i="1" dirty="0"/>
                        <a:t>e</a:t>
                      </a:r>
                    </a:p>
                  </a:txBody>
                  <a:tcPr/>
                </a:tc>
                <a:tc>
                  <a:txBody>
                    <a:bodyPr/>
                    <a:lstStyle/>
                    <a:p>
                      <a:r>
                        <a:rPr lang="en-US" sz="1600" dirty="0"/>
                        <a:t>.5</a:t>
                      </a:r>
                    </a:p>
                  </a:txBody>
                  <a:tcPr/>
                </a:tc>
                <a:tc>
                  <a:txBody>
                    <a:bodyPr/>
                    <a:lstStyle/>
                    <a:p>
                      <a:r>
                        <a:rPr lang="en-US" sz="1600" dirty="0"/>
                        <a:t>.5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41847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Other Unsupervised Models</a:t>
            </a:r>
          </a:p>
        </p:txBody>
      </p:sp>
      <p:sp>
        <p:nvSpPr>
          <p:cNvPr id="41987" name="Content Placeholder 2"/>
          <p:cNvSpPr>
            <a:spLocks noGrp="1"/>
          </p:cNvSpPr>
          <p:nvPr>
            <p:ph idx="1"/>
          </p:nvPr>
        </p:nvSpPr>
        <p:spPr>
          <a:xfrm>
            <a:off x="533400" y="1219200"/>
            <a:ext cx="8229600" cy="4876800"/>
          </a:xfrm>
        </p:spPr>
        <p:txBody>
          <a:bodyPr/>
          <a:lstStyle/>
          <a:p>
            <a:r>
              <a:rPr lang="en-US" dirty="0">
                <a:ea typeface="ＭＳ Ｐゴシック" pitchFamily="1" charset="-128"/>
                <a:cs typeface="ＭＳ Ｐゴシック" pitchFamily="1" charset="-128"/>
              </a:rPr>
              <a:t>Vector Quantization – Discretize into codebooks</a:t>
            </a:r>
          </a:p>
          <a:p>
            <a:r>
              <a:rPr lang="en-US" dirty="0">
                <a:ea typeface="ＭＳ Ｐゴシック" pitchFamily="1" charset="-128"/>
                <a:cs typeface="ＭＳ Ｐゴシック" pitchFamily="1" charset="-128"/>
              </a:rPr>
              <a:t>K-medoids</a:t>
            </a:r>
          </a:p>
          <a:p>
            <a:r>
              <a:rPr lang="en-US" dirty="0">
                <a:ea typeface="ＭＳ Ｐゴシック" pitchFamily="1" charset="-128"/>
                <a:cs typeface="ＭＳ Ｐゴシック" pitchFamily="1" charset="-128"/>
              </a:rPr>
              <a:t>Conceptual Clustering (Symbolic AI) – Cobweb, </a:t>
            </a:r>
            <a:r>
              <a:rPr lang="en-US" dirty="0" err="1">
                <a:ea typeface="ＭＳ Ｐゴシック" pitchFamily="1" charset="-128"/>
                <a:cs typeface="ＭＳ Ｐゴシック" pitchFamily="1" charset="-128"/>
              </a:rPr>
              <a:t>Classit</a:t>
            </a:r>
            <a:r>
              <a:rPr lang="en-US" dirty="0">
                <a:ea typeface="ＭＳ Ｐゴシック" pitchFamily="1" charset="-128"/>
                <a:cs typeface="ＭＳ Ｐゴシック" pitchFamily="1" charset="-128"/>
              </a:rPr>
              <a:t>, etc.</a:t>
            </a:r>
          </a:p>
          <a:p>
            <a:pPr lvl="1"/>
            <a:r>
              <a:rPr lang="en-US" dirty="0"/>
              <a:t>Incremental vs Batch</a:t>
            </a:r>
          </a:p>
          <a:p>
            <a:r>
              <a:rPr lang="en-US" dirty="0">
                <a:ea typeface="ＭＳ Ｐゴシック" pitchFamily="1" charset="-128"/>
                <a:cs typeface="ＭＳ Ｐゴシック" pitchFamily="1" charset="-128"/>
              </a:rPr>
              <a:t>Density based clustering, DBSCAN, OPTICS</a:t>
            </a:r>
          </a:p>
          <a:p>
            <a:r>
              <a:rPr lang="en-US" dirty="0">
                <a:ea typeface="ＭＳ Ｐゴシック" pitchFamily="1" charset="-128"/>
                <a:cs typeface="ＭＳ Ｐゴシック" pitchFamily="1" charset="-128"/>
              </a:rPr>
              <a:t>Outlier detection models</a:t>
            </a:r>
          </a:p>
          <a:p>
            <a:r>
              <a:rPr lang="en-US" dirty="0">
                <a:ea typeface="ＭＳ Ｐゴシック" pitchFamily="1" charset="-128"/>
                <a:cs typeface="ＭＳ Ｐゴシック" pitchFamily="1" charset="-128"/>
              </a:rPr>
              <a:t>Special models for large data bases – </a:t>
            </a:r>
            <a:r>
              <a:rPr lang="en-US" i="1" dirty="0">
                <a:ea typeface="ＭＳ Ｐゴシック" pitchFamily="1" charset="-128"/>
                <a:cs typeface="ＭＳ Ｐゴシック" pitchFamily="1" charset="-128"/>
              </a:rPr>
              <a:t>n</a:t>
            </a:r>
            <a:r>
              <a:rPr lang="en-US" baseline="30000" dirty="0">
                <a:ea typeface="ＭＳ Ｐゴシック" pitchFamily="1" charset="-128"/>
                <a:cs typeface="ＭＳ Ｐゴシック" pitchFamily="1" charset="-128"/>
              </a:rPr>
              <a:t>2</a:t>
            </a:r>
            <a:r>
              <a:rPr lang="en-US" dirty="0">
                <a:ea typeface="ＭＳ Ｐゴシック" pitchFamily="1" charset="-128"/>
                <a:cs typeface="ＭＳ Ｐゴシック" pitchFamily="1" charset="-128"/>
              </a:rPr>
              <a:t> space?, disk I/O</a:t>
            </a:r>
          </a:p>
          <a:p>
            <a:pPr lvl="1"/>
            <a:r>
              <a:rPr lang="en-US" dirty="0"/>
              <a:t>Sampling – Bring in enough data to fill memory and then cluster</a:t>
            </a:r>
          </a:p>
          <a:p>
            <a:pPr lvl="1"/>
            <a:r>
              <a:rPr lang="en-US" dirty="0"/>
              <a:t>Once initial prototypes found, can iteratively bring in more data to adjust/fine-tune current prototypes as desired</a:t>
            </a:r>
          </a:p>
          <a:p>
            <a:pPr lvl="1"/>
            <a:r>
              <a:rPr lang="en-US" dirty="0"/>
              <a:t>Linear algorithms</a:t>
            </a:r>
          </a:p>
          <a:p>
            <a:endParaRPr lang="en-US" dirty="0">
              <a:ea typeface="ＭＳ Ｐゴシック" pitchFamily="1" charset="-128"/>
              <a:cs typeface="ＭＳ Ｐゴシック" pitchFamily="1" charset="-128"/>
            </a:endParaRPr>
          </a:p>
        </p:txBody>
      </p:sp>
      <p:sp>
        <p:nvSpPr>
          <p:cNvPr id="41988"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41989" name="Slide Number Placeholder 4"/>
          <p:cNvSpPr>
            <a:spLocks noGrp="1"/>
          </p:cNvSpPr>
          <p:nvPr>
            <p:ph type="sldNum" sz="quarter" idx="12"/>
          </p:nvPr>
        </p:nvSpPr>
        <p:spPr>
          <a:noFill/>
        </p:spPr>
        <p:txBody>
          <a:bodyPr/>
          <a:lstStyle/>
          <a:p>
            <a:fld id="{0471E375-495A-724E-B8C9-37C0ECD122A7}" type="slidenum">
              <a:rPr lang="en-US" smtClean="0">
                <a:latin typeface="Times New Roman" pitchFamily="1" charset="0"/>
              </a:rPr>
              <a:pPr/>
              <a:t>35</a:t>
            </a:fld>
            <a:endParaRPr lang="en-US">
              <a:latin typeface="Times New Roman" pitchFamily="1"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E42F-A9BD-A346-9375-72A1AE4214DE}"/>
              </a:ext>
            </a:extLst>
          </p:cNvPr>
          <p:cNvSpPr>
            <a:spLocks noGrp="1"/>
          </p:cNvSpPr>
          <p:nvPr>
            <p:ph type="title"/>
          </p:nvPr>
        </p:nvSpPr>
        <p:spPr/>
        <p:txBody>
          <a:bodyPr/>
          <a:lstStyle/>
          <a:p>
            <a:r>
              <a:rPr lang="en-US" dirty="0"/>
              <a:t>Semi-Supervised Learning Examples</a:t>
            </a:r>
          </a:p>
        </p:txBody>
      </p:sp>
      <p:pic>
        <p:nvPicPr>
          <p:cNvPr id="6" name="Content Placeholder 5">
            <a:extLst>
              <a:ext uri="{FF2B5EF4-FFF2-40B4-BE49-F238E27FC236}">
                <a16:creationId xmlns:a16="http://schemas.microsoft.com/office/drawing/2014/main" id="{97970CB3-E2F0-F24C-9E19-4B483A27F739}"/>
              </a:ext>
            </a:extLst>
          </p:cNvPr>
          <p:cNvPicPr>
            <a:picLocks noGrp="1" noChangeAspect="1"/>
          </p:cNvPicPr>
          <p:nvPr>
            <p:ph idx="1"/>
          </p:nvPr>
        </p:nvPicPr>
        <p:blipFill>
          <a:blip r:embed="rId3"/>
          <a:stretch>
            <a:fillRect/>
          </a:stretch>
        </p:blipFill>
        <p:spPr>
          <a:xfrm>
            <a:off x="152400" y="2057400"/>
            <a:ext cx="5638800" cy="2819400"/>
          </a:xfrm>
        </p:spPr>
      </p:pic>
      <p:sp>
        <p:nvSpPr>
          <p:cNvPr id="4" name="Footer Placeholder 3">
            <a:extLst>
              <a:ext uri="{FF2B5EF4-FFF2-40B4-BE49-F238E27FC236}">
                <a16:creationId xmlns:a16="http://schemas.microsoft.com/office/drawing/2014/main" id="{EA253E27-8A54-CA41-B43B-BA5FF9324BB2}"/>
              </a:ext>
            </a:extLst>
          </p:cNvPr>
          <p:cNvSpPr>
            <a:spLocks noGrp="1"/>
          </p:cNvSpPr>
          <p:nvPr>
            <p:ph type="ftr" sz="quarter" idx="11"/>
          </p:nvPr>
        </p:nvSpPr>
        <p:spPr/>
        <p:txBody>
          <a:bodyPr/>
          <a:lstStyle/>
          <a:p>
            <a:pPr>
              <a:defRPr/>
            </a:pPr>
            <a:r>
              <a:rPr lang="en-US"/>
              <a:t>CS 270 - Clustering</a:t>
            </a:r>
          </a:p>
        </p:txBody>
      </p:sp>
      <p:sp>
        <p:nvSpPr>
          <p:cNvPr id="5" name="Slide Number Placeholder 4">
            <a:extLst>
              <a:ext uri="{FF2B5EF4-FFF2-40B4-BE49-F238E27FC236}">
                <a16:creationId xmlns:a16="http://schemas.microsoft.com/office/drawing/2014/main" id="{80C06BF1-5DAA-2D47-AF98-3F0F825AF7C7}"/>
              </a:ext>
            </a:extLst>
          </p:cNvPr>
          <p:cNvSpPr>
            <a:spLocks noGrp="1"/>
          </p:cNvSpPr>
          <p:nvPr>
            <p:ph type="sldNum" sz="quarter" idx="12"/>
          </p:nvPr>
        </p:nvSpPr>
        <p:spPr/>
        <p:txBody>
          <a:bodyPr/>
          <a:lstStyle/>
          <a:p>
            <a:pPr>
              <a:defRPr/>
            </a:pPr>
            <a:fld id="{855AF27C-A912-7D4C-A91C-22684913B2EC}" type="slidenum">
              <a:rPr lang="en-US" smtClean="0"/>
              <a:pPr>
                <a:defRPr/>
              </a:pPr>
              <a:t>36</a:t>
            </a:fld>
            <a:endParaRPr lang="en-US"/>
          </a:p>
        </p:txBody>
      </p:sp>
      <p:pic>
        <p:nvPicPr>
          <p:cNvPr id="7" name="Picture 6">
            <a:extLst>
              <a:ext uri="{FF2B5EF4-FFF2-40B4-BE49-F238E27FC236}">
                <a16:creationId xmlns:a16="http://schemas.microsoft.com/office/drawing/2014/main" id="{BAD03BC8-41FE-DF40-B6E9-CFAD190B206E}"/>
              </a:ext>
            </a:extLst>
          </p:cNvPr>
          <p:cNvPicPr>
            <a:picLocks noChangeAspect="1"/>
          </p:cNvPicPr>
          <p:nvPr/>
        </p:nvPicPr>
        <p:blipFill>
          <a:blip r:embed="rId4"/>
          <a:stretch>
            <a:fillRect/>
          </a:stretch>
        </p:blipFill>
        <p:spPr>
          <a:xfrm>
            <a:off x="6019800" y="1676400"/>
            <a:ext cx="2997200" cy="3460685"/>
          </a:xfrm>
          <a:prstGeom prst="rect">
            <a:avLst/>
          </a:prstGeom>
        </p:spPr>
      </p:pic>
      <p:sp>
        <p:nvSpPr>
          <p:cNvPr id="8" name="TextBox 7">
            <a:extLst>
              <a:ext uri="{FF2B5EF4-FFF2-40B4-BE49-F238E27FC236}">
                <a16:creationId xmlns:a16="http://schemas.microsoft.com/office/drawing/2014/main" id="{2DF896D4-11FC-2449-92AD-582AE4C186A6}"/>
              </a:ext>
            </a:extLst>
          </p:cNvPr>
          <p:cNvSpPr txBox="1"/>
          <p:nvPr/>
        </p:nvSpPr>
        <p:spPr>
          <a:xfrm>
            <a:off x="335532" y="5344016"/>
            <a:ext cx="8549135" cy="830997"/>
          </a:xfrm>
          <a:prstGeom prst="rect">
            <a:avLst/>
          </a:prstGeom>
          <a:noFill/>
        </p:spPr>
        <p:txBody>
          <a:bodyPr wrap="none" rtlCol="0">
            <a:spAutoFit/>
          </a:bodyPr>
          <a:lstStyle/>
          <a:p>
            <a:r>
              <a:rPr lang="en-US" dirty="0"/>
              <a:t>Combine labeled and unlabeled data with assumptions about typical</a:t>
            </a:r>
          </a:p>
          <a:p>
            <a:r>
              <a:rPr lang="en-US" dirty="0"/>
              <a:t>data to find better solutions than just using the labeled data</a:t>
            </a:r>
          </a:p>
        </p:txBody>
      </p:sp>
    </p:spTree>
    <p:extLst>
      <p:ext uri="{BB962C8B-B14F-4D97-AF65-F5344CB8AC3E}">
        <p14:creationId xmlns:p14="http://schemas.microsoft.com/office/powerpoint/2010/main" val="1250769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Summary</a:t>
            </a:r>
          </a:p>
        </p:txBody>
      </p:sp>
      <p:sp>
        <p:nvSpPr>
          <p:cNvPr id="43011" name="Content Placeholder 2"/>
          <p:cNvSpPr>
            <a:spLocks noGrp="1"/>
          </p:cNvSpPr>
          <p:nvPr>
            <p:ph idx="1"/>
          </p:nvPr>
        </p:nvSpPr>
        <p:spPr/>
        <p:txBody>
          <a:bodyPr>
            <a:normAutofit lnSpcReduction="10000"/>
          </a:bodyPr>
          <a:lstStyle/>
          <a:p>
            <a:r>
              <a:rPr lang="en-US" dirty="0">
                <a:ea typeface="ＭＳ Ｐゴシック" pitchFamily="1" charset="-128"/>
                <a:cs typeface="ＭＳ Ｐゴシック" pitchFamily="1" charset="-128"/>
              </a:rPr>
              <a:t>Standard clustering highly used</a:t>
            </a:r>
          </a:p>
          <a:p>
            <a:r>
              <a:rPr lang="en-US" dirty="0">
                <a:ea typeface="ＭＳ Ｐゴシック" pitchFamily="1" charset="-128"/>
                <a:cs typeface="ＭＳ Ｐゴシック" pitchFamily="1" charset="-128"/>
              </a:rPr>
              <a:t>Can also use clustering as a discretization technique on continuous data for many other models which favor nominal or discretized data</a:t>
            </a:r>
          </a:p>
          <a:p>
            <a:pPr lvl="1"/>
            <a:r>
              <a:rPr lang="en-US" dirty="0"/>
              <a:t>Including supervised learning models (Decision trees, Naïve Bayes, etc.)</a:t>
            </a:r>
          </a:p>
          <a:p>
            <a:r>
              <a:rPr lang="en-US" dirty="0">
                <a:ea typeface="ＭＳ Ｐゴシック" pitchFamily="1" charset="-128"/>
                <a:cs typeface="ＭＳ Ｐゴシック" pitchFamily="1" charset="-128"/>
              </a:rPr>
              <a:t>With so much (unlabeled) data out there, opportunities to do unsupervised learning are growing</a:t>
            </a:r>
          </a:p>
          <a:p>
            <a:pPr lvl="1"/>
            <a:r>
              <a:rPr lang="en-US" dirty="0">
                <a:ea typeface="ＭＳ Ｐゴシック" pitchFamily="1" charset="-128"/>
                <a:cs typeface="ＭＳ Ｐゴシック" pitchFamily="1" charset="-128"/>
              </a:rPr>
              <a:t>Semi-Supervised learning is becoming very important</a:t>
            </a:r>
          </a:p>
          <a:p>
            <a:pPr lvl="1"/>
            <a:r>
              <a:rPr lang="en-US" dirty="0">
                <a:ea typeface="ＭＳ Ｐゴシック" pitchFamily="1" charset="-128"/>
                <a:cs typeface="ＭＳ Ｐゴシック" pitchFamily="1" charset="-128"/>
              </a:rPr>
              <a:t>Use unlabeled data to augment the more limited labeled data to improve accuracy of a supervised learner</a:t>
            </a:r>
          </a:p>
          <a:p>
            <a:r>
              <a:rPr lang="en-US" dirty="0">
                <a:ea typeface="ＭＳ Ｐゴシック" pitchFamily="1" charset="-128"/>
                <a:cs typeface="ＭＳ Ｐゴシック" pitchFamily="1" charset="-128"/>
              </a:rPr>
              <a:t>Deep Learning – Unsupervised training of early layers is an important approach in some deep learning models</a:t>
            </a:r>
          </a:p>
        </p:txBody>
      </p:sp>
      <p:sp>
        <p:nvSpPr>
          <p:cNvPr id="43012"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43013" name="Slide Number Placeholder 4"/>
          <p:cNvSpPr>
            <a:spLocks noGrp="1"/>
          </p:cNvSpPr>
          <p:nvPr>
            <p:ph type="sldNum" sz="quarter" idx="12"/>
          </p:nvPr>
        </p:nvSpPr>
        <p:spPr>
          <a:noFill/>
        </p:spPr>
        <p:txBody>
          <a:bodyPr/>
          <a:lstStyle/>
          <a:p>
            <a:fld id="{1BFD58B3-B8EF-2341-84B4-11C7B243B5D1}" type="slidenum">
              <a:rPr lang="en-US" smtClean="0">
                <a:latin typeface="Times New Roman" pitchFamily="1" charset="0"/>
              </a:rPr>
              <a:pPr/>
              <a:t>37</a:t>
            </a:fld>
            <a:endParaRPr lang="en-US">
              <a:latin typeface="Times New Roman" pitchFamily="1"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Clustering Project</a:t>
            </a:r>
          </a:p>
        </p:txBody>
      </p:sp>
      <p:sp>
        <p:nvSpPr>
          <p:cNvPr id="3" name="Content Placeholder 2"/>
          <p:cNvSpPr>
            <a:spLocks noGrp="1"/>
          </p:cNvSpPr>
          <p:nvPr>
            <p:ph idx="1"/>
          </p:nvPr>
        </p:nvSpPr>
        <p:spPr/>
        <p:txBody>
          <a:bodyPr/>
          <a:lstStyle/>
          <a:p>
            <a:r>
              <a:rPr lang="en-US" dirty="0"/>
              <a:t>Last individual project</a:t>
            </a:r>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38</a:t>
            </a:fld>
            <a:endParaRPr lang="en-US"/>
          </a:p>
        </p:txBody>
      </p:sp>
    </p:spTree>
    <p:extLst>
      <p:ext uri="{BB962C8B-B14F-4D97-AF65-F5344CB8AC3E}">
        <p14:creationId xmlns:p14="http://schemas.microsoft.com/office/powerpoint/2010/main" val="2146823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pPr>
              <a:defRPr/>
            </a:pPr>
            <a:r>
              <a:rPr lang="en-US" dirty="0"/>
              <a:t>Neural Network Clustering</a:t>
            </a:r>
          </a:p>
        </p:txBody>
      </p:sp>
      <p:sp>
        <p:nvSpPr>
          <p:cNvPr id="31747" name="Content Placeholder 2"/>
          <p:cNvSpPr>
            <a:spLocks noGrp="1"/>
          </p:cNvSpPr>
          <p:nvPr>
            <p:ph idx="1"/>
          </p:nvPr>
        </p:nvSpPr>
        <p:spPr>
          <a:xfrm>
            <a:off x="685800" y="3276600"/>
            <a:ext cx="7772400" cy="3014663"/>
          </a:xfrm>
        </p:spPr>
        <p:txBody>
          <a:bodyPr>
            <a:normAutofit fontScale="85000" lnSpcReduction="20000"/>
          </a:bodyPr>
          <a:lstStyle/>
          <a:p>
            <a:pPr>
              <a:buFont typeface="Wingdings" charset="2"/>
              <a:buChar char="l"/>
              <a:defRPr/>
            </a:pPr>
            <a:r>
              <a:rPr lang="en-US" dirty="0"/>
              <a:t>Single layer network</a:t>
            </a:r>
          </a:p>
          <a:p>
            <a:pPr lvl="1">
              <a:defRPr/>
            </a:pPr>
            <a:r>
              <a:rPr lang="en-US" dirty="0"/>
              <a:t>Bit like a chopped off RBF, where prototypes become adaptive output nodes</a:t>
            </a:r>
          </a:p>
          <a:p>
            <a:pPr>
              <a:buFont typeface="Wingdings" charset="2"/>
              <a:buChar char="l"/>
              <a:defRPr/>
            </a:pPr>
            <a:r>
              <a:rPr lang="en-US" dirty="0"/>
              <a:t>Arbitrary number of output nodes (cluster prototypes) – User defined</a:t>
            </a:r>
          </a:p>
          <a:p>
            <a:pPr>
              <a:buFont typeface="Wingdings" charset="2"/>
              <a:buChar char="l"/>
              <a:defRPr/>
            </a:pPr>
            <a:r>
              <a:rPr lang="en-US" dirty="0"/>
              <a:t>Locations of output nodes (prototypes) can be initialized randomly</a:t>
            </a:r>
          </a:p>
          <a:p>
            <a:pPr lvl="1">
              <a:defRPr/>
            </a:pPr>
            <a:r>
              <a:rPr lang="en-US" dirty="0"/>
              <a:t>Could set them at locations of random instances, etc.</a:t>
            </a:r>
          </a:p>
          <a:p>
            <a:pPr>
              <a:buFont typeface="Wingdings" charset="2"/>
              <a:buChar char="l"/>
              <a:defRPr/>
            </a:pPr>
            <a:r>
              <a:rPr lang="en-US" dirty="0"/>
              <a:t>Each node computes distance to the current instance</a:t>
            </a:r>
          </a:p>
          <a:p>
            <a:pPr>
              <a:buFont typeface="Wingdings" charset="2"/>
              <a:buChar char="l"/>
              <a:defRPr/>
            </a:pPr>
            <a:r>
              <a:rPr lang="en-US" dirty="0"/>
              <a:t>Competitive Learning style – winner takes all – closest node decides the cluster during execution</a:t>
            </a:r>
          </a:p>
          <a:p>
            <a:pPr>
              <a:buFont typeface="Wingdings" charset="2"/>
              <a:buChar char="l"/>
              <a:defRPr/>
            </a:pPr>
            <a:r>
              <a:rPr lang="en-US" dirty="0"/>
              <a:t>Closest node is also the node which usually adjusts during learning</a:t>
            </a:r>
          </a:p>
          <a:p>
            <a:pPr>
              <a:buFont typeface="Wingdings" charset="2"/>
              <a:buChar char="l"/>
              <a:defRPr/>
            </a:pPr>
            <a:r>
              <a:rPr lang="en-US" dirty="0"/>
              <a:t>Node adjusts slightly (learning rate) towards the current example</a:t>
            </a:r>
          </a:p>
        </p:txBody>
      </p:sp>
      <p:sp>
        <p:nvSpPr>
          <p:cNvPr id="37892"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37893" name="Slide Number Placeholder 4"/>
          <p:cNvSpPr>
            <a:spLocks noGrp="1"/>
          </p:cNvSpPr>
          <p:nvPr>
            <p:ph type="sldNum" sz="quarter" idx="12"/>
          </p:nvPr>
        </p:nvSpPr>
        <p:spPr>
          <a:noFill/>
        </p:spPr>
        <p:txBody>
          <a:bodyPr/>
          <a:lstStyle/>
          <a:p>
            <a:fld id="{E9B14F7C-69E5-BD44-9586-C209EDE0D59F}" type="slidenum">
              <a:rPr lang="en-US" smtClean="0">
                <a:latin typeface="Times New Roman" pitchFamily="1" charset="0"/>
              </a:rPr>
              <a:pPr/>
              <a:t>39</a:t>
            </a:fld>
            <a:endParaRPr lang="en-US">
              <a:latin typeface="Times New Roman" pitchFamily="1" charset="0"/>
            </a:endParaRPr>
          </a:p>
        </p:txBody>
      </p:sp>
      <p:sp>
        <p:nvSpPr>
          <p:cNvPr id="37894" name="4-Point Star 5"/>
          <p:cNvSpPr>
            <a:spLocks noChangeArrowheads="1"/>
          </p:cNvSpPr>
          <p:nvPr/>
        </p:nvSpPr>
        <p:spPr bwMode="auto">
          <a:xfrm>
            <a:off x="5715000" y="15224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895" name="4-Point Star 6"/>
          <p:cNvSpPr>
            <a:spLocks noChangeArrowheads="1"/>
          </p:cNvSpPr>
          <p:nvPr/>
        </p:nvSpPr>
        <p:spPr bwMode="auto">
          <a:xfrm>
            <a:off x="5867400" y="16748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896" name="4-Point Star 7"/>
          <p:cNvSpPr>
            <a:spLocks noChangeArrowheads="1"/>
          </p:cNvSpPr>
          <p:nvPr/>
        </p:nvSpPr>
        <p:spPr bwMode="auto">
          <a:xfrm>
            <a:off x="7620000" y="20558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897" name="4-Point Star 8"/>
          <p:cNvSpPr>
            <a:spLocks noChangeArrowheads="1"/>
          </p:cNvSpPr>
          <p:nvPr/>
        </p:nvSpPr>
        <p:spPr bwMode="auto">
          <a:xfrm>
            <a:off x="7086600" y="2073275"/>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898" name="4-Point Star 9"/>
          <p:cNvSpPr>
            <a:spLocks noChangeArrowheads="1"/>
          </p:cNvSpPr>
          <p:nvPr/>
        </p:nvSpPr>
        <p:spPr bwMode="auto">
          <a:xfrm>
            <a:off x="7543800" y="15986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899" name="4-Point Star 10"/>
          <p:cNvSpPr>
            <a:spLocks noChangeArrowheads="1"/>
          </p:cNvSpPr>
          <p:nvPr/>
        </p:nvSpPr>
        <p:spPr bwMode="auto">
          <a:xfrm>
            <a:off x="7315200" y="22844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900" name="4-Point Star 11"/>
          <p:cNvSpPr>
            <a:spLocks noChangeArrowheads="1"/>
          </p:cNvSpPr>
          <p:nvPr/>
        </p:nvSpPr>
        <p:spPr bwMode="auto">
          <a:xfrm>
            <a:off x="6934200" y="24368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901" name="4-Point Star 12"/>
          <p:cNvSpPr>
            <a:spLocks noChangeArrowheads="1"/>
          </p:cNvSpPr>
          <p:nvPr/>
        </p:nvSpPr>
        <p:spPr bwMode="auto">
          <a:xfrm>
            <a:off x="7620000" y="25130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902" name="4-Point Star 13"/>
          <p:cNvSpPr>
            <a:spLocks noChangeArrowheads="1"/>
          </p:cNvSpPr>
          <p:nvPr/>
        </p:nvSpPr>
        <p:spPr bwMode="auto">
          <a:xfrm>
            <a:off x="5943600" y="20558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903" name="4-Point Star 14"/>
          <p:cNvSpPr>
            <a:spLocks noChangeArrowheads="1"/>
          </p:cNvSpPr>
          <p:nvPr/>
        </p:nvSpPr>
        <p:spPr bwMode="auto">
          <a:xfrm>
            <a:off x="7086600" y="28178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904" name="4-Point Star 15"/>
          <p:cNvSpPr>
            <a:spLocks noChangeArrowheads="1"/>
          </p:cNvSpPr>
          <p:nvPr/>
        </p:nvSpPr>
        <p:spPr bwMode="auto">
          <a:xfrm>
            <a:off x="5486400" y="18272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905" name="4-Point Star 17"/>
          <p:cNvSpPr>
            <a:spLocks noChangeArrowheads="1"/>
          </p:cNvSpPr>
          <p:nvPr/>
        </p:nvSpPr>
        <p:spPr bwMode="auto">
          <a:xfrm>
            <a:off x="5486400" y="22082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7906" name="Oval 39"/>
          <p:cNvSpPr>
            <a:spLocks noChangeArrowheads="1"/>
          </p:cNvSpPr>
          <p:nvPr/>
        </p:nvSpPr>
        <p:spPr bwMode="auto">
          <a:xfrm>
            <a:off x="2347913" y="1598613"/>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7907" name="Line 42"/>
          <p:cNvSpPr>
            <a:spLocks noChangeShapeType="1"/>
          </p:cNvSpPr>
          <p:nvPr/>
        </p:nvSpPr>
        <p:spPr bwMode="auto">
          <a:xfrm flipH="1" flipV="1">
            <a:off x="2614613" y="1897063"/>
            <a:ext cx="769937" cy="601662"/>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37908" name="Line 45"/>
          <p:cNvSpPr>
            <a:spLocks noChangeShapeType="1"/>
          </p:cNvSpPr>
          <p:nvPr/>
        </p:nvSpPr>
        <p:spPr bwMode="auto">
          <a:xfrm flipV="1">
            <a:off x="2279650" y="1903413"/>
            <a:ext cx="158750" cy="534987"/>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37909" name="Line 46"/>
          <p:cNvSpPr>
            <a:spLocks noChangeShapeType="1"/>
          </p:cNvSpPr>
          <p:nvPr/>
        </p:nvSpPr>
        <p:spPr bwMode="auto">
          <a:xfrm flipH="1" flipV="1">
            <a:off x="3225800" y="1871663"/>
            <a:ext cx="274638" cy="568325"/>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37910" name="Oval 40"/>
          <p:cNvSpPr>
            <a:spLocks noChangeArrowheads="1"/>
          </p:cNvSpPr>
          <p:nvPr/>
        </p:nvSpPr>
        <p:spPr bwMode="auto">
          <a:xfrm>
            <a:off x="2971800" y="1598613"/>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7911" name="Line 48"/>
          <p:cNvSpPr>
            <a:spLocks noChangeShapeType="1"/>
          </p:cNvSpPr>
          <p:nvPr/>
        </p:nvSpPr>
        <p:spPr bwMode="auto">
          <a:xfrm flipV="1">
            <a:off x="2347913" y="1846263"/>
            <a:ext cx="676275" cy="684212"/>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37912" name="Oval 35"/>
          <p:cNvSpPr>
            <a:spLocks noChangeArrowheads="1"/>
          </p:cNvSpPr>
          <p:nvPr/>
        </p:nvSpPr>
        <p:spPr bwMode="auto">
          <a:xfrm>
            <a:off x="2057400" y="2438400"/>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7913" name="Oval 36"/>
          <p:cNvSpPr>
            <a:spLocks noChangeArrowheads="1"/>
          </p:cNvSpPr>
          <p:nvPr/>
        </p:nvSpPr>
        <p:spPr bwMode="auto">
          <a:xfrm>
            <a:off x="3352800" y="2436813"/>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cxnSp>
        <p:nvCxnSpPr>
          <p:cNvPr id="37914" name="Straight Connector 52"/>
          <p:cNvCxnSpPr>
            <a:cxnSpLocks noChangeShapeType="1"/>
          </p:cNvCxnSpPr>
          <p:nvPr/>
        </p:nvCxnSpPr>
        <p:spPr bwMode="auto">
          <a:xfrm rot="5400000">
            <a:off x="4000501" y="2017712"/>
            <a:ext cx="2209800" cy="3175"/>
          </a:xfrm>
          <a:prstGeom prst="line">
            <a:avLst/>
          </a:prstGeom>
          <a:noFill/>
          <a:ln w="9525">
            <a:solidFill>
              <a:schemeClr val="tx1"/>
            </a:solidFill>
            <a:round/>
            <a:headEnd/>
            <a:tailEnd/>
          </a:ln>
        </p:spPr>
      </p:cxnSp>
      <p:cxnSp>
        <p:nvCxnSpPr>
          <p:cNvPr id="37915" name="Straight Connector 54"/>
          <p:cNvCxnSpPr>
            <a:cxnSpLocks noChangeShapeType="1"/>
          </p:cNvCxnSpPr>
          <p:nvPr/>
        </p:nvCxnSpPr>
        <p:spPr bwMode="auto">
          <a:xfrm>
            <a:off x="5103813" y="3124200"/>
            <a:ext cx="2973387" cy="1588"/>
          </a:xfrm>
          <a:prstGeom prst="line">
            <a:avLst/>
          </a:prstGeom>
          <a:noFill/>
          <a:ln w="9525">
            <a:solidFill>
              <a:schemeClr val="tx1"/>
            </a:solidFill>
            <a:round/>
            <a:headEnd/>
            <a:tailEnd/>
          </a:ln>
        </p:spPr>
      </p:cxnSp>
      <p:sp>
        <p:nvSpPr>
          <p:cNvPr id="37916" name="TextBox 55"/>
          <p:cNvSpPr txBox="1">
            <a:spLocks noChangeArrowheads="1"/>
          </p:cNvSpPr>
          <p:nvPr/>
        </p:nvSpPr>
        <p:spPr bwMode="auto">
          <a:xfrm>
            <a:off x="6553200" y="3046413"/>
            <a:ext cx="287338" cy="339725"/>
          </a:xfrm>
          <a:prstGeom prst="rect">
            <a:avLst/>
          </a:prstGeom>
          <a:noFill/>
          <a:ln w="9525">
            <a:noFill/>
            <a:miter lim="800000"/>
            <a:headEnd/>
            <a:tailEnd/>
          </a:ln>
        </p:spPr>
        <p:txBody>
          <a:bodyPr wrap="none">
            <a:prstTxWarp prst="textNoShape">
              <a:avLst/>
            </a:prstTxWarp>
            <a:spAutoFit/>
          </a:bodyPr>
          <a:lstStyle/>
          <a:p>
            <a:r>
              <a:rPr lang="en-US" sz="1600"/>
              <a:t>x</a:t>
            </a:r>
          </a:p>
        </p:txBody>
      </p:sp>
      <p:sp>
        <p:nvSpPr>
          <p:cNvPr id="37917" name="TextBox 56"/>
          <p:cNvSpPr txBox="1">
            <a:spLocks noChangeArrowheads="1"/>
          </p:cNvSpPr>
          <p:nvPr/>
        </p:nvSpPr>
        <p:spPr bwMode="auto">
          <a:xfrm>
            <a:off x="4818063" y="1811338"/>
            <a:ext cx="300037" cy="338137"/>
          </a:xfrm>
          <a:prstGeom prst="rect">
            <a:avLst/>
          </a:prstGeom>
          <a:noFill/>
          <a:ln w="9525">
            <a:noFill/>
            <a:miter lim="800000"/>
            <a:headEnd/>
            <a:tailEnd/>
          </a:ln>
        </p:spPr>
        <p:txBody>
          <a:bodyPr wrap="none">
            <a:prstTxWarp prst="textNoShape">
              <a:avLst/>
            </a:prstTxWarp>
            <a:spAutoFit/>
          </a:bodyPr>
          <a:lstStyle/>
          <a:p>
            <a:r>
              <a:rPr lang="en-US" sz="1600"/>
              <a:t>y</a:t>
            </a:r>
          </a:p>
        </p:txBody>
      </p:sp>
      <p:sp>
        <p:nvSpPr>
          <p:cNvPr id="37918" name="TextBox 57"/>
          <p:cNvSpPr txBox="1">
            <a:spLocks noChangeArrowheads="1"/>
          </p:cNvSpPr>
          <p:nvPr/>
        </p:nvSpPr>
        <p:spPr bwMode="auto">
          <a:xfrm>
            <a:off x="2060575" y="2743200"/>
            <a:ext cx="287338" cy="338138"/>
          </a:xfrm>
          <a:prstGeom prst="rect">
            <a:avLst/>
          </a:prstGeom>
          <a:noFill/>
          <a:ln w="9525">
            <a:noFill/>
            <a:miter lim="800000"/>
            <a:headEnd/>
            <a:tailEnd/>
          </a:ln>
        </p:spPr>
        <p:txBody>
          <a:bodyPr wrap="none">
            <a:prstTxWarp prst="textNoShape">
              <a:avLst/>
            </a:prstTxWarp>
            <a:spAutoFit/>
          </a:bodyPr>
          <a:lstStyle/>
          <a:p>
            <a:r>
              <a:rPr lang="en-US" sz="1600"/>
              <a:t>x </a:t>
            </a:r>
          </a:p>
        </p:txBody>
      </p:sp>
      <p:sp>
        <p:nvSpPr>
          <p:cNvPr id="37919" name="TextBox 58"/>
          <p:cNvSpPr txBox="1">
            <a:spLocks noChangeArrowheads="1"/>
          </p:cNvSpPr>
          <p:nvPr/>
        </p:nvSpPr>
        <p:spPr bwMode="auto">
          <a:xfrm>
            <a:off x="3357563" y="2741613"/>
            <a:ext cx="300037" cy="339725"/>
          </a:xfrm>
          <a:prstGeom prst="rect">
            <a:avLst/>
          </a:prstGeom>
          <a:noFill/>
          <a:ln w="9525">
            <a:noFill/>
            <a:miter lim="800000"/>
            <a:headEnd/>
            <a:tailEnd/>
          </a:ln>
        </p:spPr>
        <p:txBody>
          <a:bodyPr wrap="none">
            <a:prstTxWarp prst="textNoShape">
              <a:avLst/>
            </a:prstTxWarp>
            <a:spAutoFit/>
          </a:bodyPr>
          <a:lstStyle/>
          <a:p>
            <a:r>
              <a:rPr lang="en-US" sz="1600"/>
              <a:t>y</a:t>
            </a:r>
          </a:p>
        </p:txBody>
      </p:sp>
      <p:sp>
        <p:nvSpPr>
          <p:cNvPr id="37920" name="TextBox 59"/>
          <p:cNvSpPr txBox="1">
            <a:spLocks noChangeArrowheads="1"/>
          </p:cNvSpPr>
          <p:nvPr/>
        </p:nvSpPr>
        <p:spPr bwMode="auto">
          <a:xfrm>
            <a:off x="2971800" y="1582738"/>
            <a:ext cx="287338" cy="338137"/>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2</a:t>
            </a:r>
          </a:p>
        </p:txBody>
      </p:sp>
      <p:sp>
        <p:nvSpPr>
          <p:cNvPr id="37921" name="TextBox 60"/>
          <p:cNvSpPr txBox="1">
            <a:spLocks noChangeArrowheads="1"/>
          </p:cNvSpPr>
          <p:nvPr/>
        </p:nvSpPr>
        <p:spPr bwMode="auto">
          <a:xfrm>
            <a:off x="2347913" y="1582738"/>
            <a:ext cx="287337" cy="338137"/>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1</a:t>
            </a:r>
          </a:p>
        </p:txBody>
      </p:sp>
      <p:grpSp>
        <p:nvGrpSpPr>
          <p:cNvPr id="37922" name="Group 67"/>
          <p:cNvGrpSpPr>
            <a:grpSpLocks/>
          </p:cNvGrpSpPr>
          <p:nvPr/>
        </p:nvGrpSpPr>
        <p:grpSpPr bwMode="auto">
          <a:xfrm>
            <a:off x="6778625" y="1330325"/>
            <a:ext cx="425450" cy="461963"/>
            <a:chOff x="296998" y="852514"/>
            <a:chExt cx="424754" cy="462082"/>
          </a:xfrm>
        </p:grpSpPr>
        <p:sp>
          <p:nvSpPr>
            <p:cNvPr id="37927" name="Oval 61"/>
            <p:cNvSpPr>
              <a:spLocks noChangeArrowheads="1"/>
            </p:cNvSpPr>
            <p:nvPr/>
          </p:nvSpPr>
          <p:spPr bwMode="auto">
            <a:xfrm>
              <a:off x="381000" y="990600"/>
              <a:ext cx="152400" cy="151606"/>
            </a:xfrm>
            <a:prstGeom prst="ellipse">
              <a:avLst/>
            </a:prstGeom>
            <a:solidFill>
              <a:srgbClr val="FF6600"/>
            </a:solidFill>
            <a:ln w="9525">
              <a:solidFill>
                <a:schemeClr val="tx1"/>
              </a:solidFill>
              <a:round/>
              <a:headEnd/>
              <a:tailEnd/>
            </a:ln>
          </p:spPr>
          <p:txBody>
            <a:bodyPr wrap="none">
              <a:prstTxWarp prst="textNoShape">
                <a:avLst/>
              </a:prstTxWarp>
            </a:bodyPr>
            <a:lstStyle/>
            <a:p>
              <a:endParaRPr lang="en-US"/>
            </a:p>
          </p:txBody>
        </p:sp>
        <p:sp>
          <p:nvSpPr>
            <p:cNvPr id="37928" name="TextBox 62"/>
            <p:cNvSpPr txBox="1">
              <a:spLocks noChangeArrowheads="1"/>
            </p:cNvSpPr>
            <p:nvPr/>
          </p:nvSpPr>
          <p:spPr bwMode="auto">
            <a:xfrm>
              <a:off x="296998" y="852514"/>
              <a:ext cx="329312" cy="40011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a:t>
              </a:r>
              <a:r>
                <a:rPr lang="en-US" sz="1600"/>
                <a:t> </a:t>
              </a:r>
            </a:p>
          </p:txBody>
        </p:sp>
        <p:sp>
          <p:nvSpPr>
            <p:cNvPr id="37929" name="TextBox 63"/>
            <p:cNvSpPr txBox="1">
              <a:spLocks noChangeArrowheads="1"/>
            </p:cNvSpPr>
            <p:nvPr/>
          </p:nvSpPr>
          <p:spPr bwMode="auto">
            <a:xfrm>
              <a:off x="447318" y="1006819"/>
              <a:ext cx="274434" cy="307777"/>
            </a:xfrm>
            <a:prstGeom prst="rect">
              <a:avLst/>
            </a:prstGeom>
            <a:noFill/>
            <a:ln w="9525">
              <a:noFill/>
              <a:miter lim="800000"/>
              <a:headEnd/>
              <a:tailEnd/>
            </a:ln>
          </p:spPr>
          <p:txBody>
            <a:bodyPr wrap="none">
              <a:prstTxWarp prst="textNoShape">
                <a:avLst/>
              </a:prstTxWarp>
              <a:spAutoFit/>
            </a:bodyPr>
            <a:lstStyle/>
            <a:p>
              <a:r>
                <a:rPr lang="en-US" sz="1400"/>
                <a:t>1</a:t>
              </a:r>
            </a:p>
          </p:txBody>
        </p:sp>
      </p:grpSp>
      <p:grpSp>
        <p:nvGrpSpPr>
          <p:cNvPr id="37923" name="Group 68"/>
          <p:cNvGrpSpPr>
            <a:grpSpLocks/>
          </p:cNvGrpSpPr>
          <p:nvPr/>
        </p:nvGrpSpPr>
        <p:grpSpPr bwMode="auto">
          <a:xfrm>
            <a:off x="6111875" y="2439988"/>
            <a:ext cx="425450" cy="461962"/>
            <a:chOff x="337246" y="1595318"/>
            <a:chExt cx="424754" cy="462082"/>
          </a:xfrm>
        </p:grpSpPr>
        <p:sp>
          <p:nvSpPr>
            <p:cNvPr id="37924" name="Oval 64"/>
            <p:cNvSpPr>
              <a:spLocks noChangeArrowheads="1"/>
            </p:cNvSpPr>
            <p:nvPr/>
          </p:nvSpPr>
          <p:spPr bwMode="auto">
            <a:xfrm>
              <a:off x="421248" y="1733404"/>
              <a:ext cx="152400" cy="151606"/>
            </a:xfrm>
            <a:prstGeom prst="ellipse">
              <a:avLst/>
            </a:prstGeom>
            <a:solidFill>
              <a:srgbClr val="FF6600"/>
            </a:solidFill>
            <a:ln w="9525">
              <a:solidFill>
                <a:schemeClr val="tx1"/>
              </a:solidFill>
              <a:round/>
              <a:headEnd/>
              <a:tailEnd/>
            </a:ln>
          </p:spPr>
          <p:txBody>
            <a:bodyPr wrap="none">
              <a:prstTxWarp prst="textNoShape">
                <a:avLst/>
              </a:prstTxWarp>
            </a:bodyPr>
            <a:lstStyle/>
            <a:p>
              <a:endParaRPr lang="en-US"/>
            </a:p>
          </p:txBody>
        </p:sp>
        <p:sp>
          <p:nvSpPr>
            <p:cNvPr id="37925" name="TextBox 65"/>
            <p:cNvSpPr txBox="1">
              <a:spLocks noChangeArrowheads="1"/>
            </p:cNvSpPr>
            <p:nvPr/>
          </p:nvSpPr>
          <p:spPr bwMode="auto">
            <a:xfrm>
              <a:off x="337246" y="1595318"/>
              <a:ext cx="329312" cy="40011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a:t>
              </a:r>
              <a:r>
                <a:rPr lang="en-US" sz="1600"/>
                <a:t> </a:t>
              </a:r>
            </a:p>
          </p:txBody>
        </p:sp>
        <p:sp>
          <p:nvSpPr>
            <p:cNvPr id="37926" name="TextBox 66"/>
            <p:cNvSpPr txBox="1">
              <a:spLocks noChangeArrowheads="1"/>
            </p:cNvSpPr>
            <p:nvPr/>
          </p:nvSpPr>
          <p:spPr bwMode="auto">
            <a:xfrm>
              <a:off x="487566" y="1749623"/>
              <a:ext cx="274434" cy="307777"/>
            </a:xfrm>
            <a:prstGeom prst="rect">
              <a:avLst/>
            </a:prstGeom>
            <a:noFill/>
            <a:ln w="9525">
              <a:noFill/>
              <a:miter lim="800000"/>
              <a:headEnd/>
              <a:tailEnd/>
            </a:ln>
          </p:spPr>
          <p:txBody>
            <a:bodyPr wrap="none">
              <a:prstTxWarp prst="textNoShape">
                <a:avLst/>
              </a:prstTxWarp>
              <a:spAutoFit/>
            </a:bodyPr>
            <a:lstStyle/>
            <a:p>
              <a:r>
                <a:rPr lang="en-US" sz="1400"/>
                <a:t>2</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Distances Between Clusters</a:t>
            </a:r>
          </a:p>
        </p:txBody>
      </p:sp>
      <p:sp>
        <p:nvSpPr>
          <p:cNvPr id="19459" name="Content Placeholder 2"/>
          <p:cNvSpPr>
            <a:spLocks noGrp="1"/>
          </p:cNvSpPr>
          <p:nvPr>
            <p:ph idx="1"/>
          </p:nvPr>
        </p:nvSpPr>
        <p:spPr>
          <a:xfrm>
            <a:off x="152400" y="1295400"/>
            <a:ext cx="7924800" cy="4953000"/>
          </a:xfrm>
        </p:spPr>
        <p:txBody>
          <a:bodyPr>
            <a:normAutofit/>
          </a:bodyPr>
          <a:lstStyle/>
          <a:p>
            <a:r>
              <a:rPr lang="en-US" dirty="0">
                <a:ea typeface="ＭＳ Ｐゴシック" pitchFamily="1" charset="-128"/>
                <a:cs typeface="ＭＳ Ｐゴシック" pitchFamily="1" charset="-128"/>
              </a:rPr>
              <a:t>Easy to measure distance between instances (elements, points), but how about the distance of an instance to another cluster or the distance between 2 clusters</a:t>
            </a:r>
          </a:p>
          <a:p>
            <a:r>
              <a:rPr lang="en-US" dirty="0">
                <a:ea typeface="ＭＳ Ｐゴシック" pitchFamily="1" charset="-128"/>
                <a:cs typeface="ＭＳ Ｐゴシック" pitchFamily="1" charset="-128"/>
              </a:rPr>
              <a:t>Can represent a cluster with</a:t>
            </a:r>
          </a:p>
          <a:p>
            <a:pPr lvl="1"/>
            <a:r>
              <a:rPr lang="en-US" dirty="0"/>
              <a:t>Centroid – cluster mean</a:t>
            </a:r>
          </a:p>
          <a:p>
            <a:pPr lvl="2"/>
            <a:r>
              <a:rPr lang="en-US" dirty="0">
                <a:ea typeface="ＭＳ Ｐゴシック" pitchFamily="1" charset="-128"/>
              </a:rPr>
              <a:t>Then just measure distance to the centroid</a:t>
            </a:r>
          </a:p>
          <a:p>
            <a:pPr lvl="1"/>
            <a:r>
              <a:rPr lang="en-US" dirty="0"/>
              <a:t>Medoid – an actual instance which is most typical of the cluster (e.g. Medoid is point which would make the average distance from it to the other points the smallest)</a:t>
            </a:r>
          </a:p>
          <a:p>
            <a:r>
              <a:rPr lang="en-US" dirty="0">
                <a:ea typeface="ＭＳ Ｐゴシック" pitchFamily="1" charset="-128"/>
                <a:cs typeface="ＭＳ Ｐゴシック" pitchFamily="1" charset="-128"/>
              </a:rPr>
              <a:t>Other common distances between two Clusters </a:t>
            </a:r>
            <a:r>
              <a:rPr lang="en-US" i="1" dirty="0">
                <a:ea typeface="ＭＳ Ｐゴシック" pitchFamily="1" charset="-128"/>
                <a:cs typeface="ＭＳ Ｐゴシック" pitchFamily="1" charset="-128"/>
              </a:rPr>
              <a:t>A</a:t>
            </a:r>
            <a:r>
              <a:rPr lang="en-US" dirty="0">
                <a:ea typeface="ＭＳ Ｐゴシック" pitchFamily="1" charset="-128"/>
                <a:cs typeface="ＭＳ Ｐゴシック" pitchFamily="1" charset="-128"/>
              </a:rPr>
              <a:t> and </a:t>
            </a:r>
            <a:r>
              <a:rPr lang="en-US" i="1" dirty="0">
                <a:ea typeface="ＭＳ Ｐゴシック" pitchFamily="1" charset="-128"/>
                <a:cs typeface="ＭＳ Ｐゴシック" pitchFamily="1" charset="-128"/>
              </a:rPr>
              <a:t>B</a:t>
            </a:r>
          </a:p>
          <a:p>
            <a:pPr lvl="1"/>
            <a:r>
              <a:rPr lang="en-US" dirty="0"/>
              <a:t>Single link – Smallest distance between any 2 points in </a:t>
            </a:r>
            <a:r>
              <a:rPr lang="en-US" i="1" dirty="0"/>
              <a:t>A</a:t>
            </a:r>
            <a:r>
              <a:rPr lang="en-US" dirty="0"/>
              <a:t> and </a:t>
            </a:r>
            <a:r>
              <a:rPr lang="en-US" i="1" dirty="0"/>
              <a:t>B</a:t>
            </a:r>
          </a:p>
          <a:p>
            <a:pPr lvl="1"/>
            <a:r>
              <a:rPr lang="en-US" dirty="0"/>
              <a:t>Complete link – Largest distance between any 2 points in </a:t>
            </a:r>
            <a:r>
              <a:rPr lang="en-US" i="1" dirty="0"/>
              <a:t>A</a:t>
            </a:r>
            <a:r>
              <a:rPr lang="en-US" dirty="0"/>
              <a:t> and </a:t>
            </a:r>
            <a:r>
              <a:rPr lang="en-US" i="1" dirty="0"/>
              <a:t>B</a:t>
            </a:r>
          </a:p>
          <a:p>
            <a:pPr lvl="1"/>
            <a:r>
              <a:rPr lang="en-US" dirty="0"/>
              <a:t>Average link – Average distance between points in </a:t>
            </a:r>
            <a:r>
              <a:rPr lang="en-US" i="1" dirty="0"/>
              <a:t>A</a:t>
            </a:r>
            <a:r>
              <a:rPr lang="en-US" dirty="0"/>
              <a:t> and points in </a:t>
            </a:r>
            <a:r>
              <a:rPr lang="en-US" i="1" dirty="0"/>
              <a:t>B</a:t>
            </a:r>
          </a:p>
          <a:p>
            <a:endParaRPr lang="en-US" dirty="0">
              <a:ea typeface="ＭＳ Ｐゴシック" pitchFamily="1" charset="-128"/>
              <a:cs typeface="ＭＳ Ｐゴシック" pitchFamily="1" charset="-128"/>
            </a:endParaRPr>
          </a:p>
        </p:txBody>
      </p:sp>
      <p:sp>
        <p:nvSpPr>
          <p:cNvPr id="19460"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19461" name="Slide Number Placeholder 4"/>
          <p:cNvSpPr>
            <a:spLocks noGrp="1"/>
          </p:cNvSpPr>
          <p:nvPr>
            <p:ph type="sldNum" sz="quarter" idx="12"/>
          </p:nvPr>
        </p:nvSpPr>
        <p:spPr>
          <a:noFill/>
        </p:spPr>
        <p:txBody>
          <a:bodyPr/>
          <a:lstStyle/>
          <a:p>
            <a:fld id="{C1AC7CF8-C686-4944-9856-55A0D5AB2C8A}" type="slidenum">
              <a:rPr lang="en-US" smtClean="0">
                <a:latin typeface="Times New Roman" pitchFamily="1" charset="0"/>
              </a:rPr>
              <a:pPr/>
              <a:t>4</a:t>
            </a:fld>
            <a:endParaRPr lang="en-US">
              <a:latin typeface="Times New Roman" pitchFamily="1" charset="0"/>
            </a:endParaRPr>
          </a:p>
        </p:txBody>
      </p:sp>
      <p:sp>
        <p:nvSpPr>
          <p:cNvPr id="16" name="4-Point Star 7">
            <a:extLst>
              <a:ext uri="{FF2B5EF4-FFF2-40B4-BE49-F238E27FC236}">
                <a16:creationId xmlns:a16="http://schemas.microsoft.com/office/drawing/2014/main" id="{3A855402-5B57-DC49-A5F4-225516D912E8}"/>
              </a:ext>
            </a:extLst>
          </p:cNvPr>
          <p:cNvSpPr>
            <a:spLocks noChangeArrowheads="1"/>
          </p:cNvSpPr>
          <p:nvPr/>
        </p:nvSpPr>
        <p:spPr bwMode="auto">
          <a:xfrm>
            <a:off x="8374626" y="104775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7" name="4-Point Star 8">
            <a:extLst>
              <a:ext uri="{FF2B5EF4-FFF2-40B4-BE49-F238E27FC236}">
                <a16:creationId xmlns:a16="http://schemas.microsoft.com/office/drawing/2014/main" id="{89320BD8-7A12-5246-ACA5-200AF642A0AC}"/>
              </a:ext>
            </a:extLst>
          </p:cNvPr>
          <p:cNvSpPr>
            <a:spLocks noChangeArrowheads="1"/>
          </p:cNvSpPr>
          <p:nvPr/>
        </p:nvSpPr>
        <p:spPr bwMode="auto">
          <a:xfrm>
            <a:off x="8077200" y="16002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8" name="4-Point Star 9">
            <a:extLst>
              <a:ext uri="{FF2B5EF4-FFF2-40B4-BE49-F238E27FC236}">
                <a16:creationId xmlns:a16="http://schemas.microsoft.com/office/drawing/2014/main" id="{68977D7A-C857-6F45-BBAC-7E98C0B76182}"/>
              </a:ext>
            </a:extLst>
          </p:cNvPr>
          <p:cNvSpPr>
            <a:spLocks noChangeArrowheads="1"/>
          </p:cNvSpPr>
          <p:nvPr/>
        </p:nvSpPr>
        <p:spPr bwMode="auto">
          <a:xfrm>
            <a:off x="8458200" y="1524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9" name="4-Point Star 10">
            <a:extLst>
              <a:ext uri="{FF2B5EF4-FFF2-40B4-BE49-F238E27FC236}">
                <a16:creationId xmlns:a16="http://schemas.microsoft.com/office/drawing/2014/main" id="{F936245F-9A67-7140-86CD-E6A915D3B59E}"/>
              </a:ext>
            </a:extLst>
          </p:cNvPr>
          <p:cNvSpPr>
            <a:spLocks noChangeArrowheads="1"/>
          </p:cNvSpPr>
          <p:nvPr/>
        </p:nvSpPr>
        <p:spPr bwMode="auto">
          <a:xfrm>
            <a:off x="8229600" y="2438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20" name="4-Point Star 11">
            <a:extLst>
              <a:ext uri="{FF2B5EF4-FFF2-40B4-BE49-F238E27FC236}">
                <a16:creationId xmlns:a16="http://schemas.microsoft.com/office/drawing/2014/main" id="{3FDC14CB-DA82-F945-AEEE-5258D14508F6}"/>
              </a:ext>
            </a:extLst>
          </p:cNvPr>
          <p:cNvSpPr>
            <a:spLocks noChangeArrowheads="1"/>
          </p:cNvSpPr>
          <p:nvPr/>
        </p:nvSpPr>
        <p:spPr bwMode="auto">
          <a:xfrm>
            <a:off x="7848600" y="2590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21" name="4-Point Star 12">
            <a:extLst>
              <a:ext uri="{FF2B5EF4-FFF2-40B4-BE49-F238E27FC236}">
                <a16:creationId xmlns:a16="http://schemas.microsoft.com/office/drawing/2014/main" id="{E45CFD0E-5B47-8B4D-8B6D-2391C423FA24}"/>
              </a:ext>
            </a:extLst>
          </p:cNvPr>
          <p:cNvSpPr>
            <a:spLocks noChangeArrowheads="1"/>
          </p:cNvSpPr>
          <p:nvPr/>
        </p:nvSpPr>
        <p:spPr bwMode="auto">
          <a:xfrm>
            <a:off x="8534400" y="2667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22" name="4-Point Star 14">
            <a:extLst>
              <a:ext uri="{FF2B5EF4-FFF2-40B4-BE49-F238E27FC236}">
                <a16:creationId xmlns:a16="http://schemas.microsoft.com/office/drawing/2014/main" id="{0DED9C6A-DC53-8E4C-B5AA-76948A4D0D04}"/>
              </a:ext>
            </a:extLst>
          </p:cNvPr>
          <p:cNvSpPr>
            <a:spLocks noChangeArrowheads="1"/>
          </p:cNvSpPr>
          <p:nvPr/>
        </p:nvSpPr>
        <p:spPr bwMode="auto">
          <a:xfrm>
            <a:off x="8310716" y="33909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23" name="4-Point Star 18">
            <a:extLst>
              <a:ext uri="{FF2B5EF4-FFF2-40B4-BE49-F238E27FC236}">
                <a16:creationId xmlns:a16="http://schemas.microsoft.com/office/drawing/2014/main" id="{08946948-75FD-9847-BA63-82801A0DBE84}"/>
              </a:ext>
            </a:extLst>
          </p:cNvPr>
          <p:cNvSpPr>
            <a:spLocks noChangeArrowheads="1"/>
          </p:cNvSpPr>
          <p:nvPr/>
        </p:nvSpPr>
        <p:spPr bwMode="auto">
          <a:xfrm>
            <a:off x="8610600" y="1676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24" name="4-Point Star 19">
            <a:extLst>
              <a:ext uri="{FF2B5EF4-FFF2-40B4-BE49-F238E27FC236}">
                <a16:creationId xmlns:a16="http://schemas.microsoft.com/office/drawing/2014/main" id="{C4979D31-1010-4747-9CD7-62E179348B42}"/>
              </a:ext>
            </a:extLst>
          </p:cNvPr>
          <p:cNvSpPr>
            <a:spLocks noChangeArrowheads="1"/>
          </p:cNvSpPr>
          <p:nvPr/>
        </p:nvSpPr>
        <p:spPr bwMode="auto">
          <a:xfrm>
            <a:off x="8399206" y="283845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25" name="4-Point Star 20">
            <a:extLst>
              <a:ext uri="{FF2B5EF4-FFF2-40B4-BE49-F238E27FC236}">
                <a16:creationId xmlns:a16="http://schemas.microsoft.com/office/drawing/2014/main" id="{77C79DDA-1331-754A-B041-943595BE0AAF}"/>
              </a:ext>
            </a:extLst>
          </p:cNvPr>
          <p:cNvSpPr>
            <a:spLocks noChangeArrowheads="1"/>
          </p:cNvSpPr>
          <p:nvPr/>
        </p:nvSpPr>
        <p:spPr bwMode="auto">
          <a:xfrm>
            <a:off x="8686800" y="13716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pPr>
              <a:defRPr/>
            </a:pPr>
            <a:r>
              <a:rPr lang="en-US" dirty="0"/>
              <a:t>Neural Network Clustering</a:t>
            </a:r>
          </a:p>
        </p:txBody>
      </p:sp>
      <p:sp>
        <p:nvSpPr>
          <p:cNvPr id="31747" name="Content Placeholder 2"/>
          <p:cNvSpPr>
            <a:spLocks noGrp="1"/>
          </p:cNvSpPr>
          <p:nvPr>
            <p:ph idx="1"/>
          </p:nvPr>
        </p:nvSpPr>
        <p:spPr>
          <a:xfrm>
            <a:off x="685800" y="3276600"/>
            <a:ext cx="7772400" cy="3014663"/>
          </a:xfrm>
        </p:spPr>
        <p:txBody>
          <a:bodyPr>
            <a:normAutofit lnSpcReduction="10000"/>
          </a:bodyPr>
          <a:lstStyle/>
          <a:p>
            <a:pPr>
              <a:buFont typeface="Wingdings" charset="2"/>
              <a:buChar char="l"/>
              <a:defRPr/>
            </a:pPr>
            <a:r>
              <a:rPr lang="en-US" dirty="0"/>
              <a:t>What would happen in this situation?</a:t>
            </a:r>
          </a:p>
          <a:p>
            <a:pPr>
              <a:buFont typeface="Wingdings" charset="2"/>
              <a:buChar char="l"/>
              <a:defRPr/>
            </a:pPr>
            <a:r>
              <a:rPr lang="en-US" dirty="0"/>
              <a:t>Could start with more nodes than probably needed and drop those that end up representing none or few instances</a:t>
            </a:r>
          </a:p>
          <a:p>
            <a:pPr lvl="1">
              <a:defRPr/>
            </a:pPr>
            <a:r>
              <a:rPr lang="en-US" dirty="0"/>
              <a:t>Could start them all in one spot – However…</a:t>
            </a:r>
          </a:p>
          <a:p>
            <a:pPr>
              <a:buFont typeface="Wingdings" charset="2"/>
              <a:buChar char="l"/>
              <a:defRPr/>
            </a:pPr>
            <a:r>
              <a:rPr lang="en-US" dirty="0"/>
              <a:t>Could dynamically add/delete nodes</a:t>
            </a:r>
          </a:p>
          <a:p>
            <a:pPr lvl="1">
              <a:defRPr/>
            </a:pPr>
            <a:r>
              <a:rPr lang="en-US" dirty="0"/>
              <a:t>Local vigilance threshold</a:t>
            </a:r>
          </a:p>
          <a:p>
            <a:pPr lvl="1">
              <a:defRPr/>
            </a:pPr>
            <a:r>
              <a:rPr lang="en-US" dirty="0"/>
              <a:t>Global vs local vigilance</a:t>
            </a:r>
          </a:p>
          <a:p>
            <a:pPr lvl="1">
              <a:defRPr/>
            </a:pPr>
            <a:r>
              <a:rPr lang="en-US" dirty="0"/>
              <a:t>Outliers</a:t>
            </a:r>
          </a:p>
        </p:txBody>
      </p:sp>
      <p:sp>
        <p:nvSpPr>
          <p:cNvPr id="39940"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39941" name="Slide Number Placeholder 4"/>
          <p:cNvSpPr>
            <a:spLocks noGrp="1"/>
          </p:cNvSpPr>
          <p:nvPr>
            <p:ph type="sldNum" sz="quarter" idx="12"/>
          </p:nvPr>
        </p:nvSpPr>
        <p:spPr>
          <a:noFill/>
        </p:spPr>
        <p:txBody>
          <a:bodyPr/>
          <a:lstStyle/>
          <a:p>
            <a:fld id="{0F30D139-08D9-DA42-87A4-AE8EFEC84533}" type="slidenum">
              <a:rPr lang="en-US" smtClean="0">
                <a:latin typeface="Times New Roman" pitchFamily="1" charset="0"/>
              </a:rPr>
              <a:pPr/>
              <a:t>40</a:t>
            </a:fld>
            <a:endParaRPr lang="en-US">
              <a:latin typeface="Times New Roman" pitchFamily="1" charset="0"/>
            </a:endParaRPr>
          </a:p>
        </p:txBody>
      </p:sp>
      <p:sp>
        <p:nvSpPr>
          <p:cNvPr id="39942" name="4-Point Star 5"/>
          <p:cNvSpPr>
            <a:spLocks noChangeArrowheads="1"/>
          </p:cNvSpPr>
          <p:nvPr/>
        </p:nvSpPr>
        <p:spPr bwMode="auto">
          <a:xfrm>
            <a:off x="5715000" y="15224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43" name="4-Point Star 6"/>
          <p:cNvSpPr>
            <a:spLocks noChangeArrowheads="1"/>
          </p:cNvSpPr>
          <p:nvPr/>
        </p:nvSpPr>
        <p:spPr bwMode="auto">
          <a:xfrm>
            <a:off x="5867400" y="16748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44" name="4-Point Star 7"/>
          <p:cNvSpPr>
            <a:spLocks noChangeArrowheads="1"/>
          </p:cNvSpPr>
          <p:nvPr/>
        </p:nvSpPr>
        <p:spPr bwMode="auto">
          <a:xfrm>
            <a:off x="7543800" y="1101725"/>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45" name="4-Point Star 8"/>
          <p:cNvSpPr>
            <a:spLocks noChangeArrowheads="1"/>
          </p:cNvSpPr>
          <p:nvPr/>
        </p:nvSpPr>
        <p:spPr bwMode="auto">
          <a:xfrm>
            <a:off x="7086600" y="2073275"/>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46" name="4-Point Star 9"/>
          <p:cNvSpPr>
            <a:spLocks noChangeArrowheads="1"/>
          </p:cNvSpPr>
          <p:nvPr/>
        </p:nvSpPr>
        <p:spPr bwMode="auto">
          <a:xfrm>
            <a:off x="7239000" y="1254125"/>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47" name="4-Point Star 10"/>
          <p:cNvSpPr>
            <a:spLocks noChangeArrowheads="1"/>
          </p:cNvSpPr>
          <p:nvPr/>
        </p:nvSpPr>
        <p:spPr bwMode="auto">
          <a:xfrm>
            <a:off x="7315200" y="22844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48" name="4-Point Star 11"/>
          <p:cNvSpPr>
            <a:spLocks noChangeArrowheads="1"/>
          </p:cNvSpPr>
          <p:nvPr/>
        </p:nvSpPr>
        <p:spPr bwMode="auto">
          <a:xfrm>
            <a:off x="6934200" y="24368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49" name="4-Point Star 12"/>
          <p:cNvSpPr>
            <a:spLocks noChangeArrowheads="1"/>
          </p:cNvSpPr>
          <p:nvPr/>
        </p:nvSpPr>
        <p:spPr bwMode="auto">
          <a:xfrm>
            <a:off x="7620000" y="25130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50" name="4-Point Star 13"/>
          <p:cNvSpPr>
            <a:spLocks noChangeArrowheads="1"/>
          </p:cNvSpPr>
          <p:nvPr/>
        </p:nvSpPr>
        <p:spPr bwMode="auto">
          <a:xfrm>
            <a:off x="5943600" y="20558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51" name="4-Point Star 14"/>
          <p:cNvSpPr>
            <a:spLocks noChangeArrowheads="1"/>
          </p:cNvSpPr>
          <p:nvPr/>
        </p:nvSpPr>
        <p:spPr bwMode="auto">
          <a:xfrm>
            <a:off x="7086600" y="28178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52" name="4-Point Star 15"/>
          <p:cNvSpPr>
            <a:spLocks noChangeArrowheads="1"/>
          </p:cNvSpPr>
          <p:nvPr/>
        </p:nvSpPr>
        <p:spPr bwMode="auto">
          <a:xfrm>
            <a:off x="5486400" y="18272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53" name="4-Point Star 17"/>
          <p:cNvSpPr>
            <a:spLocks noChangeArrowheads="1"/>
          </p:cNvSpPr>
          <p:nvPr/>
        </p:nvSpPr>
        <p:spPr bwMode="auto">
          <a:xfrm>
            <a:off x="5486400" y="2208213"/>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54" name="Oval 39"/>
          <p:cNvSpPr>
            <a:spLocks noChangeArrowheads="1"/>
          </p:cNvSpPr>
          <p:nvPr/>
        </p:nvSpPr>
        <p:spPr bwMode="auto">
          <a:xfrm>
            <a:off x="2347913" y="1598613"/>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9955" name="Line 42"/>
          <p:cNvSpPr>
            <a:spLocks noChangeShapeType="1"/>
          </p:cNvSpPr>
          <p:nvPr/>
        </p:nvSpPr>
        <p:spPr bwMode="auto">
          <a:xfrm flipH="1" flipV="1">
            <a:off x="2614613" y="1897063"/>
            <a:ext cx="769937" cy="601662"/>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39956" name="Line 45"/>
          <p:cNvSpPr>
            <a:spLocks noChangeShapeType="1"/>
          </p:cNvSpPr>
          <p:nvPr/>
        </p:nvSpPr>
        <p:spPr bwMode="auto">
          <a:xfrm flipV="1">
            <a:off x="2279650" y="1903413"/>
            <a:ext cx="158750" cy="534987"/>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39957" name="Line 46"/>
          <p:cNvSpPr>
            <a:spLocks noChangeShapeType="1"/>
          </p:cNvSpPr>
          <p:nvPr/>
        </p:nvSpPr>
        <p:spPr bwMode="auto">
          <a:xfrm flipH="1" flipV="1">
            <a:off x="3225800" y="1871663"/>
            <a:ext cx="274638" cy="568325"/>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39958" name="Oval 40"/>
          <p:cNvSpPr>
            <a:spLocks noChangeArrowheads="1"/>
          </p:cNvSpPr>
          <p:nvPr/>
        </p:nvSpPr>
        <p:spPr bwMode="auto">
          <a:xfrm>
            <a:off x="2971800" y="1598613"/>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9959" name="Line 48"/>
          <p:cNvSpPr>
            <a:spLocks noChangeShapeType="1"/>
          </p:cNvSpPr>
          <p:nvPr/>
        </p:nvSpPr>
        <p:spPr bwMode="auto">
          <a:xfrm flipV="1">
            <a:off x="2347913" y="1846263"/>
            <a:ext cx="676275" cy="684212"/>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39960" name="Oval 35"/>
          <p:cNvSpPr>
            <a:spLocks noChangeArrowheads="1"/>
          </p:cNvSpPr>
          <p:nvPr/>
        </p:nvSpPr>
        <p:spPr bwMode="auto">
          <a:xfrm>
            <a:off x="2057400" y="2438400"/>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9961" name="Oval 36"/>
          <p:cNvSpPr>
            <a:spLocks noChangeArrowheads="1"/>
          </p:cNvSpPr>
          <p:nvPr/>
        </p:nvSpPr>
        <p:spPr bwMode="auto">
          <a:xfrm>
            <a:off x="3352800" y="2436813"/>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cxnSp>
        <p:nvCxnSpPr>
          <p:cNvPr id="39962" name="Straight Connector 52"/>
          <p:cNvCxnSpPr>
            <a:cxnSpLocks noChangeShapeType="1"/>
          </p:cNvCxnSpPr>
          <p:nvPr/>
        </p:nvCxnSpPr>
        <p:spPr bwMode="auto">
          <a:xfrm rot="5400000">
            <a:off x="4000501" y="2017712"/>
            <a:ext cx="2209800" cy="3175"/>
          </a:xfrm>
          <a:prstGeom prst="line">
            <a:avLst/>
          </a:prstGeom>
          <a:noFill/>
          <a:ln w="9525">
            <a:solidFill>
              <a:schemeClr val="tx1"/>
            </a:solidFill>
            <a:round/>
            <a:headEnd/>
            <a:tailEnd/>
          </a:ln>
        </p:spPr>
      </p:cxnSp>
      <p:cxnSp>
        <p:nvCxnSpPr>
          <p:cNvPr id="39963" name="Straight Connector 54"/>
          <p:cNvCxnSpPr>
            <a:cxnSpLocks noChangeShapeType="1"/>
          </p:cNvCxnSpPr>
          <p:nvPr/>
        </p:nvCxnSpPr>
        <p:spPr bwMode="auto">
          <a:xfrm>
            <a:off x="5103813" y="3124200"/>
            <a:ext cx="2973387" cy="1588"/>
          </a:xfrm>
          <a:prstGeom prst="line">
            <a:avLst/>
          </a:prstGeom>
          <a:noFill/>
          <a:ln w="9525">
            <a:solidFill>
              <a:schemeClr val="tx1"/>
            </a:solidFill>
            <a:round/>
            <a:headEnd/>
            <a:tailEnd/>
          </a:ln>
        </p:spPr>
      </p:cxnSp>
      <p:sp>
        <p:nvSpPr>
          <p:cNvPr id="39964" name="TextBox 55"/>
          <p:cNvSpPr txBox="1">
            <a:spLocks noChangeArrowheads="1"/>
          </p:cNvSpPr>
          <p:nvPr/>
        </p:nvSpPr>
        <p:spPr bwMode="auto">
          <a:xfrm>
            <a:off x="6553200" y="3046413"/>
            <a:ext cx="287338" cy="339725"/>
          </a:xfrm>
          <a:prstGeom prst="rect">
            <a:avLst/>
          </a:prstGeom>
          <a:noFill/>
          <a:ln w="9525">
            <a:noFill/>
            <a:miter lim="800000"/>
            <a:headEnd/>
            <a:tailEnd/>
          </a:ln>
        </p:spPr>
        <p:txBody>
          <a:bodyPr wrap="none">
            <a:prstTxWarp prst="textNoShape">
              <a:avLst/>
            </a:prstTxWarp>
            <a:spAutoFit/>
          </a:bodyPr>
          <a:lstStyle/>
          <a:p>
            <a:r>
              <a:rPr lang="en-US" sz="1600"/>
              <a:t>x</a:t>
            </a:r>
          </a:p>
        </p:txBody>
      </p:sp>
      <p:sp>
        <p:nvSpPr>
          <p:cNvPr id="39965" name="TextBox 56"/>
          <p:cNvSpPr txBox="1">
            <a:spLocks noChangeArrowheads="1"/>
          </p:cNvSpPr>
          <p:nvPr/>
        </p:nvSpPr>
        <p:spPr bwMode="auto">
          <a:xfrm>
            <a:off x="4818063" y="1811338"/>
            <a:ext cx="300037" cy="338137"/>
          </a:xfrm>
          <a:prstGeom prst="rect">
            <a:avLst/>
          </a:prstGeom>
          <a:noFill/>
          <a:ln w="9525">
            <a:noFill/>
            <a:miter lim="800000"/>
            <a:headEnd/>
            <a:tailEnd/>
          </a:ln>
        </p:spPr>
        <p:txBody>
          <a:bodyPr wrap="none">
            <a:prstTxWarp prst="textNoShape">
              <a:avLst/>
            </a:prstTxWarp>
            <a:spAutoFit/>
          </a:bodyPr>
          <a:lstStyle/>
          <a:p>
            <a:r>
              <a:rPr lang="en-US" sz="1600"/>
              <a:t>y</a:t>
            </a:r>
          </a:p>
        </p:txBody>
      </p:sp>
      <p:sp>
        <p:nvSpPr>
          <p:cNvPr id="39966" name="TextBox 57"/>
          <p:cNvSpPr txBox="1">
            <a:spLocks noChangeArrowheads="1"/>
          </p:cNvSpPr>
          <p:nvPr/>
        </p:nvSpPr>
        <p:spPr bwMode="auto">
          <a:xfrm>
            <a:off x="2060575" y="2743200"/>
            <a:ext cx="287338" cy="338138"/>
          </a:xfrm>
          <a:prstGeom prst="rect">
            <a:avLst/>
          </a:prstGeom>
          <a:noFill/>
          <a:ln w="9525">
            <a:noFill/>
            <a:miter lim="800000"/>
            <a:headEnd/>
            <a:tailEnd/>
          </a:ln>
        </p:spPr>
        <p:txBody>
          <a:bodyPr wrap="none">
            <a:prstTxWarp prst="textNoShape">
              <a:avLst/>
            </a:prstTxWarp>
            <a:spAutoFit/>
          </a:bodyPr>
          <a:lstStyle/>
          <a:p>
            <a:r>
              <a:rPr lang="en-US" sz="1600"/>
              <a:t>x </a:t>
            </a:r>
          </a:p>
        </p:txBody>
      </p:sp>
      <p:sp>
        <p:nvSpPr>
          <p:cNvPr id="39967" name="TextBox 58"/>
          <p:cNvSpPr txBox="1">
            <a:spLocks noChangeArrowheads="1"/>
          </p:cNvSpPr>
          <p:nvPr/>
        </p:nvSpPr>
        <p:spPr bwMode="auto">
          <a:xfrm>
            <a:off x="3357563" y="2741613"/>
            <a:ext cx="300037" cy="339725"/>
          </a:xfrm>
          <a:prstGeom prst="rect">
            <a:avLst/>
          </a:prstGeom>
          <a:noFill/>
          <a:ln w="9525">
            <a:noFill/>
            <a:miter lim="800000"/>
            <a:headEnd/>
            <a:tailEnd/>
          </a:ln>
        </p:spPr>
        <p:txBody>
          <a:bodyPr wrap="none">
            <a:prstTxWarp prst="textNoShape">
              <a:avLst/>
            </a:prstTxWarp>
            <a:spAutoFit/>
          </a:bodyPr>
          <a:lstStyle/>
          <a:p>
            <a:r>
              <a:rPr lang="en-US" sz="1600"/>
              <a:t>y</a:t>
            </a:r>
          </a:p>
        </p:txBody>
      </p:sp>
      <p:sp>
        <p:nvSpPr>
          <p:cNvPr id="39968" name="TextBox 59"/>
          <p:cNvSpPr txBox="1">
            <a:spLocks noChangeArrowheads="1"/>
          </p:cNvSpPr>
          <p:nvPr/>
        </p:nvSpPr>
        <p:spPr bwMode="auto">
          <a:xfrm>
            <a:off x="2971800" y="1582738"/>
            <a:ext cx="287338" cy="338137"/>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2</a:t>
            </a:r>
          </a:p>
        </p:txBody>
      </p:sp>
      <p:sp>
        <p:nvSpPr>
          <p:cNvPr id="39969" name="TextBox 60"/>
          <p:cNvSpPr txBox="1">
            <a:spLocks noChangeArrowheads="1"/>
          </p:cNvSpPr>
          <p:nvPr/>
        </p:nvSpPr>
        <p:spPr bwMode="auto">
          <a:xfrm>
            <a:off x="2347913" y="1582738"/>
            <a:ext cx="287337" cy="338137"/>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1</a:t>
            </a:r>
          </a:p>
        </p:txBody>
      </p:sp>
      <p:grpSp>
        <p:nvGrpSpPr>
          <p:cNvPr id="39970" name="Group 67"/>
          <p:cNvGrpSpPr>
            <a:grpSpLocks/>
          </p:cNvGrpSpPr>
          <p:nvPr/>
        </p:nvGrpSpPr>
        <p:grpSpPr bwMode="auto">
          <a:xfrm>
            <a:off x="6778625" y="1330325"/>
            <a:ext cx="425450" cy="461963"/>
            <a:chOff x="296998" y="852514"/>
            <a:chExt cx="424754" cy="462082"/>
          </a:xfrm>
        </p:grpSpPr>
        <p:sp>
          <p:nvSpPr>
            <p:cNvPr id="39978" name="Oval 61"/>
            <p:cNvSpPr>
              <a:spLocks noChangeArrowheads="1"/>
            </p:cNvSpPr>
            <p:nvPr/>
          </p:nvSpPr>
          <p:spPr bwMode="auto">
            <a:xfrm>
              <a:off x="381000" y="990600"/>
              <a:ext cx="152400" cy="151606"/>
            </a:xfrm>
            <a:prstGeom prst="ellipse">
              <a:avLst/>
            </a:prstGeom>
            <a:solidFill>
              <a:srgbClr val="FF6600"/>
            </a:solidFill>
            <a:ln w="9525">
              <a:solidFill>
                <a:schemeClr val="tx1"/>
              </a:solidFill>
              <a:round/>
              <a:headEnd/>
              <a:tailEnd/>
            </a:ln>
          </p:spPr>
          <p:txBody>
            <a:bodyPr wrap="none">
              <a:prstTxWarp prst="textNoShape">
                <a:avLst/>
              </a:prstTxWarp>
            </a:bodyPr>
            <a:lstStyle/>
            <a:p>
              <a:endParaRPr lang="en-US"/>
            </a:p>
          </p:txBody>
        </p:sp>
        <p:sp>
          <p:nvSpPr>
            <p:cNvPr id="39979" name="TextBox 62"/>
            <p:cNvSpPr txBox="1">
              <a:spLocks noChangeArrowheads="1"/>
            </p:cNvSpPr>
            <p:nvPr/>
          </p:nvSpPr>
          <p:spPr bwMode="auto">
            <a:xfrm>
              <a:off x="296998" y="852514"/>
              <a:ext cx="329312" cy="40011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a:t>
              </a:r>
              <a:r>
                <a:rPr lang="en-US" sz="1600"/>
                <a:t> </a:t>
              </a:r>
            </a:p>
          </p:txBody>
        </p:sp>
        <p:sp>
          <p:nvSpPr>
            <p:cNvPr id="39980" name="TextBox 63"/>
            <p:cNvSpPr txBox="1">
              <a:spLocks noChangeArrowheads="1"/>
            </p:cNvSpPr>
            <p:nvPr/>
          </p:nvSpPr>
          <p:spPr bwMode="auto">
            <a:xfrm>
              <a:off x="447318" y="1006819"/>
              <a:ext cx="274434" cy="307777"/>
            </a:xfrm>
            <a:prstGeom prst="rect">
              <a:avLst/>
            </a:prstGeom>
            <a:noFill/>
            <a:ln w="9525">
              <a:noFill/>
              <a:miter lim="800000"/>
              <a:headEnd/>
              <a:tailEnd/>
            </a:ln>
          </p:spPr>
          <p:txBody>
            <a:bodyPr wrap="none">
              <a:prstTxWarp prst="textNoShape">
                <a:avLst/>
              </a:prstTxWarp>
              <a:spAutoFit/>
            </a:bodyPr>
            <a:lstStyle/>
            <a:p>
              <a:r>
                <a:rPr lang="en-US" sz="1400"/>
                <a:t>1</a:t>
              </a:r>
            </a:p>
          </p:txBody>
        </p:sp>
      </p:grpSp>
      <p:grpSp>
        <p:nvGrpSpPr>
          <p:cNvPr id="39971" name="Group 68"/>
          <p:cNvGrpSpPr>
            <a:grpSpLocks/>
          </p:cNvGrpSpPr>
          <p:nvPr/>
        </p:nvGrpSpPr>
        <p:grpSpPr bwMode="auto">
          <a:xfrm>
            <a:off x="6111875" y="2439988"/>
            <a:ext cx="425450" cy="461962"/>
            <a:chOff x="337246" y="1595318"/>
            <a:chExt cx="424754" cy="462082"/>
          </a:xfrm>
        </p:grpSpPr>
        <p:sp>
          <p:nvSpPr>
            <p:cNvPr id="39975" name="Oval 64"/>
            <p:cNvSpPr>
              <a:spLocks noChangeArrowheads="1"/>
            </p:cNvSpPr>
            <p:nvPr/>
          </p:nvSpPr>
          <p:spPr bwMode="auto">
            <a:xfrm>
              <a:off x="421248" y="1733404"/>
              <a:ext cx="152400" cy="151606"/>
            </a:xfrm>
            <a:prstGeom prst="ellipse">
              <a:avLst/>
            </a:prstGeom>
            <a:solidFill>
              <a:srgbClr val="FF6600"/>
            </a:solidFill>
            <a:ln w="9525">
              <a:solidFill>
                <a:schemeClr val="tx1"/>
              </a:solidFill>
              <a:round/>
              <a:headEnd/>
              <a:tailEnd/>
            </a:ln>
          </p:spPr>
          <p:txBody>
            <a:bodyPr wrap="none">
              <a:prstTxWarp prst="textNoShape">
                <a:avLst/>
              </a:prstTxWarp>
            </a:bodyPr>
            <a:lstStyle/>
            <a:p>
              <a:endParaRPr lang="en-US"/>
            </a:p>
          </p:txBody>
        </p:sp>
        <p:sp>
          <p:nvSpPr>
            <p:cNvPr id="39976" name="TextBox 65"/>
            <p:cNvSpPr txBox="1">
              <a:spLocks noChangeArrowheads="1"/>
            </p:cNvSpPr>
            <p:nvPr/>
          </p:nvSpPr>
          <p:spPr bwMode="auto">
            <a:xfrm>
              <a:off x="337246" y="1595318"/>
              <a:ext cx="329312" cy="400110"/>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rPr>
                <a:t>×</a:t>
              </a:r>
              <a:r>
                <a:rPr lang="en-US" sz="1600"/>
                <a:t> </a:t>
              </a:r>
            </a:p>
          </p:txBody>
        </p:sp>
        <p:sp>
          <p:nvSpPr>
            <p:cNvPr id="39977" name="TextBox 66"/>
            <p:cNvSpPr txBox="1">
              <a:spLocks noChangeArrowheads="1"/>
            </p:cNvSpPr>
            <p:nvPr/>
          </p:nvSpPr>
          <p:spPr bwMode="auto">
            <a:xfrm>
              <a:off x="487566" y="1749623"/>
              <a:ext cx="274434" cy="307777"/>
            </a:xfrm>
            <a:prstGeom prst="rect">
              <a:avLst/>
            </a:prstGeom>
            <a:noFill/>
            <a:ln w="9525">
              <a:noFill/>
              <a:miter lim="800000"/>
              <a:headEnd/>
              <a:tailEnd/>
            </a:ln>
          </p:spPr>
          <p:txBody>
            <a:bodyPr wrap="none">
              <a:prstTxWarp prst="textNoShape">
                <a:avLst/>
              </a:prstTxWarp>
              <a:spAutoFit/>
            </a:bodyPr>
            <a:lstStyle/>
            <a:p>
              <a:r>
                <a:rPr lang="en-US" sz="1400"/>
                <a:t>2</a:t>
              </a:r>
            </a:p>
          </p:txBody>
        </p:sp>
      </p:grpSp>
      <p:sp>
        <p:nvSpPr>
          <p:cNvPr id="39972" name="4-Point Star 7"/>
          <p:cNvSpPr>
            <a:spLocks noChangeArrowheads="1"/>
          </p:cNvSpPr>
          <p:nvPr/>
        </p:nvSpPr>
        <p:spPr bwMode="auto">
          <a:xfrm>
            <a:off x="6956425" y="949325"/>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73" name="4-Point Star 7"/>
          <p:cNvSpPr>
            <a:spLocks noChangeArrowheads="1"/>
          </p:cNvSpPr>
          <p:nvPr/>
        </p:nvSpPr>
        <p:spPr bwMode="auto">
          <a:xfrm>
            <a:off x="7391400" y="873125"/>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39974" name="4-Point Star 7"/>
          <p:cNvSpPr>
            <a:spLocks noChangeArrowheads="1"/>
          </p:cNvSpPr>
          <p:nvPr/>
        </p:nvSpPr>
        <p:spPr bwMode="auto">
          <a:xfrm>
            <a:off x="8686800" y="1676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Example Clusterings with Vigilance</a:t>
            </a:r>
          </a:p>
        </p:txBody>
      </p:sp>
      <p:sp>
        <p:nvSpPr>
          <p:cNvPr id="40963"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40964" name="Slide Number Placeholder 4"/>
          <p:cNvSpPr>
            <a:spLocks noGrp="1"/>
          </p:cNvSpPr>
          <p:nvPr>
            <p:ph type="sldNum" sz="quarter" idx="12"/>
          </p:nvPr>
        </p:nvSpPr>
        <p:spPr>
          <a:noFill/>
        </p:spPr>
        <p:txBody>
          <a:bodyPr/>
          <a:lstStyle/>
          <a:p>
            <a:fld id="{146CAF32-6E13-1A49-9C2A-B6E5DF0FC4F7}" type="slidenum">
              <a:rPr lang="en-US" smtClean="0">
                <a:latin typeface="Times New Roman" pitchFamily="1" charset="0"/>
              </a:rPr>
              <a:pPr/>
              <a:t>41</a:t>
            </a:fld>
            <a:endParaRPr lang="en-US">
              <a:latin typeface="Times New Roman" pitchFamily="1" charset="0"/>
            </a:endParaRPr>
          </a:p>
        </p:txBody>
      </p:sp>
      <p:pic>
        <p:nvPicPr>
          <p:cNvPr id="40965" name="Picture 8" descr="Untitled2.pdf"/>
          <p:cNvPicPr>
            <a:picLocks noChangeAspect="1"/>
          </p:cNvPicPr>
          <p:nvPr/>
        </p:nvPicPr>
        <p:blipFill>
          <a:blip r:embed="rId3"/>
          <a:srcRect t="53635"/>
          <a:stretch>
            <a:fillRect/>
          </a:stretch>
        </p:blipFill>
        <p:spPr bwMode="auto">
          <a:xfrm>
            <a:off x="4648200" y="1773238"/>
            <a:ext cx="4313238" cy="3789362"/>
          </a:xfrm>
          <a:prstGeom prst="rect">
            <a:avLst/>
          </a:prstGeom>
          <a:noFill/>
          <a:ln w="9525">
            <a:noFill/>
            <a:miter lim="800000"/>
            <a:headEnd/>
            <a:tailEnd/>
          </a:ln>
        </p:spPr>
      </p:pic>
      <p:pic>
        <p:nvPicPr>
          <p:cNvPr id="40966" name="Picture 9" descr="Untitled2.pdf"/>
          <p:cNvPicPr>
            <a:picLocks noChangeAspect="1"/>
          </p:cNvPicPr>
          <p:nvPr/>
        </p:nvPicPr>
        <p:blipFill>
          <a:blip r:embed="rId4"/>
          <a:srcRect b="48889"/>
          <a:stretch>
            <a:fillRect/>
          </a:stretch>
        </p:blipFill>
        <p:spPr bwMode="auto">
          <a:xfrm>
            <a:off x="169863" y="1447800"/>
            <a:ext cx="4249737" cy="41148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p:spPr>
        <p:txBody>
          <a:bodyPr/>
          <a:lstStyle/>
          <a:p>
            <a:r>
              <a:rPr lang="en-US" dirty="0"/>
              <a:t>Self-Organizing Maps</a:t>
            </a:r>
          </a:p>
        </p:txBody>
      </p:sp>
      <p:sp>
        <p:nvSpPr>
          <p:cNvPr id="3" name="Content Placeholder 2"/>
          <p:cNvSpPr>
            <a:spLocks noGrp="1"/>
          </p:cNvSpPr>
          <p:nvPr>
            <p:ph idx="1"/>
          </p:nvPr>
        </p:nvSpPr>
        <p:spPr>
          <a:xfrm>
            <a:off x="533400" y="1066800"/>
            <a:ext cx="8077200" cy="2514600"/>
          </a:xfrm>
        </p:spPr>
        <p:txBody>
          <a:bodyPr>
            <a:normAutofit lnSpcReduction="10000"/>
          </a:bodyPr>
          <a:lstStyle/>
          <a:p>
            <a:r>
              <a:rPr lang="en-US" dirty="0"/>
              <a:t>Output nodes which are close to each other represent similar classes – Biological plausibility</a:t>
            </a:r>
          </a:p>
          <a:p>
            <a:r>
              <a:rPr lang="en-US" dirty="0"/>
              <a:t>Neighbors of winning node also update in the same direction (scaled by a learning rate), as the winner</a:t>
            </a:r>
          </a:p>
          <a:p>
            <a:r>
              <a:rPr lang="en-US" dirty="0"/>
              <a:t>Self organizes to a topological class map (e.g. vowel sounds)</a:t>
            </a:r>
          </a:p>
          <a:p>
            <a:pPr lvl="1"/>
            <a:r>
              <a:rPr lang="en-US" dirty="0"/>
              <a:t>Can interpolate, </a:t>
            </a:r>
            <a:r>
              <a:rPr lang="en-US" i="1" dirty="0"/>
              <a:t>k</a:t>
            </a:r>
            <a:r>
              <a:rPr lang="en-US" dirty="0"/>
              <a:t> value less critical, different 2 or 3-dimensional topologies</a:t>
            </a:r>
          </a:p>
        </p:txBody>
      </p:sp>
      <p:sp>
        <p:nvSpPr>
          <p:cNvPr id="4" name="Footer Placeholder 3"/>
          <p:cNvSpPr>
            <a:spLocks noGrp="1"/>
          </p:cNvSpPr>
          <p:nvPr>
            <p:ph type="ftr" sz="quarter" idx="11"/>
          </p:nvPr>
        </p:nvSpPr>
        <p:spPr/>
        <p:txBody>
          <a:bodyPr/>
          <a:lstStyle/>
          <a:p>
            <a:pPr>
              <a:defRPr/>
            </a:pPr>
            <a:r>
              <a:rPr lang="en-US"/>
              <a:t>CS 270 - Clustering</a:t>
            </a:r>
          </a:p>
        </p:txBody>
      </p:sp>
      <p:sp>
        <p:nvSpPr>
          <p:cNvPr id="5" name="Slide Number Placeholder 4"/>
          <p:cNvSpPr>
            <a:spLocks noGrp="1"/>
          </p:cNvSpPr>
          <p:nvPr>
            <p:ph type="sldNum" sz="quarter" idx="12"/>
          </p:nvPr>
        </p:nvSpPr>
        <p:spPr/>
        <p:txBody>
          <a:bodyPr/>
          <a:lstStyle/>
          <a:p>
            <a:pPr>
              <a:defRPr/>
            </a:pPr>
            <a:fld id="{855AF27C-A912-7D4C-A91C-22684913B2EC}" type="slidenum">
              <a:rPr lang="en-US" smtClean="0"/>
              <a:pPr>
                <a:defRPr/>
              </a:pPr>
              <a:t>42</a:t>
            </a:fld>
            <a:endParaRPr lang="en-US"/>
          </a:p>
        </p:txBody>
      </p:sp>
      <p:pic>
        <p:nvPicPr>
          <p:cNvPr id="6" name="Picture 5"/>
          <p:cNvPicPr>
            <a:picLocks noChangeAspect="1"/>
          </p:cNvPicPr>
          <p:nvPr/>
        </p:nvPicPr>
        <p:blipFill>
          <a:blip r:embed="rId2"/>
          <a:stretch>
            <a:fillRect/>
          </a:stretch>
        </p:blipFill>
        <p:spPr>
          <a:xfrm>
            <a:off x="2590800" y="3776878"/>
            <a:ext cx="4267200" cy="2509136"/>
          </a:xfrm>
          <a:prstGeom prst="rect">
            <a:avLst/>
          </a:prstGeom>
        </p:spPr>
      </p:pic>
    </p:spTree>
    <p:extLst>
      <p:ext uri="{BB962C8B-B14F-4D97-AF65-F5344CB8AC3E}">
        <p14:creationId xmlns:p14="http://schemas.microsoft.com/office/powerpoint/2010/main" val="3089972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pPr>
              <a:defRPr/>
            </a:pPr>
            <a:r>
              <a:rPr lang="en-US" dirty="0"/>
              <a:t>Association Analysis – Link Analysis</a:t>
            </a:r>
          </a:p>
        </p:txBody>
      </p:sp>
      <p:sp>
        <p:nvSpPr>
          <p:cNvPr id="25603" name="Content Placeholder 2"/>
          <p:cNvSpPr>
            <a:spLocks noGrp="1"/>
          </p:cNvSpPr>
          <p:nvPr>
            <p:ph idx="1"/>
          </p:nvPr>
        </p:nvSpPr>
        <p:spPr>
          <a:xfrm>
            <a:off x="685800" y="990600"/>
            <a:ext cx="7772400" cy="2819400"/>
          </a:xfrm>
        </p:spPr>
        <p:txBody>
          <a:bodyPr>
            <a:normAutofit fontScale="92500" lnSpcReduction="20000"/>
          </a:bodyPr>
          <a:lstStyle/>
          <a:p>
            <a:r>
              <a:rPr lang="en-US" dirty="0">
                <a:ea typeface="ＭＳ Ｐゴシック" pitchFamily="1" charset="-128"/>
                <a:cs typeface="ＭＳ Ｐゴシック" pitchFamily="1" charset="-128"/>
              </a:rPr>
              <a:t>Used to discover relationships/rules in large databases</a:t>
            </a:r>
          </a:p>
          <a:p>
            <a:r>
              <a:rPr lang="en-US" dirty="0">
                <a:ea typeface="ＭＳ Ｐゴシック" pitchFamily="1" charset="-128"/>
                <a:cs typeface="ＭＳ Ｐゴシック" pitchFamily="1" charset="-128"/>
              </a:rPr>
              <a:t>Relationships represented as </a:t>
            </a:r>
            <a:r>
              <a:rPr lang="en-US" i="1" dirty="0">
                <a:ea typeface="ＭＳ Ｐゴシック" pitchFamily="1" charset="-128"/>
                <a:cs typeface="ＭＳ Ｐゴシック" pitchFamily="1" charset="-128"/>
              </a:rPr>
              <a:t>association rules</a:t>
            </a:r>
            <a:r>
              <a:rPr lang="en-US" dirty="0">
                <a:ea typeface="ＭＳ Ｐゴシック" pitchFamily="1" charset="-128"/>
                <a:cs typeface="ＭＳ Ｐゴシック" pitchFamily="1" charset="-128"/>
              </a:rPr>
              <a:t> </a:t>
            </a:r>
          </a:p>
          <a:p>
            <a:pPr lvl="1"/>
            <a:r>
              <a:rPr lang="en-US" dirty="0">
                <a:ea typeface="ＭＳ Ｐゴシック" pitchFamily="1" charset="-128"/>
                <a:cs typeface="ＭＳ Ｐゴシック" pitchFamily="1" charset="-128"/>
              </a:rPr>
              <a:t>Unsupervised learning, can give significant business advantages, and also good for many other large data areas: astronomy, etc.</a:t>
            </a:r>
          </a:p>
          <a:p>
            <a:r>
              <a:rPr lang="en-US" dirty="0">
                <a:ea typeface="ＭＳ Ｐゴシック" pitchFamily="1" charset="-128"/>
                <a:cs typeface="ＭＳ Ｐゴシック" pitchFamily="1" charset="-128"/>
              </a:rPr>
              <a:t>One example is </a:t>
            </a:r>
            <a:r>
              <a:rPr lang="en-US" i="1" dirty="0">
                <a:ea typeface="ＭＳ Ｐゴシック" pitchFamily="1" charset="-128"/>
                <a:cs typeface="ＭＳ Ｐゴシック" pitchFamily="1" charset="-128"/>
              </a:rPr>
              <a:t>market basket analysis </a:t>
            </a:r>
            <a:r>
              <a:rPr lang="en-US" dirty="0">
                <a:ea typeface="ＭＳ Ｐゴシック" pitchFamily="1" charset="-128"/>
                <a:cs typeface="ＭＳ Ｐゴシック" pitchFamily="1" charset="-128"/>
              </a:rPr>
              <a:t>which seeks to understand more about what items are bought together</a:t>
            </a:r>
          </a:p>
          <a:p>
            <a:pPr lvl="1"/>
            <a:r>
              <a:rPr lang="en-US" dirty="0"/>
              <a:t>This can then lead to improved approaches for advertising, product placement, etc.</a:t>
            </a:r>
          </a:p>
          <a:p>
            <a:pPr lvl="1"/>
            <a:r>
              <a:rPr lang="en-US" dirty="0"/>
              <a:t>Example Association Rule: {Cereal} </a:t>
            </a:r>
            <a:r>
              <a:rPr lang="en-US" dirty="0" err="1">
                <a:sym typeface="Symbol" pitchFamily="1" charset="2"/>
              </a:rPr>
              <a:t></a:t>
            </a:r>
            <a:r>
              <a:rPr lang="en-US" dirty="0"/>
              <a:t> {Milk}</a:t>
            </a:r>
          </a:p>
        </p:txBody>
      </p:sp>
      <p:sp>
        <p:nvSpPr>
          <p:cNvPr id="25604"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25605" name="Slide Number Placeholder 4"/>
          <p:cNvSpPr>
            <a:spLocks noGrp="1"/>
          </p:cNvSpPr>
          <p:nvPr>
            <p:ph type="sldNum" sz="quarter" idx="12"/>
          </p:nvPr>
        </p:nvSpPr>
        <p:spPr>
          <a:noFill/>
        </p:spPr>
        <p:txBody>
          <a:bodyPr/>
          <a:lstStyle/>
          <a:p>
            <a:fld id="{2B9C2EAC-13E8-7B4B-B3D5-C17311535D66}" type="slidenum">
              <a:rPr lang="en-US" smtClean="0">
                <a:latin typeface="Times New Roman" pitchFamily="1" charset="0"/>
              </a:rPr>
              <a:pPr/>
              <a:t>43</a:t>
            </a:fld>
            <a:endParaRPr lang="en-US">
              <a:latin typeface="Times New Roman" pitchFamily="1" charset="0"/>
            </a:endParaRPr>
          </a:p>
        </p:txBody>
      </p:sp>
      <p:graphicFrame>
        <p:nvGraphicFramePr>
          <p:cNvPr id="6" name="Table 5"/>
          <p:cNvGraphicFramePr>
            <a:graphicFrameLocks noGrp="1"/>
          </p:cNvGraphicFramePr>
          <p:nvPr/>
        </p:nvGraphicFramePr>
        <p:xfrm>
          <a:off x="1752600" y="4038600"/>
          <a:ext cx="6096000" cy="2225040"/>
        </p:xfrm>
        <a:graphic>
          <a:graphicData uri="http://schemas.openxmlformats.org/drawingml/2006/table">
            <a:tbl>
              <a:tblPr firstRow="1" bandRow="1">
                <a:tableStyleId>{08FB837D-C827-4EFA-A057-4D05807E0F7C}</a:tableStyleId>
              </a:tblPr>
              <a:tblGrid>
                <a:gridCol w="25908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370840">
                <a:tc>
                  <a:txBody>
                    <a:bodyPr/>
                    <a:lstStyle/>
                    <a:p>
                      <a:r>
                        <a:rPr lang="en-US" dirty="0"/>
                        <a:t>Transaction</a:t>
                      </a:r>
                      <a:r>
                        <a:rPr lang="en-US" baseline="0" dirty="0"/>
                        <a:t> ID and Info</a:t>
                      </a:r>
                      <a:endParaRPr lang="en-US" dirty="0"/>
                    </a:p>
                  </a:txBody>
                  <a:tcPr/>
                </a:tc>
                <a:tc>
                  <a:txBody>
                    <a:bodyPr/>
                    <a:lstStyle/>
                    <a:p>
                      <a:r>
                        <a:rPr lang="en-US" dirty="0"/>
                        <a:t>Items Bought</a:t>
                      </a:r>
                    </a:p>
                  </a:txBody>
                  <a:tcPr/>
                </a:tc>
                <a:extLst>
                  <a:ext uri="{0D108BD9-81ED-4DB2-BD59-A6C34878D82A}">
                    <a16:rowId xmlns:a16="http://schemas.microsoft.com/office/drawing/2014/main" val="10000"/>
                  </a:ext>
                </a:extLst>
              </a:tr>
              <a:tr h="370840">
                <a:tc>
                  <a:txBody>
                    <a:bodyPr/>
                    <a:lstStyle/>
                    <a:p>
                      <a:r>
                        <a:rPr lang="en-US" dirty="0"/>
                        <a:t>1 and (who,</a:t>
                      </a:r>
                      <a:r>
                        <a:rPr lang="en-US" baseline="0" dirty="0"/>
                        <a:t> when, etc.)</a:t>
                      </a:r>
                      <a:endParaRPr lang="en-US" dirty="0"/>
                    </a:p>
                  </a:txBody>
                  <a:tcPr/>
                </a:tc>
                <a:tc>
                  <a:txBody>
                    <a:bodyPr/>
                    <a:lstStyle/>
                    <a:p>
                      <a:r>
                        <a:rPr lang="en-US" dirty="0"/>
                        <a:t>{Ice cream, milk, eggs, cereal}</a:t>
                      </a:r>
                    </a:p>
                  </a:txBody>
                  <a:tcPr/>
                </a:tc>
                <a:extLst>
                  <a:ext uri="{0D108BD9-81ED-4DB2-BD59-A6C34878D82A}">
                    <a16:rowId xmlns:a16="http://schemas.microsoft.com/office/drawing/2014/main" val="10001"/>
                  </a:ext>
                </a:extLst>
              </a:tr>
              <a:tr h="370840">
                <a:tc>
                  <a:txBody>
                    <a:bodyPr/>
                    <a:lstStyle/>
                    <a:p>
                      <a:r>
                        <a:rPr lang="en-US" dirty="0"/>
                        <a:t>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{Ice cream}</a:t>
                      </a:r>
                    </a:p>
                  </a:txBody>
                  <a:tcPr/>
                </a:tc>
                <a:extLst>
                  <a:ext uri="{0D108BD9-81ED-4DB2-BD59-A6C34878D82A}">
                    <a16:rowId xmlns:a16="http://schemas.microsoft.com/office/drawing/2014/main" val="10002"/>
                  </a:ext>
                </a:extLst>
              </a:tr>
              <a:tr h="370840">
                <a:tc>
                  <a:txBody>
                    <a:bodyPr/>
                    <a:lstStyle/>
                    <a:p>
                      <a:r>
                        <a:rPr lang="en-US" dirty="0"/>
                        <a:t>3</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{milk, cereal, sugar}</a:t>
                      </a:r>
                    </a:p>
                  </a:txBody>
                  <a:tcPr/>
                </a:tc>
                <a:extLst>
                  <a:ext uri="{0D108BD9-81ED-4DB2-BD59-A6C34878D82A}">
                    <a16:rowId xmlns:a16="http://schemas.microsoft.com/office/drawing/2014/main" val="10003"/>
                  </a:ext>
                </a:extLst>
              </a:tr>
              <a:tr h="370840">
                <a:tc>
                  <a:txBody>
                    <a:bodyPr/>
                    <a:lstStyle/>
                    <a:p>
                      <a:r>
                        <a:rPr lang="en-US" dirty="0"/>
                        <a:t>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{eggs, yogurt, sugar}</a:t>
                      </a:r>
                    </a:p>
                  </a:txBody>
                  <a:tcPr/>
                </a:tc>
                <a:extLst>
                  <a:ext uri="{0D108BD9-81ED-4DB2-BD59-A6C34878D82A}">
                    <a16:rowId xmlns:a16="http://schemas.microsoft.com/office/drawing/2014/main" val="10004"/>
                  </a:ext>
                </a:extLst>
              </a:tr>
              <a:tr h="370840">
                <a:tc>
                  <a:txBody>
                    <a:bodyPr/>
                    <a:lstStyle/>
                    <a:p>
                      <a:r>
                        <a:rPr lang="en-US" dirty="0"/>
                        <a:t>5</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{Ice cream, milk, cereal}</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20788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Hierarchical and Partitional Clustering</a:t>
            </a:r>
          </a:p>
        </p:txBody>
      </p:sp>
      <p:sp>
        <p:nvSpPr>
          <p:cNvPr id="21507" name="Content Placeholder 2"/>
          <p:cNvSpPr>
            <a:spLocks noGrp="1"/>
          </p:cNvSpPr>
          <p:nvPr>
            <p:ph idx="1"/>
          </p:nvPr>
        </p:nvSpPr>
        <p:spPr/>
        <p:txBody>
          <a:bodyPr>
            <a:normAutofit fontScale="92500" lnSpcReduction="10000"/>
          </a:bodyPr>
          <a:lstStyle/>
          <a:p>
            <a:pPr>
              <a:buFont typeface="Wingdings" charset="2"/>
              <a:buChar char="l"/>
              <a:defRPr/>
            </a:pPr>
            <a:r>
              <a:rPr lang="en-US" dirty="0"/>
              <a:t>Two most common high-level approaches</a:t>
            </a:r>
          </a:p>
          <a:p>
            <a:pPr>
              <a:buFont typeface="Wingdings" charset="2"/>
              <a:buChar char="l"/>
              <a:defRPr/>
            </a:pPr>
            <a:r>
              <a:rPr lang="en-US" dirty="0"/>
              <a:t>Hierarchical clustering is broken into two approaches</a:t>
            </a:r>
          </a:p>
          <a:p>
            <a:pPr lvl="1">
              <a:defRPr/>
            </a:pPr>
            <a:r>
              <a:rPr lang="en-US" dirty="0"/>
              <a:t>Agglomerative:  Each instance is initially its own cluster. Most similar instance/clusters are then progressively combined until all instances are in one cluster.  Each level of the hierarchy is a different clustering/grouping of clusters. (e.g. HAC)</a:t>
            </a:r>
          </a:p>
          <a:p>
            <a:pPr lvl="1">
              <a:defRPr/>
            </a:pPr>
            <a:r>
              <a:rPr lang="en-US" dirty="0"/>
              <a:t>Divisive:  Start with all instances as one cluster and progressively divide until all instances are their own cluster.</a:t>
            </a:r>
          </a:p>
          <a:p>
            <a:pPr lvl="1">
              <a:defRPr/>
            </a:pPr>
            <a:r>
              <a:rPr lang="en-US" dirty="0"/>
              <a:t>You then decide which clustering you want to output.</a:t>
            </a:r>
          </a:p>
          <a:p>
            <a:pPr>
              <a:buFont typeface="Wingdings" charset="2"/>
              <a:buChar char="l"/>
              <a:defRPr/>
            </a:pPr>
            <a:r>
              <a:rPr lang="en-US" dirty="0"/>
              <a:t>With partitional clustering the algorithm creates one clustering of the data (with multiple clusters), typically by minimizing some objective function (e.g. K-means)</a:t>
            </a:r>
          </a:p>
          <a:p>
            <a:pPr lvl="1">
              <a:defRPr/>
            </a:pPr>
            <a:r>
              <a:rPr lang="en-US" dirty="0"/>
              <a:t>Note that you could run the partitional algorithm again in a recursive fashion on all the new clusters if you want to build a hierarchy</a:t>
            </a:r>
          </a:p>
          <a:p>
            <a:pPr>
              <a:buFont typeface="Wingdings" charset="2"/>
              <a:buChar char="l"/>
              <a:defRPr/>
            </a:pPr>
            <a:endParaRPr lang="en-US" dirty="0"/>
          </a:p>
        </p:txBody>
      </p:sp>
      <p:sp>
        <p:nvSpPr>
          <p:cNvPr id="21508"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21509" name="Slide Number Placeholder 4"/>
          <p:cNvSpPr>
            <a:spLocks noGrp="1"/>
          </p:cNvSpPr>
          <p:nvPr>
            <p:ph type="sldNum" sz="quarter" idx="12"/>
          </p:nvPr>
        </p:nvSpPr>
        <p:spPr>
          <a:noFill/>
        </p:spPr>
        <p:txBody>
          <a:bodyPr/>
          <a:lstStyle/>
          <a:p>
            <a:fld id="{00625FBC-FF48-8642-BFB7-9E940DCD01EA}" type="slidenum">
              <a:rPr lang="en-US" smtClean="0">
                <a:latin typeface="Times New Roman" pitchFamily="1" charset="0"/>
              </a:rPr>
              <a:pPr/>
              <a:t>5</a:t>
            </a:fld>
            <a:endParaRPr lang="en-US">
              <a:latin typeface="Times New Roman" pitchFamily="1"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806" y="72513"/>
            <a:ext cx="7772400" cy="838200"/>
          </a:xfrm>
        </p:spPr>
        <p:txBody>
          <a:bodyPr/>
          <a:lstStyle/>
          <a:p>
            <a:pPr>
              <a:defRPr/>
            </a:pPr>
            <a:r>
              <a:rPr lang="en-US" dirty="0"/>
              <a:t>Hierarchical Agglomerative Clustering (HAC)</a:t>
            </a:r>
          </a:p>
        </p:txBody>
      </p:sp>
      <p:sp>
        <p:nvSpPr>
          <p:cNvPr id="22531" name="Content Placeholder 2"/>
          <p:cNvSpPr>
            <a:spLocks noGrp="1"/>
          </p:cNvSpPr>
          <p:nvPr>
            <p:ph idx="1"/>
          </p:nvPr>
        </p:nvSpPr>
        <p:spPr>
          <a:xfrm>
            <a:off x="644013" y="983225"/>
            <a:ext cx="7772400" cy="4028769"/>
          </a:xfrm>
        </p:spPr>
        <p:txBody>
          <a:bodyPr>
            <a:normAutofit/>
          </a:bodyPr>
          <a:lstStyle/>
          <a:p>
            <a:r>
              <a:rPr lang="en-US" dirty="0">
                <a:ea typeface="ＭＳ Ｐゴシック" pitchFamily="1" charset="-128"/>
                <a:cs typeface="ＭＳ Ｐゴシック" pitchFamily="1" charset="-128"/>
              </a:rPr>
              <a:t>Input is an </a:t>
            </a:r>
            <a:r>
              <a:rPr lang="en-US" i="1" dirty="0" err="1">
                <a:ea typeface="ＭＳ Ｐゴシック" pitchFamily="1" charset="-128"/>
                <a:cs typeface="ＭＳ Ｐゴシック" pitchFamily="1" charset="-128"/>
              </a:rPr>
              <a:t>n</a:t>
            </a:r>
            <a:r>
              <a:rPr lang="en-US" dirty="0" err="1">
                <a:ea typeface="ＭＳ Ｐゴシック" pitchFamily="1" charset="-128"/>
                <a:cs typeface="ＭＳ Ｐゴシック" pitchFamily="1" charset="-128"/>
              </a:rPr>
              <a:t>×</a:t>
            </a:r>
            <a:r>
              <a:rPr lang="en-US" i="1" dirty="0" err="1">
                <a:ea typeface="ＭＳ Ｐゴシック" pitchFamily="1" charset="-128"/>
                <a:cs typeface="ＭＳ Ｐゴシック" pitchFamily="1" charset="-128"/>
              </a:rPr>
              <a:t>n</a:t>
            </a:r>
            <a:r>
              <a:rPr lang="en-US" dirty="0">
                <a:ea typeface="ＭＳ Ｐゴシック" pitchFamily="1" charset="-128"/>
                <a:cs typeface="ＭＳ Ｐゴシック" pitchFamily="1" charset="-128"/>
              </a:rPr>
              <a:t> adjacency matrix giving the distance between each pair of instances</a:t>
            </a:r>
          </a:p>
          <a:p>
            <a:r>
              <a:rPr lang="en-US" dirty="0">
                <a:ea typeface="ＭＳ Ｐゴシック" pitchFamily="1" charset="-128"/>
                <a:cs typeface="ＭＳ Ｐゴシック" pitchFamily="1" charset="-128"/>
              </a:rPr>
              <a:t>Initialize each instance to be its own cluster</a:t>
            </a:r>
          </a:p>
          <a:p>
            <a:r>
              <a:rPr lang="en-US" dirty="0">
                <a:ea typeface="ＭＳ Ｐゴシック" pitchFamily="1" charset="-128"/>
                <a:cs typeface="ＭＳ Ｐゴシック" pitchFamily="1" charset="-128"/>
              </a:rPr>
              <a:t>Repeat until there is just one cluster containing all instances</a:t>
            </a:r>
          </a:p>
          <a:p>
            <a:pPr lvl="1"/>
            <a:r>
              <a:rPr lang="en-US" dirty="0"/>
              <a:t>Merge the two "closest" remaining clusters into one cluster</a:t>
            </a:r>
          </a:p>
          <a:p>
            <a:r>
              <a:rPr lang="en-US" dirty="0">
                <a:ea typeface="ＭＳ Ｐゴシック" pitchFamily="1" charset="-128"/>
                <a:cs typeface="ＭＳ Ｐゴシック" pitchFamily="1" charset="-128"/>
              </a:rPr>
              <a:t>HAC varies based on </a:t>
            </a:r>
            <a:r>
              <a:rPr lang="en-US" dirty="0"/>
              <a:t>"Closeness definition"</a:t>
            </a:r>
            <a:endParaRPr lang="en-US" dirty="0">
              <a:ea typeface="ＭＳ Ｐゴシック" pitchFamily="1" charset="-128"/>
              <a:cs typeface="ＭＳ Ｐゴシック" pitchFamily="1" charset="-128"/>
            </a:endParaRPr>
          </a:p>
          <a:p>
            <a:pPr lvl="1"/>
            <a:r>
              <a:rPr lang="en-US" dirty="0"/>
              <a:t>single, complete, and average link distances common</a:t>
            </a:r>
          </a:p>
          <a:p>
            <a:endParaRPr lang="en-US" dirty="0">
              <a:ea typeface="ＭＳ Ｐゴシック" pitchFamily="1" charset="-128"/>
              <a:cs typeface="ＭＳ Ｐゴシック" pitchFamily="1" charset="-128"/>
            </a:endParaRPr>
          </a:p>
        </p:txBody>
      </p:sp>
      <p:sp>
        <p:nvSpPr>
          <p:cNvPr id="22532"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22533" name="Slide Number Placeholder 4"/>
          <p:cNvSpPr>
            <a:spLocks noGrp="1"/>
          </p:cNvSpPr>
          <p:nvPr>
            <p:ph type="sldNum" sz="quarter" idx="12"/>
          </p:nvPr>
        </p:nvSpPr>
        <p:spPr>
          <a:noFill/>
        </p:spPr>
        <p:txBody>
          <a:bodyPr/>
          <a:lstStyle/>
          <a:p>
            <a:fld id="{586FB095-7291-1940-83FD-294EEA49F835}" type="slidenum">
              <a:rPr lang="en-US" smtClean="0">
                <a:latin typeface="Times New Roman" pitchFamily="1" charset="0"/>
              </a:rPr>
              <a:pPr/>
              <a:t>6</a:t>
            </a:fld>
            <a:endParaRPr lang="en-US">
              <a:latin typeface="Times New Roman" pitchFamily="1" charset="0"/>
            </a:endParaRPr>
          </a:p>
        </p:txBody>
      </p:sp>
      <p:sp>
        <p:nvSpPr>
          <p:cNvPr id="6" name="4-Point Star 7">
            <a:extLst>
              <a:ext uri="{FF2B5EF4-FFF2-40B4-BE49-F238E27FC236}">
                <a16:creationId xmlns:a16="http://schemas.microsoft.com/office/drawing/2014/main" id="{9EF29649-AEED-524B-A304-E7B8D05FF2D2}"/>
              </a:ext>
            </a:extLst>
          </p:cNvPr>
          <p:cNvSpPr>
            <a:spLocks noChangeArrowheads="1"/>
          </p:cNvSpPr>
          <p:nvPr/>
        </p:nvSpPr>
        <p:spPr bwMode="auto">
          <a:xfrm>
            <a:off x="8249264" y="1266825"/>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7" name="4-Point Star 8">
            <a:extLst>
              <a:ext uri="{FF2B5EF4-FFF2-40B4-BE49-F238E27FC236}">
                <a16:creationId xmlns:a16="http://schemas.microsoft.com/office/drawing/2014/main" id="{DC784C3C-2087-604D-94FE-92FD7FE86201}"/>
              </a:ext>
            </a:extLst>
          </p:cNvPr>
          <p:cNvSpPr>
            <a:spLocks noChangeArrowheads="1"/>
          </p:cNvSpPr>
          <p:nvPr/>
        </p:nvSpPr>
        <p:spPr bwMode="auto">
          <a:xfrm>
            <a:off x="7924800" y="1994719"/>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8" name="4-Point Star 9">
            <a:extLst>
              <a:ext uri="{FF2B5EF4-FFF2-40B4-BE49-F238E27FC236}">
                <a16:creationId xmlns:a16="http://schemas.microsoft.com/office/drawing/2014/main" id="{35C0720A-9A12-5646-89C1-DBEE7236DE21}"/>
              </a:ext>
            </a:extLst>
          </p:cNvPr>
          <p:cNvSpPr>
            <a:spLocks noChangeArrowheads="1"/>
          </p:cNvSpPr>
          <p:nvPr/>
        </p:nvSpPr>
        <p:spPr bwMode="auto">
          <a:xfrm>
            <a:off x="8458200" y="1852766"/>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9" name="4-Point Star 10">
            <a:extLst>
              <a:ext uri="{FF2B5EF4-FFF2-40B4-BE49-F238E27FC236}">
                <a16:creationId xmlns:a16="http://schemas.microsoft.com/office/drawing/2014/main" id="{A9F26024-1D08-2146-985D-24D85DFD6D03}"/>
              </a:ext>
            </a:extLst>
          </p:cNvPr>
          <p:cNvSpPr>
            <a:spLocks noChangeArrowheads="1"/>
          </p:cNvSpPr>
          <p:nvPr/>
        </p:nvSpPr>
        <p:spPr bwMode="auto">
          <a:xfrm>
            <a:off x="8229600" y="2767166"/>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0" name="4-Point Star 11">
            <a:extLst>
              <a:ext uri="{FF2B5EF4-FFF2-40B4-BE49-F238E27FC236}">
                <a16:creationId xmlns:a16="http://schemas.microsoft.com/office/drawing/2014/main" id="{9BA3BE72-295A-8B44-9B62-3171149C282B}"/>
              </a:ext>
            </a:extLst>
          </p:cNvPr>
          <p:cNvSpPr>
            <a:spLocks noChangeArrowheads="1"/>
          </p:cNvSpPr>
          <p:nvPr/>
        </p:nvSpPr>
        <p:spPr bwMode="auto">
          <a:xfrm>
            <a:off x="7848600" y="2919566"/>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1" name="4-Point Star 12">
            <a:extLst>
              <a:ext uri="{FF2B5EF4-FFF2-40B4-BE49-F238E27FC236}">
                <a16:creationId xmlns:a16="http://schemas.microsoft.com/office/drawing/2014/main" id="{A85DA9F0-8584-5941-B7EC-0E43AA1F13BD}"/>
              </a:ext>
            </a:extLst>
          </p:cNvPr>
          <p:cNvSpPr>
            <a:spLocks noChangeArrowheads="1"/>
          </p:cNvSpPr>
          <p:nvPr/>
        </p:nvSpPr>
        <p:spPr bwMode="auto">
          <a:xfrm>
            <a:off x="8534400" y="2995766"/>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2" name="4-Point Star 14">
            <a:extLst>
              <a:ext uri="{FF2B5EF4-FFF2-40B4-BE49-F238E27FC236}">
                <a16:creationId xmlns:a16="http://schemas.microsoft.com/office/drawing/2014/main" id="{5775F6A8-DED1-F042-9688-7FE79268632D}"/>
              </a:ext>
            </a:extLst>
          </p:cNvPr>
          <p:cNvSpPr>
            <a:spLocks noChangeArrowheads="1"/>
          </p:cNvSpPr>
          <p:nvPr/>
        </p:nvSpPr>
        <p:spPr bwMode="auto">
          <a:xfrm>
            <a:off x="8310716" y="3719666"/>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3" name="4-Point Star 18">
            <a:extLst>
              <a:ext uri="{FF2B5EF4-FFF2-40B4-BE49-F238E27FC236}">
                <a16:creationId xmlns:a16="http://schemas.microsoft.com/office/drawing/2014/main" id="{6516935D-3F6D-6941-A027-7462F728F6C7}"/>
              </a:ext>
            </a:extLst>
          </p:cNvPr>
          <p:cNvSpPr>
            <a:spLocks noChangeArrowheads="1"/>
          </p:cNvSpPr>
          <p:nvPr/>
        </p:nvSpPr>
        <p:spPr bwMode="auto">
          <a:xfrm>
            <a:off x="8541774" y="1976591"/>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4" name="4-Point Star 19">
            <a:extLst>
              <a:ext uri="{FF2B5EF4-FFF2-40B4-BE49-F238E27FC236}">
                <a16:creationId xmlns:a16="http://schemas.microsoft.com/office/drawing/2014/main" id="{FA308A8B-5135-534A-9745-C36D385548E8}"/>
              </a:ext>
            </a:extLst>
          </p:cNvPr>
          <p:cNvSpPr>
            <a:spLocks noChangeArrowheads="1"/>
          </p:cNvSpPr>
          <p:nvPr/>
        </p:nvSpPr>
        <p:spPr bwMode="auto">
          <a:xfrm>
            <a:off x="8399206" y="3167216"/>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 name="4-Point Star 20">
            <a:extLst>
              <a:ext uri="{FF2B5EF4-FFF2-40B4-BE49-F238E27FC236}">
                <a16:creationId xmlns:a16="http://schemas.microsoft.com/office/drawing/2014/main" id="{16F453A6-570D-E142-AD04-5A021C1980C3}"/>
              </a:ext>
            </a:extLst>
          </p:cNvPr>
          <p:cNvSpPr>
            <a:spLocks noChangeArrowheads="1"/>
          </p:cNvSpPr>
          <p:nvPr/>
        </p:nvSpPr>
        <p:spPr bwMode="auto">
          <a:xfrm>
            <a:off x="8686800" y="1700366"/>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pic>
        <p:nvPicPr>
          <p:cNvPr id="16" name="Picture 15" descr="A picture containing clipart&#10;&#10;Description automatically generated">
            <a:extLst>
              <a:ext uri="{FF2B5EF4-FFF2-40B4-BE49-F238E27FC236}">
                <a16:creationId xmlns:a16="http://schemas.microsoft.com/office/drawing/2014/main" id="{313A8E86-C7F4-E146-B28E-95E366A39995}"/>
              </a:ext>
            </a:extLst>
          </p:cNvPr>
          <p:cNvPicPr>
            <a:picLocks noChangeAspect="1"/>
          </p:cNvPicPr>
          <p:nvPr/>
        </p:nvPicPr>
        <p:blipFill>
          <a:blip r:embed="rId3"/>
          <a:stretch>
            <a:fillRect/>
          </a:stretch>
        </p:blipFill>
        <p:spPr>
          <a:xfrm>
            <a:off x="1000825" y="4511012"/>
            <a:ext cx="7228775" cy="21516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pPr>
              <a:defRPr/>
            </a:pPr>
            <a:r>
              <a:rPr lang="en-US" dirty="0"/>
              <a:t>Dendrogram Representation</a:t>
            </a:r>
          </a:p>
        </p:txBody>
      </p:sp>
      <p:sp>
        <p:nvSpPr>
          <p:cNvPr id="24579" name="Content Placeholder 2"/>
          <p:cNvSpPr>
            <a:spLocks noGrp="1"/>
          </p:cNvSpPr>
          <p:nvPr>
            <p:ph idx="1"/>
          </p:nvPr>
        </p:nvSpPr>
        <p:spPr>
          <a:xfrm>
            <a:off x="0" y="3962400"/>
            <a:ext cx="3124200" cy="2819400"/>
          </a:xfrm>
        </p:spPr>
        <p:txBody>
          <a:bodyPr/>
          <a:lstStyle/>
          <a:p>
            <a:r>
              <a:rPr lang="en-US" dirty="0">
                <a:ea typeface="ＭＳ Ｐゴシック" pitchFamily="1" charset="-128"/>
                <a:cs typeface="ＭＳ Ｐゴシック" pitchFamily="1" charset="-128"/>
              </a:rPr>
              <a:t>Standard HAC</a:t>
            </a:r>
          </a:p>
          <a:p>
            <a:pPr lvl="1"/>
            <a:r>
              <a:rPr lang="en-US" dirty="0"/>
              <a:t>Input is an adjacency matrix</a:t>
            </a:r>
          </a:p>
          <a:p>
            <a:pPr lvl="1"/>
            <a:r>
              <a:rPr lang="en-US" dirty="0"/>
              <a:t>Output can include a </a:t>
            </a:r>
            <a:r>
              <a:rPr lang="en-US" i="1" dirty="0"/>
              <a:t>dendrogram </a:t>
            </a:r>
            <a:r>
              <a:rPr lang="en-US" dirty="0"/>
              <a:t>which visually shows clusters and merge distance</a:t>
            </a:r>
          </a:p>
        </p:txBody>
      </p:sp>
      <p:sp>
        <p:nvSpPr>
          <p:cNvPr id="24580" name="Footer Placeholder 3"/>
          <p:cNvSpPr>
            <a:spLocks noGrp="1"/>
          </p:cNvSpPr>
          <p:nvPr>
            <p:ph type="ftr" sz="quarter" idx="11"/>
          </p:nvPr>
        </p:nvSpPr>
        <p:spPr>
          <a:noFill/>
        </p:spPr>
        <p:txBody>
          <a:bodyPr/>
          <a:lstStyle/>
          <a:p>
            <a:r>
              <a:rPr lang="en-US">
                <a:latin typeface="Times New Roman" pitchFamily="1" charset="0"/>
              </a:rPr>
              <a:t>CS 270 - Clustering</a:t>
            </a:r>
          </a:p>
        </p:txBody>
      </p:sp>
      <p:sp>
        <p:nvSpPr>
          <p:cNvPr id="24581" name="Slide Number Placeholder 4"/>
          <p:cNvSpPr>
            <a:spLocks noGrp="1"/>
          </p:cNvSpPr>
          <p:nvPr>
            <p:ph type="sldNum" sz="quarter" idx="12"/>
          </p:nvPr>
        </p:nvSpPr>
        <p:spPr>
          <a:noFill/>
        </p:spPr>
        <p:txBody>
          <a:bodyPr/>
          <a:lstStyle/>
          <a:p>
            <a:fld id="{D8B3328A-07DF-F94D-8ADA-62399ACA93F1}" type="slidenum">
              <a:rPr lang="en-US" smtClean="0">
                <a:latin typeface="Times New Roman" pitchFamily="1" charset="0"/>
              </a:rPr>
              <a:pPr/>
              <a:t>7</a:t>
            </a:fld>
            <a:endParaRPr lang="en-US">
              <a:latin typeface="Times New Roman" pitchFamily="1" charset="0"/>
            </a:endParaRPr>
          </a:p>
        </p:txBody>
      </p:sp>
      <p:pic>
        <p:nvPicPr>
          <p:cNvPr id="24582" name="Picture 5"/>
          <p:cNvPicPr>
            <a:picLocks noChangeAspect="1"/>
          </p:cNvPicPr>
          <p:nvPr/>
        </p:nvPicPr>
        <p:blipFill>
          <a:blip r:embed="rId3"/>
          <a:srcRect/>
          <a:stretch>
            <a:fillRect/>
          </a:stretch>
        </p:blipFill>
        <p:spPr bwMode="auto">
          <a:xfrm>
            <a:off x="3124200" y="1371600"/>
            <a:ext cx="5943600" cy="5437188"/>
          </a:xfrm>
          <a:prstGeom prst="rect">
            <a:avLst/>
          </a:prstGeom>
          <a:noFill/>
          <a:ln w="9525">
            <a:noFill/>
            <a:miter lim="800000"/>
            <a:headEnd/>
            <a:tailEnd/>
          </a:ln>
        </p:spPr>
      </p:pic>
      <p:pic>
        <p:nvPicPr>
          <p:cNvPr id="24583" name="Picture 7"/>
          <p:cNvPicPr>
            <a:picLocks noChangeAspect="1"/>
          </p:cNvPicPr>
          <p:nvPr/>
        </p:nvPicPr>
        <p:blipFill>
          <a:blip r:embed="rId4"/>
          <a:srcRect/>
          <a:stretch>
            <a:fillRect/>
          </a:stretch>
        </p:blipFill>
        <p:spPr bwMode="auto">
          <a:xfrm>
            <a:off x="76200" y="2419350"/>
            <a:ext cx="2995613" cy="1543050"/>
          </a:xfrm>
          <a:prstGeom prst="rect">
            <a:avLst/>
          </a:prstGeom>
          <a:noFill/>
          <a:ln w="9525">
            <a:noFill/>
            <a:miter lim="800000"/>
            <a:headEnd/>
            <a:tailEnd/>
          </a:ln>
        </p:spPr>
      </p:pic>
      <p:grpSp>
        <p:nvGrpSpPr>
          <p:cNvPr id="24584" name="Group 20"/>
          <p:cNvGrpSpPr>
            <a:grpSpLocks/>
          </p:cNvGrpSpPr>
          <p:nvPr/>
        </p:nvGrpSpPr>
        <p:grpSpPr bwMode="auto">
          <a:xfrm>
            <a:off x="762000" y="726281"/>
            <a:ext cx="325437" cy="338138"/>
            <a:chOff x="262020" y="838200"/>
            <a:chExt cx="325730" cy="338554"/>
          </a:xfrm>
        </p:grpSpPr>
        <p:sp>
          <p:nvSpPr>
            <p:cNvPr id="24597" name="Oval 8"/>
            <p:cNvSpPr>
              <a:spLocks noChangeArrowheads="1"/>
            </p:cNvSpPr>
            <p:nvPr/>
          </p:nvSpPr>
          <p:spPr bwMode="auto">
            <a:xfrm>
              <a:off x="304800" y="914400"/>
              <a:ext cx="228600" cy="228600"/>
            </a:xfrm>
            <a:prstGeom prst="ellipse">
              <a:avLst/>
            </a:prstGeom>
            <a:solidFill>
              <a:schemeClr val="accent1"/>
            </a:solidFill>
            <a:ln w="9525">
              <a:solidFill>
                <a:schemeClr val="tx1"/>
              </a:solidFill>
              <a:round/>
              <a:headEnd/>
              <a:tailEnd/>
            </a:ln>
          </p:spPr>
          <p:txBody>
            <a:bodyPr wrap="none">
              <a:prstTxWarp prst="textNoShape">
                <a:avLst/>
              </a:prstTxWarp>
            </a:bodyPr>
            <a:lstStyle/>
            <a:p>
              <a:endParaRPr lang="en-US">
                <a:solidFill>
                  <a:schemeClr val="bg2"/>
                </a:solidFill>
              </a:endParaRPr>
            </a:p>
          </p:txBody>
        </p:sp>
        <p:sp>
          <p:nvSpPr>
            <p:cNvPr id="24598" name="TextBox 9"/>
            <p:cNvSpPr txBox="1">
              <a:spLocks noChangeArrowheads="1"/>
            </p:cNvSpPr>
            <p:nvPr/>
          </p:nvSpPr>
          <p:spPr bwMode="auto">
            <a:xfrm>
              <a:off x="262020" y="838200"/>
              <a:ext cx="325730"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A</a:t>
              </a:r>
            </a:p>
          </p:txBody>
        </p:sp>
      </p:grpSp>
      <p:grpSp>
        <p:nvGrpSpPr>
          <p:cNvPr id="24585" name="Group 22"/>
          <p:cNvGrpSpPr>
            <a:grpSpLocks/>
          </p:cNvGrpSpPr>
          <p:nvPr/>
        </p:nvGrpSpPr>
        <p:grpSpPr bwMode="auto">
          <a:xfrm>
            <a:off x="1277938" y="304800"/>
            <a:ext cx="322262" cy="338138"/>
            <a:chOff x="664870" y="990600"/>
            <a:chExt cx="321522" cy="338554"/>
          </a:xfrm>
        </p:grpSpPr>
        <p:sp>
          <p:nvSpPr>
            <p:cNvPr id="24595" name="Oval 10"/>
            <p:cNvSpPr>
              <a:spLocks noChangeArrowheads="1"/>
            </p:cNvSpPr>
            <p:nvPr/>
          </p:nvSpPr>
          <p:spPr bwMode="auto">
            <a:xfrm>
              <a:off x="707650" y="1066800"/>
              <a:ext cx="228600" cy="228600"/>
            </a:xfrm>
            <a:prstGeom prst="ellipse">
              <a:avLst/>
            </a:prstGeom>
            <a:solidFill>
              <a:schemeClr val="accent1"/>
            </a:solidFill>
            <a:ln w="9525">
              <a:solidFill>
                <a:schemeClr val="tx1"/>
              </a:solidFill>
              <a:round/>
              <a:headEnd/>
              <a:tailEnd/>
            </a:ln>
          </p:spPr>
          <p:txBody>
            <a:bodyPr wrap="none">
              <a:prstTxWarp prst="textNoShape">
                <a:avLst/>
              </a:prstTxWarp>
            </a:bodyPr>
            <a:lstStyle/>
            <a:p>
              <a:endParaRPr lang="en-US">
                <a:solidFill>
                  <a:schemeClr val="bg2"/>
                </a:solidFill>
              </a:endParaRPr>
            </a:p>
          </p:txBody>
        </p:sp>
        <p:sp>
          <p:nvSpPr>
            <p:cNvPr id="24596" name="TextBox 11"/>
            <p:cNvSpPr txBox="1">
              <a:spLocks noChangeArrowheads="1"/>
            </p:cNvSpPr>
            <p:nvPr/>
          </p:nvSpPr>
          <p:spPr bwMode="auto">
            <a:xfrm>
              <a:off x="664870" y="990600"/>
              <a:ext cx="321522"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B</a:t>
              </a:r>
            </a:p>
          </p:txBody>
        </p:sp>
      </p:grpSp>
      <p:grpSp>
        <p:nvGrpSpPr>
          <p:cNvPr id="24586" name="Group 21"/>
          <p:cNvGrpSpPr>
            <a:grpSpLocks/>
          </p:cNvGrpSpPr>
          <p:nvPr/>
        </p:nvGrpSpPr>
        <p:grpSpPr bwMode="auto">
          <a:xfrm>
            <a:off x="76200" y="1524000"/>
            <a:ext cx="309563" cy="338138"/>
            <a:chOff x="414420" y="1261646"/>
            <a:chExt cx="310001" cy="338554"/>
          </a:xfrm>
        </p:grpSpPr>
        <p:sp>
          <p:nvSpPr>
            <p:cNvPr id="24593" name="Oval 12"/>
            <p:cNvSpPr>
              <a:spLocks noChangeArrowheads="1"/>
            </p:cNvSpPr>
            <p:nvPr/>
          </p:nvSpPr>
          <p:spPr bwMode="auto">
            <a:xfrm>
              <a:off x="457200" y="1337846"/>
              <a:ext cx="228600" cy="228600"/>
            </a:xfrm>
            <a:prstGeom prst="ellipse">
              <a:avLst/>
            </a:prstGeom>
            <a:solidFill>
              <a:schemeClr val="accent1"/>
            </a:solidFill>
            <a:ln w="9525">
              <a:solidFill>
                <a:schemeClr val="tx1"/>
              </a:solidFill>
              <a:round/>
              <a:headEnd/>
              <a:tailEnd/>
            </a:ln>
          </p:spPr>
          <p:txBody>
            <a:bodyPr wrap="none">
              <a:prstTxWarp prst="textNoShape">
                <a:avLst/>
              </a:prstTxWarp>
            </a:bodyPr>
            <a:lstStyle/>
            <a:p>
              <a:endParaRPr lang="en-US">
                <a:solidFill>
                  <a:schemeClr val="bg2"/>
                </a:solidFill>
              </a:endParaRPr>
            </a:p>
          </p:txBody>
        </p:sp>
        <p:sp>
          <p:nvSpPr>
            <p:cNvPr id="24594" name="TextBox 13"/>
            <p:cNvSpPr txBox="1">
              <a:spLocks noChangeArrowheads="1"/>
            </p:cNvSpPr>
            <p:nvPr/>
          </p:nvSpPr>
          <p:spPr bwMode="auto">
            <a:xfrm>
              <a:off x="414420" y="1261646"/>
              <a:ext cx="310001"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E</a:t>
              </a:r>
            </a:p>
          </p:txBody>
        </p:sp>
      </p:grpSp>
      <p:grpSp>
        <p:nvGrpSpPr>
          <p:cNvPr id="24587" name="Group 19"/>
          <p:cNvGrpSpPr>
            <a:grpSpLocks/>
          </p:cNvGrpSpPr>
          <p:nvPr/>
        </p:nvGrpSpPr>
        <p:grpSpPr bwMode="auto">
          <a:xfrm>
            <a:off x="1662097" y="1242466"/>
            <a:ext cx="322262" cy="338138"/>
            <a:chOff x="1202478" y="990600"/>
            <a:chExt cx="321522" cy="338554"/>
          </a:xfrm>
        </p:grpSpPr>
        <p:sp>
          <p:nvSpPr>
            <p:cNvPr id="24591" name="Oval 14"/>
            <p:cNvSpPr>
              <a:spLocks noChangeArrowheads="1"/>
            </p:cNvSpPr>
            <p:nvPr/>
          </p:nvSpPr>
          <p:spPr bwMode="auto">
            <a:xfrm>
              <a:off x="1245258" y="1066800"/>
              <a:ext cx="228600" cy="228600"/>
            </a:xfrm>
            <a:prstGeom prst="ellipse">
              <a:avLst/>
            </a:prstGeom>
            <a:solidFill>
              <a:schemeClr val="accent1"/>
            </a:solidFill>
            <a:ln w="9525">
              <a:solidFill>
                <a:schemeClr val="tx1"/>
              </a:solidFill>
              <a:round/>
              <a:headEnd/>
              <a:tailEnd/>
            </a:ln>
          </p:spPr>
          <p:txBody>
            <a:bodyPr wrap="none">
              <a:prstTxWarp prst="textNoShape">
                <a:avLst/>
              </a:prstTxWarp>
            </a:bodyPr>
            <a:lstStyle/>
            <a:p>
              <a:endParaRPr lang="en-US">
                <a:solidFill>
                  <a:schemeClr val="bg2"/>
                </a:solidFill>
              </a:endParaRPr>
            </a:p>
          </p:txBody>
        </p:sp>
        <p:sp>
          <p:nvSpPr>
            <p:cNvPr id="24592" name="TextBox 15"/>
            <p:cNvSpPr txBox="1">
              <a:spLocks noChangeArrowheads="1"/>
            </p:cNvSpPr>
            <p:nvPr/>
          </p:nvSpPr>
          <p:spPr bwMode="auto">
            <a:xfrm>
              <a:off x="1202478" y="990600"/>
              <a:ext cx="321522"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C</a:t>
              </a:r>
            </a:p>
          </p:txBody>
        </p:sp>
      </p:grpSp>
      <p:grpSp>
        <p:nvGrpSpPr>
          <p:cNvPr id="24588" name="Group 18"/>
          <p:cNvGrpSpPr>
            <a:grpSpLocks/>
          </p:cNvGrpSpPr>
          <p:nvPr/>
        </p:nvGrpSpPr>
        <p:grpSpPr bwMode="auto">
          <a:xfrm>
            <a:off x="1192229" y="1646372"/>
            <a:ext cx="333375" cy="338138"/>
            <a:chOff x="969670" y="1490246"/>
            <a:chExt cx="332844" cy="338554"/>
          </a:xfrm>
        </p:grpSpPr>
        <p:sp>
          <p:nvSpPr>
            <p:cNvPr id="24589" name="Oval 16"/>
            <p:cNvSpPr>
              <a:spLocks noChangeArrowheads="1"/>
            </p:cNvSpPr>
            <p:nvPr/>
          </p:nvSpPr>
          <p:spPr bwMode="auto">
            <a:xfrm>
              <a:off x="1012450" y="1566446"/>
              <a:ext cx="228600" cy="228600"/>
            </a:xfrm>
            <a:prstGeom prst="ellipse">
              <a:avLst/>
            </a:prstGeom>
            <a:solidFill>
              <a:schemeClr val="accent1"/>
            </a:solidFill>
            <a:ln w="9525">
              <a:solidFill>
                <a:schemeClr val="tx1"/>
              </a:solidFill>
              <a:round/>
              <a:headEnd/>
              <a:tailEnd/>
            </a:ln>
          </p:spPr>
          <p:txBody>
            <a:bodyPr wrap="none">
              <a:prstTxWarp prst="textNoShape">
                <a:avLst/>
              </a:prstTxWarp>
            </a:bodyPr>
            <a:lstStyle/>
            <a:p>
              <a:endParaRPr lang="en-US">
                <a:solidFill>
                  <a:schemeClr val="bg2"/>
                </a:solidFill>
              </a:endParaRPr>
            </a:p>
          </p:txBody>
        </p:sp>
        <p:sp>
          <p:nvSpPr>
            <p:cNvPr id="24590" name="TextBox 17"/>
            <p:cNvSpPr txBox="1">
              <a:spLocks noChangeArrowheads="1"/>
            </p:cNvSpPr>
            <p:nvPr/>
          </p:nvSpPr>
          <p:spPr bwMode="auto">
            <a:xfrm>
              <a:off x="969670" y="1490246"/>
              <a:ext cx="332844"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rPr>
                <a:t>D</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3E06-8FEA-439D-4D5E-8608A86A66F4}"/>
              </a:ext>
            </a:extLst>
          </p:cNvPr>
          <p:cNvSpPr>
            <a:spLocks noGrp="1"/>
          </p:cNvSpPr>
          <p:nvPr>
            <p:ph type="title"/>
          </p:nvPr>
        </p:nvSpPr>
        <p:spPr>
          <a:xfrm>
            <a:off x="571500" y="143712"/>
            <a:ext cx="7772400" cy="838200"/>
          </a:xfrm>
        </p:spPr>
        <p:txBody>
          <a:bodyPr/>
          <a:lstStyle/>
          <a:p>
            <a:r>
              <a:rPr lang="en-US" dirty="0"/>
              <a:t>Ward Linkage</a:t>
            </a:r>
          </a:p>
        </p:txBody>
      </p:sp>
      <p:pic>
        <p:nvPicPr>
          <p:cNvPr id="6" name="Content Placeholder 5">
            <a:extLst>
              <a:ext uri="{FF2B5EF4-FFF2-40B4-BE49-F238E27FC236}">
                <a16:creationId xmlns:a16="http://schemas.microsoft.com/office/drawing/2014/main" id="{770D986A-59F6-D616-6639-9159161302BC}"/>
              </a:ext>
            </a:extLst>
          </p:cNvPr>
          <p:cNvPicPr>
            <a:picLocks noGrp="1" noChangeAspect="1"/>
          </p:cNvPicPr>
          <p:nvPr>
            <p:ph idx="1"/>
          </p:nvPr>
        </p:nvPicPr>
        <p:blipFill>
          <a:blip r:embed="rId2"/>
          <a:stretch>
            <a:fillRect/>
          </a:stretch>
        </p:blipFill>
        <p:spPr>
          <a:xfrm>
            <a:off x="539079" y="2341679"/>
            <a:ext cx="8240017" cy="4483664"/>
          </a:xfrm>
        </p:spPr>
      </p:pic>
      <p:sp>
        <p:nvSpPr>
          <p:cNvPr id="4" name="Footer Placeholder 3">
            <a:extLst>
              <a:ext uri="{FF2B5EF4-FFF2-40B4-BE49-F238E27FC236}">
                <a16:creationId xmlns:a16="http://schemas.microsoft.com/office/drawing/2014/main" id="{BAC7963F-087E-9542-54CA-8E6B606EAAEC}"/>
              </a:ext>
            </a:extLst>
          </p:cNvPr>
          <p:cNvSpPr>
            <a:spLocks noGrp="1"/>
          </p:cNvSpPr>
          <p:nvPr>
            <p:ph type="ftr" sz="quarter" idx="11"/>
          </p:nvPr>
        </p:nvSpPr>
        <p:spPr/>
        <p:txBody>
          <a:bodyPr/>
          <a:lstStyle/>
          <a:p>
            <a:pPr>
              <a:defRPr/>
            </a:pPr>
            <a:r>
              <a:rPr lang="en-US"/>
              <a:t>CS 270 - Clustering</a:t>
            </a:r>
          </a:p>
        </p:txBody>
      </p:sp>
      <p:sp>
        <p:nvSpPr>
          <p:cNvPr id="5" name="Slide Number Placeholder 4">
            <a:extLst>
              <a:ext uri="{FF2B5EF4-FFF2-40B4-BE49-F238E27FC236}">
                <a16:creationId xmlns:a16="http://schemas.microsoft.com/office/drawing/2014/main" id="{094786DF-290F-87E0-557D-D6E6589B6D61}"/>
              </a:ext>
            </a:extLst>
          </p:cNvPr>
          <p:cNvSpPr>
            <a:spLocks noGrp="1"/>
          </p:cNvSpPr>
          <p:nvPr>
            <p:ph type="sldNum" sz="quarter" idx="12"/>
          </p:nvPr>
        </p:nvSpPr>
        <p:spPr/>
        <p:txBody>
          <a:bodyPr/>
          <a:lstStyle/>
          <a:p>
            <a:pPr>
              <a:defRPr/>
            </a:pPr>
            <a:fld id="{855AF27C-A912-7D4C-A91C-22684913B2EC}" type="slidenum">
              <a:rPr lang="en-US" smtClean="0"/>
              <a:pPr>
                <a:defRPr/>
              </a:pPr>
              <a:t>8</a:t>
            </a:fld>
            <a:endParaRPr lang="en-US"/>
          </a:p>
        </p:txBody>
      </p:sp>
      <p:sp>
        <p:nvSpPr>
          <p:cNvPr id="10" name="TextBox 9">
            <a:extLst>
              <a:ext uri="{FF2B5EF4-FFF2-40B4-BE49-F238E27FC236}">
                <a16:creationId xmlns:a16="http://schemas.microsoft.com/office/drawing/2014/main" id="{55D5003A-AD32-8C69-CE42-A5A10DD58E78}"/>
              </a:ext>
            </a:extLst>
          </p:cNvPr>
          <p:cNvSpPr txBox="1"/>
          <p:nvPr/>
        </p:nvSpPr>
        <p:spPr>
          <a:xfrm>
            <a:off x="571500" y="772019"/>
            <a:ext cx="8223148" cy="1569660"/>
          </a:xfrm>
          <a:prstGeom prst="rect">
            <a:avLst/>
          </a:prstGeom>
          <a:noFill/>
        </p:spPr>
        <p:txBody>
          <a:bodyPr wrap="square">
            <a:spAutoFit/>
          </a:bodyPr>
          <a:lstStyle/>
          <a:p>
            <a:r>
              <a:rPr lang="en-US" dirty="0">
                <a:latin typeface="Times New Roman" charset="0"/>
                <a:ea typeface="ＭＳ Ｐゴシック" charset="-128"/>
                <a:cs typeface="ＭＳ Ｐゴシック" charset="-128"/>
              </a:rPr>
              <a:t>Ward linkage measures variance of clusters.  The distance between two clusters, A and B, is how much the sum of squares distance from each point to its centroid would increase if we merged them. Merge the two clusters with minimum increase.</a:t>
            </a:r>
          </a:p>
        </p:txBody>
      </p:sp>
    </p:spTree>
    <p:extLst>
      <p:ext uri="{BB962C8B-B14F-4D97-AF65-F5344CB8AC3E}">
        <p14:creationId xmlns:p14="http://schemas.microsoft.com/office/powerpoint/2010/main" val="2844880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B08B-672D-A942-8C6D-3466152D1642}"/>
              </a:ext>
            </a:extLst>
          </p:cNvPr>
          <p:cNvSpPr>
            <a:spLocks noGrp="1"/>
          </p:cNvSpPr>
          <p:nvPr>
            <p:ph type="title"/>
          </p:nvPr>
        </p:nvSpPr>
        <p:spPr/>
        <p:txBody>
          <a:bodyPr/>
          <a:lstStyle/>
          <a:p>
            <a:r>
              <a:rPr lang="en-US" dirty="0"/>
              <a:t>HAC Linkage Comparisons</a:t>
            </a:r>
          </a:p>
        </p:txBody>
      </p:sp>
      <p:sp>
        <p:nvSpPr>
          <p:cNvPr id="3" name="Content Placeholder 2">
            <a:extLst>
              <a:ext uri="{FF2B5EF4-FFF2-40B4-BE49-F238E27FC236}">
                <a16:creationId xmlns:a16="http://schemas.microsoft.com/office/drawing/2014/main" id="{7E367A31-C39D-49A4-84CE-8CFEDBA9F7B1}"/>
              </a:ext>
            </a:extLst>
          </p:cNvPr>
          <p:cNvSpPr>
            <a:spLocks noGrp="1"/>
          </p:cNvSpPr>
          <p:nvPr>
            <p:ph idx="1"/>
          </p:nvPr>
        </p:nvSpPr>
        <p:spPr>
          <a:xfrm>
            <a:off x="685800" y="1219200"/>
            <a:ext cx="7772400" cy="4876800"/>
          </a:xfrm>
        </p:spPr>
        <p:txBody>
          <a:bodyPr/>
          <a:lstStyle/>
          <a:p>
            <a:pPr>
              <a:buFont typeface="Wingdings" charset="2"/>
              <a:buChar char="l"/>
              <a:defRPr/>
            </a:pPr>
            <a:r>
              <a:rPr lang="en-US" sz="2000" dirty="0"/>
              <a:t>Single link – (nearest neighbor) can lead to long chained clusters where some points are quite far from each other</a:t>
            </a:r>
          </a:p>
          <a:p>
            <a:pPr>
              <a:buFont typeface="Wingdings" charset="2"/>
              <a:buChar char="l"/>
              <a:defRPr/>
            </a:pPr>
            <a:r>
              <a:rPr lang="en-US" sz="2000" dirty="0"/>
              <a:t>Complete link – (farthest neighbor) finds more compact clusters</a:t>
            </a:r>
          </a:p>
          <a:p>
            <a:pPr>
              <a:buFont typeface="Wingdings" charset="2"/>
              <a:buChar char="l"/>
              <a:defRPr/>
            </a:pPr>
            <a:r>
              <a:rPr lang="en-US" sz="2000" dirty="0"/>
              <a:t>Average link – Used less because have to re-compute the average each time</a:t>
            </a:r>
          </a:p>
          <a:p>
            <a:r>
              <a:rPr lang="en-US" sz="2000" dirty="0"/>
              <a:t>Ward linkage – </a:t>
            </a:r>
            <a:r>
              <a:rPr lang="en-US" sz="2000" b="0" i="0" u="none" strike="noStrike" kern="1200" dirty="0">
                <a:solidFill>
                  <a:schemeClr val="tx1"/>
                </a:solidFill>
                <a:effectLst/>
                <a:latin typeface="Times New Roman" charset="0"/>
                <a:ea typeface="ＭＳ Ｐゴシック" charset="-128"/>
                <a:cs typeface="ＭＳ Ｐゴシック" charset="-128"/>
              </a:rPr>
              <a:t>Can often be the most suitable method for quantitative features</a:t>
            </a:r>
          </a:p>
          <a:p>
            <a:r>
              <a:rPr lang="en-US" sz="2000" kern="1200" dirty="0">
                <a:latin typeface="Times New Roman" charset="0"/>
              </a:rPr>
              <a:t>Once you have distances between clusters, always merge the closest clusters in terms of the distance</a:t>
            </a:r>
            <a:endParaRPr lang="en-US" sz="2000" dirty="0"/>
          </a:p>
        </p:txBody>
      </p:sp>
      <p:sp>
        <p:nvSpPr>
          <p:cNvPr id="4" name="Footer Placeholder 3">
            <a:extLst>
              <a:ext uri="{FF2B5EF4-FFF2-40B4-BE49-F238E27FC236}">
                <a16:creationId xmlns:a16="http://schemas.microsoft.com/office/drawing/2014/main" id="{47F84737-37B3-3B55-CFD4-3A223CFC66D7}"/>
              </a:ext>
            </a:extLst>
          </p:cNvPr>
          <p:cNvSpPr>
            <a:spLocks noGrp="1"/>
          </p:cNvSpPr>
          <p:nvPr>
            <p:ph type="ftr" sz="quarter" idx="11"/>
          </p:nvPr>
        </p:nvSpPr>
        <p:spPr/>
        <p:txBody>
          <a:bodyPr/>
          <a:lstStyle/>
          <a:p>
            <a:pPr>
              <a:defRPr/>
            </a:pPr>
            <a:r>
              <a:rPr lang="en-US"/>
              <a:t>CS 270 - Clustering</a:t>
            </a:r>
          </a:p>
        </p:txBody>
      </p:sp>
      <p:sp>
        <p:nvSpPr>
          <p:cNvPr id="5" name="Slide Number Placeholder 4">
            <a:extLst>
              <a:ext uri="{FF2B5EF4-FFF2-40B4-BE49-F238E27FC236}">
                <a16:creationId xmlns:a16="http://schemas.microsoft.com/office/drawing/2014/main" id="{D6D760C3-5B2F-82B0-4B43-B1945210BE4E}"/>
              </a:ext>
            </a:extLst>
          </p:cNvPr>
          <p:cNvSpPr>
            <a:spLocks noGrp="1"/>
          </p:cNvSpPr>
          <p:nvPr>
            <p:ph type="sldNum" sz="quarter" idx="12"/>
          </p:nvPr>
        </p:nvSpPr>
        <p:spPr/>
        <p:txBody>
          <a:bodyPr/>
          <a:lstStyle/>
          <a:p>
            <a:pPr>
              <a:defRPr/>
            </a:pPr>
            <a:fld id="{855AF27C-A912-7D4C-A91C-22684913B2EC}" type="slidenum">
              <a:rPr lang="en-US" smtClean="0"/>
              <a:pPr>
                <a:defRPr/>
              </a:pPr>
              <a:t>9</a:t>
            </a:fld>
            <a:endParaRPr lang="en-US"/>
          </a:p>
        </p:txBody>
      </p:sp>
      <p:sp>
        <p:nvSpPr>
          <p:cNvPr id="6" name="4-Point Star 5">
            <a:extLst>
              <a:ext uri="{FF2B5EF4-FFF2-40B4-BE49-F238E27FC236}">
                <a16:creationId xmlns:a16="http://schemas.microsoft.com/office/drawing/2014/main" id="{B1FF2FE3-6D90-3741-0E7E-2A121083A857}"/>
              </a:ext>
            </a:extLst>
          </p:cNvPr>
          <p:cNvSpPr>
            <a:spLocks noChangeArrowheads="1"/>
          </p:cNvSpPr>
          <p:nvPr/>
        </p:nvSpPr>
        <p:spPr bwMode="auto">
          <a:xfrm>
            <a:off x="3657600" y="4953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7" name="4-Point Star 6">
            <a:extLst>
              <a:ext uri="{FF2B5EF4-FFF2-40B4-BE49-F238E27FC236}">
                <a16:creationId xmlns:a16="http://schemas.microsoft.com/office/drawing/2014/main" id="{FC4BA59B-A691-78EC-BEF2-5F6BFFFEE2C9}"/>
              </a:ext>
            </a:extLst>
          </p:cNvPr>
          <p:cNvSpPr>
            <a:spLocks noChangeArrowheads="1"/>
          </p:cNvSpPr>
          <p:nvPr/>
        </p:nvSpPr>
        <p:spPr bwMode="auto">
          <a:xfrm>
            <a:off x="3810000" y="5105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8" name="4-Point Star 7">
            <a:extLst>
              <a:ext uri="{FF2B5EF4-FFF2-40B4-BE49-F238E27FC236}">
                <a16:creationId xmlns:a16="http://schemas.microsoft.com/office/drawing/2014/main" id="{9ADA0833-EA13-F4F3-4C76-D87D9C93D8E6}"/>
              </a:ext>
            </a:extLst>
          </p:cNvPr>
          <p:cNvSpPr>
            <a:spLocks noChangeArrowheads="1"/>
          </p:cNvSpPr>
          <p:nvPr/>
        </p:nvSpPr>
        <p:spPr bwMode="auto">
          <a:xfrm>
            <a:off x="5410200" y="4572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9" name="4-Point Star 8">
            <a:extLst>
              <a:ext uri="{FF2B5EF4-FFF2-40B4-BE49-F238E27FC236}">
                <a16:creationId xmlns:a16="http://schemas.microsoft.com/office/drawing/2014/main" id="{F859DA51-9D8D-263A-8075-E29FDD73FBAE}"/>
              </a:ext>
            </a:extLst>
          </p:cNvPr>
          <p:cNvSpPr>
            <a:spLocks noChangeArrowheads="1"/>
          </p:cNvSpPr>
          <p:nvPr/>
        </p:nvSpPr>
        <p:spPr bwMode="auto">
          <a:xfrm>
            <a:off x="5105400" y="4876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0" name="4-Point Star 9">
            <a:extLst>
              <a:ext uri="{FF2B5EF4-FFF2-40B4-BE49-F238E27FC236}">
                <a16:creationId xmlns:a16="http://schemas.microsoft.com/office/drawing/2014/main" id="{E23D7436-98F3-1998-A7BA-D9BA69F5B68F}"/>
              </a:ext>
            </a:extLst>
          </p:cNvPr>
          <p:cNvSpPr>
            <a:spLocks noChangeArrowheads="1"/>
          </p:cNvSpPr>
          <p:nvPr/>
        </p:nvSpPr>
        <p:spPr bwMode="auto">
          <a:xfrm>
            <a:off x="5486400" y="4953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1" name="4-Point Star 10">
            <a:extLst>
              <a:ext uri="{FF2B5EF4-FFF2-40B4-BE49-F238E27FC236}">
                <a16:creationId xmlns:a16="http://schemas.microsoft.com/office/drawing/2014/main" id="{3E412E69-97F4-B34D-20D5-549B5AF8CA52}"/>
              </a:ext>
            </a:extLst>
          </p:cNvPr>
          <p:cNvSpPr>
            <a:spLocks noChangeArrowheads="1"/>
          </p:cNvSpPr>
          <p:nvPr/>
        </p:nvSpPr>
        <p:spPr bwMode="auto">
          <a:xfrm>
            <a:off x="5257800" y="5715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2" name="4-Point Star 11">
            <a:extLst>
              <a:ext uri="{FF2B5EF4-FFF2-40B4-BE49-F238E27FC236}">
                <a16:creationId xmlns:a16="http://schemas.microsoft.com/office/drawing/2014/main" id="{93F27916-C682-365F-A335-02E35920605C}"/>
              </a:ext>
            </a:extLst>
          </p:cNvPr>
          <p:cNvSpPr>
            <a:spLocks noChangeArrowheads="1"/>
          </p:cNvSpPr>
          <p:nvPr/>
        </p:nvSpPr>
        <p:spPr bwMode="auto">
          <a:xfrm>
            <a:off x="4876800" y="5867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3" name="4-Point Star 12">
            <a:extLst>
              <a:ext uri="{FF2B5EF4-FFF2-40B4-BE49-F238E27FC236}">
                <a16:creationId xmlns:a16="http://schemas.microsoft.com/office/drawing/2014/main" id="{B515484F-5715-329A-E267-1BEB20E281C3}"/>
              </a:ext>
            </a:extLst>
          </p:cNvPr>
          <p:cNvSpPr>
            <a:spLocks noChangeArrowheads="1"/>
          </p:cNvSpPr>
          <p:nvPr/>
        </p:nvSpPr>
        <p:spPr bwMode="auto">
          <a:xfrm>
            <a:off x="5562600" y="59436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4" name="4-Point Star 13">
            <a:extLst>
              <a:ext uri="{FF2B5EF4-FFF2-40B4-BE49-F238E27FC236}">
                <a16:creationId xmlns:a16="http://schemas.microsoft.com/office/drawing/2014/main" id="{48B9BBBE-F51A-23D1-C6B2-D4B9A813EDB5}"/>
              </a:ext>
            </a:extLst>
          </p:cNvPr>
          <p:cNvSpPr>
            <a:spLocks noChangeArrowheads="1"/>
          </p:cNvSpPr>
          <p:nvPr/>
        </p:nvSpPr>
        <p:spPr bwMode="auto">
          <a:xfrm>
            <a:off x="3886200" y="54864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5" name="4-Point Star 14">
            <a:extLst>
              <a:ext uri="{FF2B5EF4-FFF2-40B4-BE49-F238E27FC236}">
                <a16:creationId xmlns:a16="http://schemas.microsoft.com/office/drawing/2014/main" id="{CD62D6A7-D91F-8770-E7BF-1431B0B79282}"/>
              </a:ext>
            </a:extLst>
          </p:cNvPr>
          <p:cNvSpPr>
            <a:spLocks noChangeArrowheads="1"/>
          </p:cNvSpPr>
          <p:nvPr/>
        </p:nvSpPr>
        <p:spPr bwMode="auto">
          <a:xfrm>
            <a:off x="5105400" y="60960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6" name="4-Point Star 15">
            <a:extLst>
              <a:ext uri="{FF2B5EF4-FFF2-40B4-BE49-F238E27FC236}">
                <a16:creationId xmlns:a16="http://schemas.microsoft.com/office/drawing/2014/main" id="{FFE68B50-4334-C78A-450D-6C6718A2AE6C}"/>
              </a:ext>
            </a:extLst>
          </p:cNvPr>
          <p:cNvSpPr>
            <a:spLocks noChangeArrowheads="1"/>
          </p:cNvSpPr>
          <p:nvPr/>
        </p:nvSpPr>
        <p:spPr bwMode="auto">
          <a:xfrm>
            <a:off x="3429000" y="5257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
        <p:nvSpPr>
          <p:cNvPr id="17" name="4-Point Star 17">
            <a:extLst>
              <a:ext uri="{FF2B5EF4-FFF2-40B4-BE49-F238E27FC236}">
                <a16:creationId xmlns:a16="http://schemas.microsoft.com/office/drawing/2014/main" id="{5AD72E6C-4B1F-D9B8-9ED9-8EBC9914CE9D}"/>
              </a:ext>
            </a:extLst>
          </p:cNvPr>
          <p:cNvSpPr>
            <a:spLocks noChangeArrowheads="1"/>
          </p:cNvSpPr>
          <p:nvPr/>
        </p:nvSpPr>
        <p:spPr bwMode="auto">
          <a:xfrm>
            <a:off x="3429000" y="5638800"/>
            <a:ext cx="152400" cy="152400"/>
          </a:xfrm>
          <a:prstGeom prst="star4">
            <a:avLst>
              <a:gd name="adj" fmla="val 12500"/>
            </a:avLst>
          </a:prstGeom>
          <a:solidFill>
            <a:schemeClr val="accent1"/>
          </a:solidFill>
          <a:ln w="9525">
            <a:solidFill>
              <a:schemeClr val="tx1"/>
            </a:solidFill>
            <a:round/>
            <a:headEnd/>
            <a:tailEnd/>
          </a:ln>
        </p:spPr>
        <p:txBody>
          <a:bodyPr wrap="none">
            <a:prstTxWarp prst="textNoShape">
              <a:avLst/>
            </a:prstTxWarp>
          </a:bodyPr>
          <a:lstStyle/>
          <a:p>
            <a:endParaRPr lang="en-US"/>
          </a:p>
        </p:txBody>
      </p:sp>
    </p:spTree>
    <p:extLst>
      <p:ext uri="{BB962C8B-B14F-4D97-AF65-F5344CB8AC3E}">
        <p14:creationId xmlns:p14="http://schemas.microsoft.com/office/powerpoint/2010/main" val="2916849707"/>
      </p:ext>
    </p:extLst>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37448</TotalTime>
  <Words>5272</Words>
  <Application>Microsoft Macintosh PowerPoint</Application>
  <PresentationFormat>On-screen Show (4:3)</PresentationFormat>
  <Paragraphs>621</Paragraphs>
  <Slides>43</Slides>
  <Notes>31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8" baseType="lpstr">
      <vt:lpstr>Arial</vt:lpstr>
      <vt:lpstr>Times New Roman</vt:lpstr>
      <vt:lpstr>Wingdings</vt:lpstr>
      <vt:lpstr>Soaring</vt:lpstr>
      <vt:lpstr>Equation</vt:lpstr>
      <vt:lpstr>Unsupervised Learning and Clustering</vt:lpstr>
      <vt:lpstr>Clustering</vt:lpstr>
      <vt:lpstr>Outlier Handling</vt:lpstr>
      <vt:lpstr>Distances Between Clusters</vt:lpstr>
      <vt:lpstr>Hierarchical and Partitional Clustering</vt:lpstr>
      <vt:lpstr>Hierarchical Agglomerative Clustering (HAC)</vt:lpstr>
      <vt:lpstr>Dendrogram Representation</vt:lpstr>
      <vt:lpstr>Ward Linkage</vt:lpstr>
      <vt:lpstr>HAC Linkage Comparisons</vt:lpstr>
      <vt:lpstr>Linkage Methods</vt:lpstr>
      <vt:lpstr>HAC *Challenge Question*</vt:lpstr>
      <vt:lpstr>HAC Homework</vt:lpstr>
      <vt:lpstr>HAC Summary</vt:lpstr>
      <vt:lpstr>Which cluster level to choose?</vt:lpstr>
      <vt:lpstr>Automated Clustering Scores</vt:lpstr>
      <vt:lpstr>Cluster Validity Metrics - Compactness</vt:lpstr>
      <vt:lpstr>Cluster Validity Metrics - Separability</vt:lpstr>
      <vt:lpstr>Cluster Validity Metrics - Separability</vt:lpstr>
      <vt:lpstr>Silhouette</vt:lpstr>
      <vt:lpstr>Silhouette</vt:lpstr>
      <vt:lpstr>Silhouette</vt:lpstr>
      <vt:lpstr>Visualizing Silhouette</vt:lpstr>
      <vt:lpstr>PowerPoint Presentation</vt:lpstr>
      <vt:lpstr>PowerPoint Presentation</vt:lpstr>
      <vt:lpstr>Silhouette</vt:lpstr>
      <vt:lpstr>Silhouette</vt:lpstr>
      <vt:lpstr>Silhouette</vt:lpstr>
      <vt:lpstr>Silhouette Homework</vt:lpstr>
      <vt:lpstr>K-means</vt:lpstr>
      <vt:lpstr>K-means Example</vt:lpstr>
      <vt:lpstr>K-means Continued</vt:lpstr>
      <vt:lpstr>** K-means Challenge Question **</vt:lpstr>
      <vt:lpstr>** K-means Challenge Question **</vt:lpstr>
      <vt:lpstr>K-means Homework</vt:lpstr>
      <vt:lpstr>Other Unsupervised Models</vt:lpstr>
      <vt:lpstr>Semi-Supervised Learning Examples</vt:lpstr>
      <vt:lpstr>Summary</vt:lpstr>
      <vt:lpstr>Clustering Project</vt:lpstr>
      <vt:lpstr>Neural Network Clustering</vt:lpstr>
      <vt:lpstr>Neural Network Clustering</vt:lpstr>
      <vt:lpstr>Example Clusterings with Vigilance</vt:lpstr>
      <vt:lpstr>Self-Organizing Maps</vt:lpstr>
      <vt:lpstr>Association Analysis – Link Analysis</vt:lpstr>
    </vt:vector>
  </TitlesOfParts>
  <Company>BYU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Tony Martinez</cp:lastModifiedBy>
  <cp:revision>279</cp:revision>
  <cp:lastPrinted>2019-03-14T19:00:32Z</cp:lastPrinted>
  <dcterms:created xsi:type="dcterms:W3CDTF">2014-07-25T18:13:45Z</dcterms:created>
  <dcterms:modified xsi:type="dcterms:W3CDTF">2023-11-10T03:08:29Z</dcterms:modified>
</cp:coreProperties>
</file>