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72" r:id="rId2"/>
    <p:sldId id="273" r:id="rId3"/>
    <p:sldId id="257" r:id="rId4"/>
    <p:sldId id="258" r:id="rId5"/>
    <p:sldId id="259" r:id="rId6"/>
    <p:sldId id="271" r:id="rId7"/>
    <p:sldId id="270" r:id="rId8"/>
    <p:sldId id="260" r:id="rId9"/>
    <p:sldId id="265" r:id="rId10"/>
    <p:sldId id="267" r:id="rId11"/>
    <p:sldId id="268" r:id="rId12"/>
    <p:sldId id="261" r:id="rId13"/>
    <p:sldId id="262" r:id="rId14"/>
    <p:sldId id="269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8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8"/>
    <p:restoredTop sz="80120"/>
  </p:normalViewPr>
  <p:slideViewPr>
    <p:cSldViewPr snapToObjects="1">
      <p:cViewPr varScale="1">
        <p:scale>
          <a:sx n="140" d="100"/>
          <a:sy n="140" d="100"/>
        </p:scale>
        <p:origin x="3104" y="19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26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fld id="{90612C4C-9705-494C-8657-CDADDDE7F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fld id="{09C6366D-544F-A14B-908B-60A3A66E8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What do P and NP stand for?</a:t>
            </a:r>
          </a:p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simple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is n*2^n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Test: linear in number of literals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Could represent as binary tree.  Search tree only better if we can prune, etc.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What is left after the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w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=0 test? (will  see full tree next slide)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What is left after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x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=0 and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x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=1?</a:t>
            </a:r>
          </a:p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Where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else might we be smart on search.  Which variables higher in the tree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86D6E-995A-5640-8048-3728DE840142}" type="slidenum">
              <a:rPr lang="en-US" smtClean="0">
                <a:latin typeface="Times New Roman" charset="0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Careful – not the other way around!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85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Cook's Theorem - SAT</a:t>
            </a:r>
          </a:p>
          <a:p>
            <a:r>
              <a:rPr lang="en-US" dirty="0"/>
              <a:t>Not all problems in NP have been shown to be NP-complete – Most believe Factoring (though in NP) is not NP-complete</a:t>
            </a:r>
          </a:p>
          <a:p>
            <a:r>
              <a:rPr lang="en-US" dirty="0"/>
              <a:t>So even if I have no solution to SAT, if I can find a Polynomial solution to TSP, then all NP = P, show going though graph </a:t>
            </a:r>
          </a:p>
          <a:p>
            <a:r>
              <a:rPr lang="en-US" dirty="0"/>
              <a:t>If a problem can reduce to SAT does that make it NP-complete? No.  All can reduce to SAT. but can SAT reduce to it? (Not always symmetric) Only those that all NP can reduce TO are in NP-complete. </a:t>
            </a:r>
          </a:p>
          <a:p>
            <a:r>
              <a:rPr lang="en-US" dirty="0"/>
              <a:t>All problems in NP can reduce to SAT.  If had a P solution to the problem but SAT could not reduce to it, then still can’t  use it to solve SAT. </a:t>
            </a:r>
          </a:p>
          <a:p>
            <a:r>
              <a:rPr lang="en-US" dirty="0"/>
              <a:t>ZOE – Zero One Equations, like ILP but binary</a:t>
            </a:r>
          </a:p>
          <a:p>
            <a:r>
              <a:rPr lang="en-US" dirty="0"/>
              <a:t>We've published some early ML proofs (best DT is NP-complete, etc.)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NP-Hard are all problems at least as hard as hardest problems in NP.  Includes all NP-complete problems, but also problems harder than NP-Complete. A problem H is NP-hard when every problem L in NP can be reduced in polynomial time to H.  Notice this is the same definition as NP-complete, except for NP-complete, problem must also be in NP. Thus NP-hard could include problems that cannot be tested in polynomial time. (e.g. Halting Problem)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polynomial, what is simple algorithm?  Just try all combinations and stop when find one. But, infinite number of combinations, thus can't in general know when to stop searching.</a:t>
            </a:r>
          </a:p>
          <a:p>
            <a:r>
              <a:rPr lang="en-US" dirty="0"/>
              <a:t>Do group project review next.  This is not decidable,.  Will return an answer in finite time if solution exists, but if not will never halt. Thus not in NP.</a:t>
            </a:r>
          </a:p>
          <a:p>
            <a:pPr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Problems as Functions</a:t>
            </a:r>
          </a:p>
          <a:p>
            <a:pPr lvl="1">
              <a:defRPr/>
            </a:pPr>
            <a:r>
              <a:rPr lang="en-US" dirty="0"/>
              <a:t>Regularity vs Random</a:t>
            </a:r>
          </a:p>
          <a:p>
            <a:pPr lvl="1">
              <a:defRPr/>
            </a:pPr>
            <a:r>
              <a:rPr lang="en-US" dirty="0"/>
              <a:t>Also many regular problems that are not solvable: halting,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6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56D9E-860E-A346-CAE0-D554875EA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8FDC75B5-418E-BD7F-0761-A06EB55E50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C9D1380F-0EC1-4BAD-1740-A13744FBB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What do P and NP stand for?</a:t>
            </a:r>
          </a:p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simple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is n*2^n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Test: linear in number of literals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Could represent as binary tree.  Search tree only better if we can prune, etc.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What is left after the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w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=0 test? (will  see full tree next slide)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What is left after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x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=0 and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x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=1?</a:t>
            </a:r>
          </a:p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Where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else might we be smart on search.  Which variables higher in the tree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B147ACE8-E9C3-1141-6BF3-214DC66CF7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86D6E-995A-5640-8048-3728DE840142}" type="slidenum">
              <a:rPr lang="en-US" smtClean="0">
                <a:latin typeface="Times New Roman" charset="0"/>
                <a:ea typeface="ＭＳ Ｐゴシック" charset="-128"/>
                <a:cs typeface="ＭＳ Ｐゴシック" charset="-128"/>
              </a:rPr>
              <a:pPr/>
              <a:t>2</a:t>
            </a:fld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565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P is a subset of NP, but we cheat a little here and use NP to refer to those in NP AND not in P</a:t>
            </a:r>
          </a:p>
          <a:p>
            <a:r>
              <a:rPr lang="en-US" dirty="0">
                <a:latin typeface="Times New Roman" charset="0"/>
                <a:ea typeface="ＭＳ Ｐゴシック" charset="-128"/>
                <a:cs typeface="ＭＳ Ｐゴシック" charset="-128"/>
              </a:rPr>
              <a:t>Review HW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9.3 at beginning or end of this lecture?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Not in NP, undecidable problems,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eg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baseline="0" dirty="0" err="1">
                <a:latin typeface="Times New Roman" charset="0"/>
                <a:ea typeface="ＭＳ Ｐゴシック" charset="-128"/>
                <a:cs typeface="ＭＳ Ｐゴシック" charset="-128"/>
              </a:rPr>
              <a:t>Hatling</a:t>
            </a:r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 Problem, also problems whose output is exponential</a:t>
            </a:r>
          </a:p>
          <a:p>
            <a:r>
              <a:rPr lang="en-US" baseline="0" dirty="0">
                <a:latin typeface="Times New Roman" charset="0"/>
                <a:ea typeface="ＭＳ Ｐゴシック" charset="-128"/>
                <a:cs typeface="ＭＳ Ｐゴシック" charset="-128"/>
              </a:rPr>
              <a:t>Or last problem we show of arbitrary polynomial seeking integer solution.  For a solution that exists, we can return a yes fast.  For an example that does not exist, we would not get a response, would not halt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C60E8-DD92-D049-8C51-A6A6E222133B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Euler Path – Path with all edges exactly once, </a:t>
            </a:r>
            <a:r>
              <a:rPr lang="en-US" dirty="0" err="1"/>
              <a:t>Rudrata</a:t>
            </a:r>
            <a:r>
              <a:rPr lang="en-US" dirty="0"/>
              <a:t> all vertices</a:t>
            </a:r>
          </a:p>
          <a:p>
            <a:r>
              <a:rPr lang="en-US" dirty="0"/>
              <a:t>Balanced cut, at least 1/3 in each side</a:t>
            </a:r>
          </a:p>
          <a:p>
            <a:r>
              <a:rPr lang="en-US" dirty="0"/>
              <a:t>3D matching, match into groups of 3 (e.g. Boy, Girl, Pet)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89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optimizing TSP,</a:t>
            </a:r>
            <a:r>
              <a:rPr lang="en-US" baseline="0" dirty="0"/>
              <a:t> can I ask "is S  optimal?"  - Not directly</a:t>
            </a:r>
            <a:endParaRPr lang="en-US" dirty="0"/>
          </a:p>
          <a:p>
            <a:r>
              <a:rPr lang="en-US" dirty="0"/>
              <a:t>Binary search on bounds</a:t>
            </a:r>
            <a:r>
              <a:rPr lang="en-US" baseline="0" dirty="0"/>
              <a:t> which is just a polynomial increase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The algorithm does a binary search over all possible lengths of the optimal tour, going from 0 to the sum of all distances(or better LB is sum of smallest outgoing path from each city, and UB is sum of largest outgoing paths)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Note that binary search is necessary here and we can’t just increment the value of b by 1 each time since the sum of all distances is exponential in the size of n, the number of cities. Thus if D is max (sum of all edges in graph), then first test D/2, etc.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optimizing TSP,</a:t>
            </a:r>
            <a:r>
              <a:rPr lang="en-US" baseline="0" dirty="0"/>
              <a:t> can I ask "is S  optimal?"  - Not directly</a:t>
            </a:r>
            <a:endParaRPr lang="en-US" dirty="0"/>
          </a:p>
          <a:p>
            <a:r>
              <a:rPr lang="en-US" dirty="0"/>
              <a:t>Binary search on bounds</a:t>
            </a:r>
            <a:r>
              <a:rPr lang="en-US" baseline="0" dirty="0"/>
              <a:t> which is just a polynomial increase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The algorithm does a binary search over all possible lengths of the optimal tour, going from 0 to the sum of all distances(or better LB is sum of smallest outgoing path from each city, and UB is sum of largest outgoing paths)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Note that binary search is necessary here and we can’t just increment the value of b by 1 each time since the sum of all distances is exponential in the size of n, the number of cities. Thus if D is max (sum of all edges in graph), then first test D/2, etc.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56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optimizing TSP,</a:t>
            </a:r>
            <a:r>
              <a:rPr lang="en-US" baseline="0" dirty="0"/>
              <a:t> can I ask "is S  optimal?"  - Not directly</a:t>
            </a:r>
            <a:endParaRPr lang="en-US" dirty="0"/>
          </a:p>
          <a:p>
            <a:r>
              <a:rPr lang="en-US" dirty="0"/>
              <a:t>Binary search on bounds</a:t>
            </a:r>
            <a:r>
              <a:rPr lang="en-US" baseline="0" dirty="0"/>
              <a:t> which is just a polynomial increase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The algorithm does a binary search over all possible lengths of the optimal tour, going from 0 to the sum of all distances(or better LB is sum of smallest outgoing path from each city, and UB is sum of largest outgoing paths)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rPr>
              <a:t>Note that binary search is necessary here and we can’t just increment the value of b by 1 each time since the sum of all distances is exponential in the size of n, the number of cities. Thus if D is max (sum of all edges in graph), then first test D/2, etc.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73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C6366D-544F-A14B-908B-60A3A66E8F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pitchFamily="-107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pitchFamily="-107" charset="0"/>
              </a:endParaRPr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-107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CS 312 – Graph Algorithms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DB75B32-09C4-724C-9423-004C1A344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C6A43-6350-4141-8E03-FD947F8B5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9621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57340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A6AD-5BEE-884B-BE79-14EFE917E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	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– NP Problems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D5030-B80C-444A-AACE-FC175C4EE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– Graph Algorithms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8990-1D21-FE42-A5CF-FBCF4A84F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– Graph Algorithms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4F977-53E2-544F-8C9B-9D1068507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1C7C-E626-704A-B94E-DE32A262C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C039-1828-AD48-AF2C-BA4F8F3A7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22C3-E2EE-8D47-8711-A57EB2AC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3935-D3FF-C147-B425-BBA3F0C50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312 - Divide and Conquer/Sorting and FFT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392B8-121F-314A-8ED3-3B00A9EBD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pitchFamily="-107" charset="0"/>
              </a:endParaRPr>
            </a:p>
          </p:txBody>
        </p:sp>
        <p:sp>
          <p:nvSpPr>
            <p:cNvPr id="614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pitchFamily="-107" charset="0"/>
              </a:endParaRPr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248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r>
              <a:rPr lang="en-US"/>
              <a:t>CS 312 – NP Problems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107" charset="0"/>
              </a:defRPr>
            </a:lvl1pPr>
          </a:lstStyle>
          <a:p>
            <a:pPr>
              <a:defRPr/>
            </a:pPr>
            <a:fld id="{DD077E01-C7DF-5840-AB3E-BDDF1F683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43" r:id="rId1"/>
    <p:sldLayoutId id="2147484342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l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12" y="457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P, NP, and NP-Complete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409700"/>
            <a:ext cx="76962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 – Polynomial class – Problems that can be solved in polynomial time</a:t>
            </a:r>
          </a:p>
          <a:p>
            <a:pPr>
              <a:defRPr/>
            </a:pPr>
            <a:r>
              <a:rPr lang="en-US" dirty="0"/>
              <a:t>NP – Nondeterministic Polynomial – Problems for which we currently do not have a polynomial time solution</a:t>
            </a:r>
          </a:p>
          <a:p>
            <a:pPr lvl="1">
              <a:defRPr/>
            </a:pPr>
            <a:r>
              <a:rPr lang="en-US" dirty="0"/>
              <a:t>Except for the subset P of problems in NP</a:t>
            </a:r>
          </a:p>
          <a:p>
            <a:pPr>
              <a:defRPr/>
            </a:pPr>
            <a:r>
              <a:rPr lang="en-US" dirty="0"/>
              <a:t>Might we find polynomial solutions for the all the problems in NP?  If so P = NP.  </a:t>
            </a:r>
          </a:p>
          <a:p>
            <a:pPr lvl="1">
              <a:defRPr/>
            </a:pPr>
            <a:r>
              <a:rPr lang="en-US" dirty="0"/>
              <a:t>We currently think that we won’t, but it has not yet been proven.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-128"/>
                <a:cs typeface="ＭＳ Ｐゴシック" charset="-128"/>
              </a:rPr>
              <a:t>CS 312 – Intelligent Search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D591D9-BE0B-0A44-919A-11D4C3FA0E47}" type="slidenum">
              <a:rPr lang="en-US" smtClean="0">
                <a:latin typeface="Times New Roman" charset="0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ym typeface="Symbol" charset="2"/>
              </a:rPr>
              <a:t>P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828800" y="1981200"/>
            <a:ext cx="5486400" cy="3124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2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424113" y="2971800"/>
            <a:ext cx="4433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P = problems that can be solved in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polynomial time on a deterministic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Turing Machine.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1295400" y="1828800"/>
            <a:ext cx="7010400" cy="45720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Symbol" charset="2"/>
              </a:rPr>
              <a:t>P, NP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828800" y="1981200"/>
            <a:ext cx="5486400" cy="3124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2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76513" y="2971800"/>
            <a:ext cx="4433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P = problems that can be solved in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polynomial time on a deterministic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Turing Machine.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362200" y="5029200"/>
            <a:ext cx="51530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NP = problems that can be solved in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   polynomial time on a non-deterministic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chemeClr val="bg2"/>
                </a:solidFill>
                <a:latin typeface="+mn-lt"/>
              </a:rPr>
              <a:t>         Turing machine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055688" y="1219200"/>
            <a:ext cx="7173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None/>
            </a:pPr>
            <a:r>
              <a:rPr lang="en-US" sz="2400" b="0"/>
              <a:t>P </a:t>
            </a:r>
            <a:r>
              <a:rPr lang="en-US" sz="2400" b="0">
                <a:sym typeface="Symbol" charset="2"/>
              </a:rPr>
              <a:t></a:t>
            </a:r>
            <a:r>
              <a:rPr lang="en-US" sz="2400" b="0"/>
              <a:t> NP, because every problem in P has a solution in NP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Reductions Again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924800" cy="2819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We only consider reductions that are polynomial time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If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f</a:t>
            </a:r>
            <a:r>
              <a:rPr lang="en-US" dirty="0">
                <a:ea typeface="ＭＳ Ｐゴシック" charset="-128"/>
                <a:cs typeface="ＭＳ Ｐゴシック" charset="-128"/>
              </a:rPr>
              <a:t> and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h</a:t>
            </a:r>
            <a:r>
              <a:rPr lang="en-US" dirty="0">
                <a:ea typeface="ＭＳ Ｐゴシック" charset="-128"/>
                <a:cs typeface="ＭＳ Ｐゴシック" charset="-128"/>
              </a:rPr>
              <a:t> are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polynomial time </a:t>
            </a:r>
            <a:r>
              <a:rPr lang="en-US" dirty="0">
                <a:ea typeface="ＭＳ Ｐゴシック" charset="-128"/>
                <a:cs typeface="ＭＳ Ｐゴシック" charset="-128"/>
              </a:rPr>
              <a:t>operations (and have complexity ≤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B</a:t>
            </a:r>
            <a:r>
              <a:rPr lang="en-US" dirty="0">
                <a:ea typeface="ＭＳ Ｐゴシック" charset="-128"/>
                <a:cs typeface="ＭＳ Ｐゴシック" charset="-128"/>
              </a:rPr>
              <a:t>) then algorithm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A</a:t>
            </a:r>
            <a:r>
              <a:rPr lang="en-US" dirty="0">
                <a:ea typeface="ＭＳ Ｐゴシック" charset="-128"/>
                <a:cs typeface="ＭＳ Ｐゴシック" charset="-128"/>
              </a:rPr>
              <a:t> will have the same complexity as algorithm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B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We say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A</a:t>
            </a:r>
            <a:r>
              <a:rPr lang="en-US" dirty="0">
                <a:ea typeface="ＭＳ Ｐゴシック" charset="-128"/>
                <a:cs typeface="ＭＳ Ｐゴシック" charset="-128"/>
              </a:rPr>
              <a:t> reduces to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B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A problem is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NP-Complete </a:t>
            </a:r>
            <a:r>
              <a:rPr lang="en-US" dirty="0">
                <a:ea typeface="ＭＳ Ｐゴシック" charset="-128"/>
                <a:cs typeface="ＭＳ Ｐゴシック" charset="-128"/>
              </a:rPr>
              <a:t>if all other problems in NP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reduce to it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B3EA9-EE89-4E48-965C-60697AC7DD16}" type="slidenum">
              <a:rPr lang="en-US" smtClean="0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pic>
        <p:nvPicPr>
          <p:cNvPr id="23558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47800"/>
            <a:ext cx="74564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NP-Completeness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4953000"/>
            <a:ext cx="77724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Thus if we can find a polynomial time solution to any of the NP-complete problems, then we can solve all of NP in polynomial time, and then P = NP!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Can SAT necessarily reduce to all other NP problems?  No!</a:t>
            </a:r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63892C-42E9-664B-8C7C-05EF09896AC6}" type="slidenum">
              <a:rPr lang="en-US" smtClean="0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pic>
        <p:nvPicPr>
          <p:cNvPr id="24582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219200"/>
            <a:ext cx="60912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384E-059B-B545-ACBB-040C66D1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a Problem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ACAA5-A07A-0448-A303-800B589EA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First prove that the problem is in NP</a:t>
            </a:r>
          </a:p>
          <a:p>
            <a:pPr lvl="1"/>
            <a:r>
              <a:rPr lang="en-US" dirty="0"/>
              <a:t>Show that any potential solution is verifiable in polynomial time</a:t>
            </a:r>
          </a:p>
          <a:p>
            <a:pPr lvl="2"/>
            <a:r>
              <a:rPr lang="en-US" dirty="0"/>
              <a:t>e.g. Does a certain setting of variables satisfy a SAT problem</a:t>
            </a:r>
          </a:p>
          <a:p>
            <a:pPr lvl="1"/>
            <a:r>
              <a:rPr lang="en-US" dirty="0"/>
              <a:t>This is why we showed that all NP optimization problems can be cast as search problems, in order to be verifiable</a:t>
            </a:r>
          </a:p>
          <a:p>
            <a:pPr lvl="2"/>
            <a:r>
              <a:rPr lang="en-US" dirty="0"/>
              <a:t>e.g. Is there a path less than </a:t>
            </a:r>
            <a:r>
              <a:rPr lang="en-US" i="1" dirty="0"/>
              <a:t>b</a:t>
            </a:r>
            <a:r>
              <a:rPr lang="en-US" dirty="0"/>
              <a:t> for some TSP problem</a:t>
            </a:r>
          </a:p>
          <a:p>
            <a:pPr lvl="2"/>
            <a:r>
              <a:rPr lang="en-US" dirty="0"/>
              <a:t>When we test a particular solution, we just add up the path and test if it is less than </a:t>
            </a:r>
            <a:r>
              <a:rPr lang="en-US" i="1" dirty="0"/>
              <a:t>b</a:t>
            </a:r>
            <a:r>
              <a:rPr lang="en-US" dirty="0"/>
              <a:t>. O(</a:t>
            </a:r>
            <a:r>
              <a:rPr lang="en-US" i="1" dirty="0"/>
              <a:t>n</a:t>
            </a:r>
            <a:r>
              <a:rPr lang="en-US" dirty="0"/>
              <a:t>) to verify!</a:t>
            </a:r>
          </a:p>
          <a:p>
            <a:r>
              <a:rPr lang="en-US" dirty="0"/>
              <a:t>2. Next, prove that all problems in NP can reduce to it</a:t>
            </a:r>
          </a:p>
          <a:p>
            <a:pPr lvl="1"/>
            <a:r>
              <a:rPr lang="en-US" dirty="0"/>
              <a:t>As in Cook's theorem for SAT</a:t>
            </a:r>
          </a:p>
          <a:p>
            <a:pPr lvl="1"/>
            <a:r>
              <a:rPr lang="en-US" dirty="0"/>
              <a:t>Usually easiest to show that a particular problem already in NP-complete reduces to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CD788-C99E-5D4E-B802-8A37FCFB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312 – NP Problems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BE54A-6499-544F-8E86-0C8FD346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D5030-B80C-444A-AACE-FC175C4EE80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7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Unsolvable Problems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There are problems in higher complexity classes than NP</a:t>
            </a:r>
          </a:p>
          <a:p>
            <a:pPr lvl="1">
              <a:defRPr/>
            </a:pPr>
            <a:r>
              <a:rPr lang="en-US" dirty="0"/>
              <a:t>Guaranteed exponential, super-exponential, etc.</a:t>
            </a:r>
          </a:p>
          <a:p>
            <a:pPr lvl="1">
              <a:defRPr/>
            </a:pPr>
            <a:r>
              <a:rPr lang="en-US" dirty="0"/>
              <a:t>List all possible paths in a TSP problem</a:t>
            </a:r>
          </a:p>
          <a:p>
            <a:pPr lvl="1">
              <a:defRPr/>
            </a:pPr>
            <a:r>
              <a:rPr lang="en-US" dirty="0"/>
              <a:t>List the power-set of all possible paths in a TSP problem, etc.</a:t>
            </a:r>
          </a:p>
          <a:p>
            <a:pPr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There is an even larger infinite class of unsolvable problems regardless of time available</a:t>
            </a:r>
          </a:p>
          <a:p>
            <a:pPr lvl="1">
              <a:defRPr/>
            </a:pPr>
            <a:r>
              <a:rPr lang="en-US" dirty="0"/>
              <a:t>For an arbitrary polynomial equation in many variables</a:t>
            </a:r>
          </a:p>
          <a:p>
            <a:pPr lvl="1">
              <a:defRPr/>
            </a:pP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i="1" dirty="0"/>
              <a:t>yz</a:t>
            </a:r>
            <a:r>
              <a:rPr lang="en-US" baseline="30000" dirty="0"/>
              <a:t>3</a:t>
            </a:r>
            <a:r>
              <a:rPr lang="en-US" dirty="0"/>
              <a:t> + 3</a:t>
            </a:r>
            <a:r>
              <a:rPr lang="en-US" i="1" dirty="0"/>
              <a:t>y</a:t>
            </a:r>
            <a:r>
              <a:rPr lang="en-US" baseline="30000" dirty="0"/>
              <a:t>2</a:t>
            </a:r>
            <a:r>
              <a:rPr lang="en-US" i="1" dirty="0"/>
              <a:t>z</a:t>
            </a:r>
            <a:r>
              <a:rPr lang="en-US" dirty="0"/>
              <a:t> – 4</a:t>
            </a:r>
            <a:r>
              <a:rPr lang="en-US" i="1" dirty="0"/>
              <a:t>xy</a:t>
            </a:r>
            <a:r>
              <a:rPr lang="en-US" baseline="30000" dirty="0"/>
              <a:t>5</a:t>
            </a:r>
            <a:r>
              <a:rPr lang="en-US" i="1" dirty="0"/>
              <a:t>z</a:t>
            </a:r>
            <a:r>
              <a:rPr lang="en-US" baseline="30000" dirty="0"/>
              <a:t>2</a:t>
            </a:r>
            <a:r>
              <a:rPr lang="en-US" dirty="0"/>
              <a:t> = 7</a:t>
            </a:r>
          </a:p>
          <a:p>
            <a:pPr lvl="1">
              <a:defRPr/>
            </a:pPr>
            <a:r>
              <a:rPr lang="en-US" dirty="0"/>
              <a:t>Are there integer values of the variables which solve it? 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and </a:t>
            </a:r>
            <a:r>
              <a:rPr lang="en-US" i="1" dirty="0"/>
              <a:t>z</a:t>
            </a:r>
            <a:r>
              <a:rPr lang="en-US" dirty="0"/>
              <a:t> in this case) A possible solution is easy to verify, but in general, how would we know when to stop looking for possible solutions?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B23054-5A40-F44C-BA7C-2CA92C3222C9}" type="slidenum">
              <a:rPr lang="en-US" smtClean="0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BDAB1-97C9-74BA-4F9C-7A850F0D5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D5E56-9457-0003-9AC7-E44E3C63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12" y="457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P, NP, and NP-Complete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0BB3F1CF-E354-0B53-B9DA-69146877D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9700"/>
            <a:ext cx="7696200" cy="49911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Many problems have an exponential number of possibilities and we can test each option against some objective to see if it is a solution</a:t>
            </a:r>
          </a:p>
          <a:p>
            <a:pPr lvl="1"/>
            <a:r>
              <a:rPr lang="en-US" dirty="0">
                <a:ea typeface="ＭＳ Ｐゴシック" charset="-128"/>
                <a:cs typeface="ＭＳ Ｐゴシック" charset="-128"/>
              </a:rPr>
              <a:t>This "testing" must be fast (polynomial) for the problem to be in NP</a:t>
            </a:r>
          </a:p>
          <a:p>
            <a:pPr lvl="1"/>
            <a:r>
              <a:rPr lang="en-US" dirty="0">
                <a:ea typeface="ＭＳ Ｐゴシック" charset="-128"/>
                <a:cs typeface="ＭＳ Ｐゴシック" charset="-128"/>
              </a:rPr>
              <a:t>If not, then the problem is not in NP, and is in an even more complex class</a:t>
            </a:r>
          </a:p>
          <a:p>
            <a:pPr>
              <a:defRPr/>
            </a:pPr>
            <a:r>
              <a:rPr lang="en-US" dirty="0"/>
              <a:t>SAT – </a:t>
            </a:r>
            <a:r>
              <a:rPr lang="en-US" dirty="0">
                <a:ea typeface="ＭＳ Ｐゴシック" charset="-128"/>
                <a:cs typeface="ＭＳ Ｐゴシック" charset="-128"/>
              </a:rPr>
              <a:t>Satisfiability: </a:t>
            </a:r>
            <a:r>
              <a:rPr lang="en-US" dirty="0"/>
              <a:t>Does there exist a setting of Boolean variables which satisfies a particular CNF Boolean expression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Just test each of the 2</a:t>
            </a:r>
            <a:r>
              <a:rPr lang="en-US" i="1" baseline="30000" dirty="0"/>
              <a:t>n</a:t>
            </a:r>
            <a:r>
              <a:rPr lang="en-US" dirty="0"/>
              <a:t> possible settings of the Boolean variables – no known polynomial solution</a:t>
            </a:r>
          </a:p>
          <a:p>
            <a:pPr>
              <a:defRPr/>
            </a:pPr>
            <a:r>
              <a:rPr lang="en-US" dirty="0"/>
              <a:t>However, testing if a </a:t>
            </a:r>
            <a:r>
              <a:rPr lang="en-US" i="1" dirty="0"/>
              <a:t>particular</a:t>
            </a:r>
            <a:r>
              <a:rPr lang="en-US" dirty="0"/>
              <a:t> setting of the variables satisfies the expression is fast (polynomial time). Thus, SAT is in NP.</a:t>
            </a:r>
          </a:p>
          <a:p>
            <a:pPr>
              <a:defRPr/>
            </a:pPr>
            <a:r>
              <a:rPr lang="en-US" i="1" dirty="0"/>
              <a:t>The class NP are the set of problems where solutions can be verified in polynomial time</a:t>
            </a:r>
            <a:r>
              <a:rPr lang="en-US" dirty="0"/>
              <a:t> – (which includes P)</a:t>
            </a:r>
            <a:endParaRPr lang="en-US" i="1" dirty="0"/>
          </a:p>
          <a:p>
            <a:pPr lvl="1">
              <a:defRPr/>
            </a:pPr>
            <a:endParaRPr lang="en-US" i="1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59B89317-A602-217B-F5B0-949035EE8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-128"/>
                <a:cs typeface="ＭＳ Ｐゴシック" charset="-128"/>
              </a:rPr>
              <a:t>CS 312 – Intelligent Search</a:t>
            </a:r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9D8AE40E-7BDA-CBC2-8410-B4142F99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D591D9-BE0B-0A44-919A-11D4C3FA0E47}" type="slidenum">
              <a:rPr lang="en-US" smtClean="0">
                <a:latin typeface="Times New Roman" charset="0"/>
                <a:ea typeface="ＭＳ Ｐゴシック" charset="-128"/>
                <a:cs typeface="ＭＳ Ｐゴシック" charset="-128"/>
              </a:rPr>
              <a:pPr/>
              <a:t>2</a:t>
            </a:fld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1510" name="Picture 5">
            <a:extLst>
              <a:ext uri="{FF2B5EF4-FFF2-40B4-BE49-F238E27FC236}">
                <a16:creationId xmlns:a16="http://schemas.microsoft.com/office/drawing/2014/main" id="{F6F85177-C4AE-847B-133A-DC4DCA38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9627" y="3775652"/>
            <a:ext cx="7173345" cy="43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536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P, NP, and NP-Complete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If we can always find a solution with a deterministic algorithm which only tests a polynomial number of the potentially exponential cases, then the problem is in P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If not, the problem is in NP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and</a:t>
            </a:r>
            <a:r>
              <a:rPr lang="en-US" dirty="0">
                <a:ea typeface="ＭＳ Ｐゴシック" charset="-128"/>
                <a:cs typeface="ＭＳ Ｐゴシック" charset="-128"/>
              </a:rPr>
              <a:t> likely not in P, as P is a subset of NP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In many cases (Edit distance, longest increasing subsequence, etc.) we have been able to use smart algorithms (Greedy, DP, LP) to search a polynomial subset of the exponential possibilities to always get optimal solutions in polynomial time (class P)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For other tasks (TSP, ILP) there are no known polynomial solutions (in class NP, but not in P)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CS 312 – NP Problems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F4EF0-A977-4849-A886-6588DFE8E8D3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Examples of Problems in NP vs P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4191000"/>
            <a:ext cx="7772400" cy="1752600"/>
          </a:xfrm>
        </p:spPr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For problems in P we were able to find diverse algorithmic approaches to solve them efficiently with different complexities, but all within P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There is a consistency amongst the problems in NP (not not in P) which makes them all equally hard to solve</a:t>
            </a:r>
          </a:p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FDBC55-386D-B545-A736-9377A39FD413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  <p:pic>
        <p:nvPicPr>
          <p:cNvPr id="17414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271588"/>
            <a:ext cx="6305550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Tasks as Search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18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 can consider all these NP tasks as search problems</a:t>
            </a:r>
          </a:p>
          <a:p>
            <a:pPr>
              <a:defRPr/>
            </a:pPr>
            <a:r>
              <a:rPr lang="en-US" dirty="0"/>
              <a:t>Given an instance </a:t>
            </a:r>
            <a:r>
              <a:rPr lang="en-US" i="1" dirty="0"/>
              <a:t>I</a:t>
            </a:r>
            <a:r>
              <a:rPr lang="en-US" dirty="0"/>
              <a:t> of the problem, can we find a solution </a:t>
            </a:r>
            <a:r>
              <a:rPr lang="en-US" i="1" dirty="0"/>
              <a:t>S</a:t>
            </a:r>
            <a:r>
              <a:rPr lang="en-US" dirty="0"/>
              <a:t> to </a:t>
            </a:r>
            <a:r>
              <a:rPr lang="en-US" i="1" dirty="0"/>
              <a:t>I</a:t>
            </a:r>
            <a:r>
              <a:rPr lang="en-US" dirty="0"/>
              <a:t>, or state that no solutions exists</a:t>
            </a:r>
          </a:p>
          <a:p>
            <a:pPr lvl="1">
              <a:defRPr/>
            </a:pPr>
            <a:r>
              <a:rPr lang="en-US" i="1" dirty="0"/>
              <a:t>I</a:t>
            </a:r>
            <a:r>
              <a:rPr lang="en-US" dirty="0"/>
              <a:t> could be a CNF equation for SAT and </a:t>
            </a:r>
            <a:r>
              <a:rPr lang="en-US" i="1" dirty="0"/>
              <a:t>S</a:t>
            </a:r>
            <a:r>
              <a:rPr lang="en-US" dirty="0"/>
              <a:t> would be a particular variable setting</a:t>
            </a:r>
          </a:p>
          <a:p>
            <a:pPr>
              <a:defRPr/>
            </a:pPr>
            <a:r>
              <a:rPr lang="en-US" dirty="0"/>
              <a:t>For NP search problems there must exist an efficient mechanism,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C</a:t>
            </a:r>
            <a:r>
              <a:rPr lang="en-US" dirty="0">
                <a:ea typeface="ＭＳ Ｐゴシック" charset="-128"/>
                <a:cs typeface="ＭＳ Ｐゴシック" charset="-128"/>
              </a:rPr>
              <a:t>(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I</a:t>
            </a:r>
            <a:r>
              <a:rPr lang="en-US" dirty="0">
                <a:ea typeface="ＭＳ Ｐゴシック" charset="-128"/>
                <a:cs typeface="ＭＳ Ｐゴシック" charset="-128"/>
              </a:rPr>
              <a:t>,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S</a:t>
            </a:r>
            <a:r>
              <a:rPr lang="en-US" dirty="0">
                <a:ea typeface="ＭＳ Ｐゴシック" charset="-128"/>
                <a:cs typeface="ＭＳ Ｐゴシック" charset="-128"/>
              </a:rPr>
              <a:t>) </a:t>
            </a:r>
            <a:r>
              <a:rPr lang="en-US" dirty="0"/>
              <a:t>which verifies if a particular variable setting </a:t>
            </a:r>
            <a:r>
              <a:rPr lang="en-US" i="1" dirty="0"/>
              <a:t>S</a:t>
            </a:r>
            <a:r>
              <a:rPr lang="en-US" dirty="0"/>
              <a:t> is a solution to</a:t>
            </a:r>
            <a:r>
              <a:rPr lang="en-US" i="1" dirty="0"/>
              <a:t> I</a:t>
            </a:r>
            <a:endParaRPr lang="en-US" dirty="0"/>
          </a:p>
          <a:p>
            <a:pPr lvl="1">
              <a:defRPr/>
            </a:pPr>
            <a:r>
              <a:rPr lang="en-US" dirty="0"/>
              <a:t>Like we can do with SAT</a:t>
            </a:r>
          </a:p>
          <a:p>
            <a:pPr lvl="1">
              <a:defRPr/>
            </a:pPr>
            <a:r>
              <a:rPr lang="en-US" dirty="0"/>
              <a:t>However, for TSP (optimization problem) can we take a particular path and quickly state whether it is optimal or not?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0E7C6-501C-D04D-940A-9045016A9B24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TSP as a 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181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For TSP </a:t>
            </a:r>
            <a:r>
              <a:rPr lang="en-US" i="1" dirty="0"/>
              <a:t>I</a:t>
            </a:r>
            <a:r>
              <a:rPr lang="en-US" dirty="0"/>
              <a:t> would be a city distribution, </a:t>
            </a:r>
            <a:r>
              <a:rPr lang="en-US" i="1" dirty="0"/>
              <a:t>S</a:t>
            </a:r>
            <a:r>
              <a:rPr lang="en-US" dirty="0"/>
              <a:t> a path, and </a:t>
            </a:r>
            <a:r>
              <a:rPr lang="en-US" i="1" dirty="0"/>
              <a:t>b </a:t>
            </a:r>
            <a:r>
              <a:rPr lang="en-US" dirty="0"/>
              <a:t>an arbitrary distance</a:t>
            </a:r>
          </a:p>
          <a:p>
            <a:pPr>
              <a:defRPr/>
            </a:pPr>
            <a:r>
              <a:rPr lang="en-US" dirty="0"/>
              <a:t>A common way that TSP is presented is: For an instance </a:t>
            </a:r>
            <a:r>
              <a:rPr lang="en-US" i="1" dirty="0"/>
              <a:t>I</a:t>
            </a:r>
            <a:r>
              <a:rPr lang="en-US" dirty="0"/>
              <a:t> does there exist an </a:t>
            </a:r>
            <a:r>
              <a:rPr lang="en-US" i="1" dirty="0"/>
              <a:t>S</a:t>
            </a:r>
            <a:r>
              <a:rPr lang="en-US" dirty="0"/>
              <a:t> ≤ </a:t>
            </a:r>
            <a:r>
              <a:rPr lang="en-US" i="1" dirty="0"/>
              <a:t>b </a:t>
            </a:r>
            <a:r>
              <a:rPr lang="en-US" dirty="0"/>
              <a:t>(and if yes it returns </a:t>
            </a:r>
            <a:r>
              <a:rPr lang="en-US" i="1" dirty="0"/>
              <a:t>S</a:t>
            </a:r>
            <a:r>
              <a:rPr lang="en-US" dirty="0"/>
              <a:t>)</a:t>
            </a:r>
            <a:endParaRPr lang="en-US" i="1" dirty="0"/>
          </a:p>
          <a:p>
            <a:pPr>
              <a:defRPr/>
            </a:pPr>
            <a:r>
              <a:rPr lang="en-US" dirty="0"/>
              <a:t>This makes it a yes/no search problem and is an NP problem as there is an easy test to see if any potential solution path </a:t>
            </a:r>
            <a:r>
              <a:rPr lang="en-US" i="1" dirty="0"/>
              <a:t>S</a:t>
            </a:r>
            <a:r>
              <a:rPr lang="en-US" dirty="0"/>
              <a:t> is ≤ </a:t>
            </a:r>
            <a:r>
              <a:rPr lang="en-US" i="1" dirty="0"/>
              <a:t>b</a:t>
            </a:r>
            <a:r>
              <a:rPr lang="en-US" dirty="0"/>
              <a:t> (just add up the path and see)</a:t>
            </a:r>
          </a:p>
          <a:p>
            <a:pPr lvl="1">
              <a:defRPr/>
            </a:pPr>
            <a:r>
              <a:rPr lang="en-US" dirty="0"/>
              <a:t>We can verify quickly if a path length is ≤ </a:t>
            </a:r>
            <a:r>
              <a:rPr lang="en-US" i="1" dirty="0"/>
              <a:t>b</a:t>
            </a:r>
            <a:r>
              <a:rPr lang="en-US" dirty="0"/>
              <a:t> but </a:t>
            </a:r>
            <a:r>
              <a:rPr lang="en-US" i="1" dirty="0"/>
              <a:t>not</a:t>
            </a:r>
            <a:r>
              <a:rPr lang="en-US" dirty="0"/>
              <a:t> if it is the optimal path</a:t>
            </a:r>
          </a:p>
          <a:p>
            <a:pPr>
              <a:defRPr/>
            </a:pPr>
            <a:r>
              <a:rPr lang="en-US" dirty="0"/>
              <a:t>But for natural optimization problems like TSP we would rather just ask it to return the optimal path</a:t>
            </a:r>
          </a:p>
          <a:p>
            <a:pPr>
              <a:defRPr/>
            </a:pPr>
            <a:r>
              <a:rPr lang="en-US" dirty="0"/>
              <a:t>We can show by a reduction that if a search version of an NP problem can be solved in polynomial time, then the optimization version can also.  How? 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0E7C6-501C-D04D-940A-9045016A9B24}" type="slidenum">
              <a:rPr lang="en-US" smtClean="0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6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Tasks as Search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Search version </a:t>
            </a:r>
            <a:r>
              <a:rPr lang="en-US" i="1" dirty="0"/>
              <a:t>STSP</a:t>
            </a:r>
            <a:r>
              <a:rPr lang="en-US" dirty="0"/>
              <a:t>: For an instance </a:t>
            </a:r>
            <a:r>
              <a:rPr lang="en-US" i="1" dirty="0"/>
              <a:t>I</a:t>
            </a:r>
            <a:r>
              <a:rPr lang="en-US" dirty="0"/>
              <a:t> does there exist </a:t>
            </a:r>
            <a:r>
              <a:rPr lang="en-US" i="1" dirty="0"/>
              <a:t>S</a:t>
            </a:r>
            <a:r>
              <a:rPr lang="en-US" dirty="0"/>
              <a:t> ≤ </a:t>
            </a:r>
            <a:r>
              <a:rPr lang="en-US" i="1" dirty="0"/>
              <a:t>b </a:t>
            </a:r>
          </a:p>
          <a:p>
            <a:pPr>
              <a:defRPr/>
            </a:pPr>
            <a:r>
              <a:rPr lang="en-US" dirty="0"/>
              <a:t>Optimization version </a:t>
            </a:r>
            <a:r>
              <a:rPr lang="en-US" i="1" dirty="0"/>
              <a:t>OTSP</a:t>
            </a:r>
            <a:r>
              <a:rPr lang="en-US" dirty="0"/>
              <a:t>: For an instance </a:t>
            </a:r>
            <a:r>
              <a:rPr lang="en-US" i="1" dirty="0"/>
              <a:t>I</a:t>
            </a:r>
            <a:r>
              <a:rPr lang="en-US" dirty="0"/>
              <a:t> return the optimal </a:t>
            </a:r>
            <a:r>
              <a:rPr lang="en-US" i="1" dirty="0"/>
              <a:t>S</a:t>
            </a:r>
          </a:p>
          <a:p>
            <a:pPr>
              <a:defRPr/>
            </a:pPr>
            <a:r>
              <a:rPr lang="en-US" dirty="0"/>
              <a:t>If somehow we knew the length </a:t>
            </a:r>
            <a:r>
              <a:rPr lang="en-US" i="1" dirty="0"/>
              <a:t>L</a:t>
            </a:r>
            <a:r>
              <a:rPr lang="en-US" dirty="0"/>
              <a:t> of the optimal path we could call </a:t>
            </a:r>
            <a:r>
              <a:rPr lang="en-US" i="1" dirty="0"/>
              <a:t>STSP</a:t>
            </a:r>
            <a:r>
              <a:rPr lang="en-US" dirty="0"/>
              <a:t>(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L</a:t>
            </a:r>
            <a:r>
              <a:rPr lang="en-US" dirty="0"/>
              <a:t>) and it would return yes and return the optimal path </a:t>
            </a:r>
            <a:r>
              <a:rPr lang="en-US" i="1" dirty="0"/>
              <a:t>S</a:t>
            </a:r>
            <a:r>
              <a:rPr lang="en-US" dirty="0"/>
              <a:t>, while </a:t>
            </a:r>
            <a:r>
              <a:rPr lang="en-US" i="1" dirty="0"/>
              <a:t>STSP</a:t>
            </a:r>
            <a:r>
              <a:rPr lang="en-US" dirty="0"/>
              <a:t>(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L</a:t>
            </a:r>
            <a:r>
              <a:rPr lang="en-US" dirty="0"/>
              <a:t>-1) would return no</a:t>
            </a:r>
            <a:endParaRPr lang="en-US" i="1" dirty="0"/>
          </a:p>
          <a:p>
            <a:pPr>
              <a:defRPr/>
            </a:pPr>
            <a:r>
              <a:rPr lang="en-US" i="1" dirty="0"/>
              <a:t>OTSP</a:t>
            </a:r>
            <a:r>
              <a:rPr lang="en-US" dirty="0"/>
              <a:t> can do a binary search using </a:t>
            </a:r>
            <a:r>
              <a:rPr lang="en-US" i="1" dirty="0"/>
              <a:t>STSP </a:t>
            </a:r>
            <a:r>
              <a:rPr lang="en-US" dirty="0"/>
              <a:t>to find the optimal path value with min and max of </a:t>
            </a:r>
            <a:r>
              <a:rPr lang="en-US" i="1" dirty="0"/>
              <a:t>LB</a:t>
            </a:r>
            <a:r>
              <a:rPr lang="en-US" dirty="0"/>
              <a:t> and </a:t>
            </a:r>
            <a:r>
              <a:rPr lang="en-US" i="1" dirty="0"/>
              <a:t>UB</a:t>
            </a:r>
            <a:r>
              <a:rPr lang="en-US" dirty="0"/>
              <a:t> for </a:t>
            </a:r>
            <a:r>
              <a:rPr lang="en-US" i="1" dirty="0"/>
              <a:t>I</a:t>
            </a:r>
          </a:p>
          <a:p>
            <a:pPr lvl="1">
              <a:defRPr/>
            </a:pPr>
            <a:r>
              <a:rPr lang="en-US" i="1" dirty="0"/>
              <a:t>LB</a:t>
            </a:r>
            <a:r>
              <a:rPr lang="en-US" dirty="0"/>
              <a:t> could be 0 or sum of smallest edges out of each node</a:t>
            </a:r>
          </a:p>
          <a:p>
            <a:pPr lvl="1">
              <a:defRPr/>
            </a:pPr>
            <a:r>
              <a:rPr lang="en-US" i="1" dirty="0"/>
              <a:t>UB</a:t>
            </a:r>
            <a:r>
              <a:rPr lang="en-US" dirty="0"/>
              <a:t> could be sum of max edges out of each node</a:t>
            </a:r>
          </a:p>
          <a:p>
            <a:pPr>
              <a:defRPr/>
            </a:pPr>
            <a:r>
              <a:rPr lang="en-US" dirty="0"/>
              <a:t>Start binary search with </a:t>
            </a:r>
            <a:r>
              <a:rPr lang="en-US" i="1" dirty="0"/>
              <a:t>STSP</a:t>
            </a:r>
            <a:r>
              <a:rPr lang="en-US" dirty="0"/>
              <a:t>(</a:t>
            </a:r>
            <a:r>
              <a:rPr lang="en-US" i="1" dirty="0"/>
              <a:t>I</a:t>
            </a:r>
            <a:r>
              <a:rPr lang="en-US" dirty="0"/>
              <a:t>, (</a:t>
            </a:r>
            <a:r>
              <a:rPr lang="en-US" i="1" dirty="0"/>
              <a:t>UB-LB</a:t>
            </a:r>
            <a:r>
              <a:rPr lang="en-US" dirty="0"/>
              <a:t>)/2)</a:t>
            </a:r>
          </a:p>
          <a:p>
            <a:pPr lvl="1">
              <a:defRPr/>
            </a:pPr>
            <a:r>
              <a:rPr lang="en-US" dirty="0"/>
              <a:t>In a logarithmic number of steps we will find the optimal path value and return the path </a:t>
            </a:r>
          </a:p>
          <a:p>
            <a:pPr>
              <a:defRPr/>
            </a:pPr>
            <a:r>
              <a:rPr lang="en-US" i="1" dirty="0"/>
              <a:t>OTSP</a:t>
            </a:r>
            <a:r>
              <a:rPr lang="en-US" dirty="0"/>
              <a:t> is </a:t>
            </a:r>
            <a:r>
              <a:rPr lang="en-US" i="1" dirty="0"/>
              <a:t>O</a:t>
            </a:r>
            <a:r>
              <a:rPr lang="en-US" dirty="0"/>
              <a:t>(STSP*log(</a:t>
            </a:r>
            <a:r>
              <a:rPr lang="en-US" i="1" dirty="0"/>
              <a:t>UB-LB</a:t>
            </a:r>
            <a:r>
              <a:rPr lang="en-US" dirty="0"/>
              <a:t>)) which is within polynomial of STSP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0E7C6-501C-D04D-940A-9045016A9B24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99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 –Polynomial Time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Now we have the basis of a consistent search algorithm</a:t>
            </a:r>
          </a:p>
          <a:p>
            <a:pPr algn="ctr">
              <a:buFont typeface="Wingdings" charset="2"/>
              <a:buNone/>
            </a:pPr>
            <a:r>
              <a:rPr lang="en-US" i="1" dirty="0">
                <a:ea typeface="ＭＳ Ｐゴシック" charset="-128"/>
                <a:cs typeface="ＭＳ Ｐゴシック" charset="-128"/>
              </a:rPr>
              <a:t>Test each of the exponential cases to see if it is a solution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It is in NP if the test is polynomial time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If we have a deterministic algorithm which can make the decision by only testing a polynomial number of possibilities, then the task is in P (polynomial time)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P = Those problems which can be decided in polynomial time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Problems in P are efficient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04FA6D-D06F-5E46-BC49-547FBA6E9B2B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NP – Non-Deterministic Polynomial Time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If we must test an exponential number of cases, then the task is in NP (Non-Deterministic Polynomial Time), but not P</a:t>
            </a:r>
            <a:endParaRPr lang="en-US" i="1" dirty="0">
              <a:ea typeface="ＭＳ Ｐゴシック" charset="-128"/>
              <a:cs typeface="ＭＳ Ｐゴシック" charset="-128"/>
            </a:endParaRPr>
          </a:p>
          <a:p>
            <a:pPr lvl="1"/>
            <a:r>
              <a:rPr lang="en-US" dirty="0"/>
              <a:t>Class NP are those problems that can be solved in polynomial time on a non-deterministic </a:t>
            </a:r>
            <a:r>
              <a:rPr lang="en-US" dirty="0" err="1"/>
              <a:t>turing</a:t>
            </a:r>
            <a:r>
              <a:rPr lang="en-US" dirty="0"/>
              <a:t> machine</a:t>
            </a:r>
          </a:p>
          <a:p>
            <a:pPr lvl="2"/>
            <a:r>
              <a:rPr lang="en-US" dirty="0">
                <a:ea typeface="ＭＳ Ｐゴシック" charset="-128"/>
              </a:rPr>
              <a:t>A non-deterministic machine basically tries all alternatives in parallel, with the time complexity being equal to the longest path (always polynomial depth) in the potentially exponentially wide search tree</a:t>
            </a:r>
          </a:p>
          <a:p>
            <a:pPr lvl="1"/>
            <a:r>
              <a:rPr lang="en-US" dirty="0"/>
              <a:t>The class NP are those problems that can be tested/verified in polynomial time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Current deterministic implementations of non-deterministic machines require checking all possible solutions leading to exponential time complexity</a:t>
            </a:r>
          </a:p>
          <a:p>
            <a:pPr lvl="1"/>
            <a:endParaRPr lang="en-US" dirty="0"/>
          </a:p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CS 312 – NP Problems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44054B-5C41-9B4F-9B7B-D8F576BB8EE4}" type="slidenum">
              <a:rPr lang="en-US" smtClean="0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7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b="0" dirty="0"/>
        </a:defPPr>
      </a:lstStyle>
    </a:tx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53802</TotalTime>
  <Words>2606</Words>
  <Application>Microsoft Macintosh PowerPoint</Application>
  <PresentationFormat>On-screen Show (4:3)</PresentationFormat>
  <Paragraphs>185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Symbol</vt:lpstr>
      <vt:lpstr>Times New Roman</vt:lpstr>
      <vt:lpstr>Wingdings</vt:lpstr>
      <vt:lpstr>Soaring</vt:lpstr>
      <vt:lpstr>P, NP, and NP-Complete</vt:lpstr>
      <vt:lpstr>P, NP, and NP-Complete</vt:lpstr>
      <vt:lpstr>P, NP, and NP-Complete</vt:lpstr>
      <vt:lpstr>Examples of Problems in NP vs P</vt:lpstr>
      <vt:lpstr>Tasks as Search Problems</vt:lpstr>
      <vt:lpstr>TSP as a Search Problem</vt:lpstr>
      <vt:lpstr>Tasks as Search Problems</vt:lpstr>
      <vt:lpstr>P –Polynomial Time</vt:lpstr>
      <vt:lpstr>NP – Non-Deterministic Polynomial Time</vt:lpstr>
      <vt:lpstr>P</vt:lpstr>
      <vt:lpstr>P, NP</vt:lpstr>
      <vt:lpstr>Reductions Again</vt:lpstr>
      <vt:lpstr>NP-Completeness</vt:lpstr>
      <vt:lpstr>Proving a Problem is NP-Complete</vt:lpstr>
      <vt:lpstr>Unsolvable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Tony Martinez</cp:lastModifiedBy>
  <cp:revision>466</cp:revision>
  <cp:lastPrinted>2009-09-04T22:48:50Z</cp:lastPrinted>
  <dcterms:created xsi:type="dcterms:W3CDTF">2014-11-18T22:31:01Z</dcterms:created>
  <dcterms:modified xsi:type="dcterms:W3CDTF">2025-03-26T16:29:32Z</dcterms:modified>
</cp:coreProperties>
</file>