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7" r:id="rId2"/>
    <p:sldId id="257" r:id="rId3"/>
    <p:sldId id="261" r:id="rId4"/>
    <p:sldId id="266" r:id="rId5"/>
    <p:sldId id="280" r:id="rId6"/>
    <p:sldId id="282" r:id="rId7"/>
    <p:sldId id="281" r:id="rId8"/>
    <p:sldId id="306" r:id="rId9"/>
    <p:sldId id="307" r:id="rId10"/>
    <p:sldId id="283" r:id="rId11"/>
    <p:sldId id="284" r:id="rId12"/>
    <p:sldId id="309" r:id="rId13"/>
    <p:sldId id="308" r:id="rId14"/>
    <p:sldId id="286" r:id="rId15"/>
    <p:sldId id="289" r:id="rId16"/>
    <p:sldId id="279" r:id="rId17"/>
    <p:sldId id="290" r:id="rId18"/>
    <p:sldId id="293" r:id="rId19"/>
    <p:sldId id="292" r:id="rId20"/>
    <p:sldId id="294" r:id="rId21"/>
    <p:sldId id="295" r:id="rId22"/>
    <p:sldId id="288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76" r:id="rId34"/>
    <p:sldId id="256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917" autoAdjust="0"/>
    <p:restoredTop sz="94729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-976" y="-112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0E1FB-5653-CF48-89C9-5CE365DE327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3F779-C365-144D-A66A-B107B088F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985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00F2-5122-F94E-A563-8B01E1CC526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D0CD6-F82F-8F4A-BC06-6F6965BA1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363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</a:t>
            </a:r>
            <a:r>
              <a:rPr lang="en-US" baseline="0" dirty="0" smtClean="0"/>
              <a:t> arrangement: Remembers context about how images were originally created (e.g., sequentially on a single camera).</a:t>
            </a:r>
          </a:p>
          <a:p>
            <a:r>
              <a:rPr lang="en-US" baseline="0" dirty="0" smtClean="0"/>
              <a:t>Logical arrangement: More useful.  Can introduce context based on your knowledge that will be useful to others later.</a:t>
            </a:r>
          </a:p>
          <a:p>
            <a:r>
              <a:rPr lang="en-US" baseline="0" dirty="0" smtClean="0"/>
              <a:t>Sometimes physical arrangement has been lost (e.g., jumble of photos in shoe box).  You don’t have to preserve arbitrary physical arrangements that are clearly not helpful.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kids might wipe your hard drive before donating</a:t>
            </a:r>
            <a:r>
              <a:rPr lang="en-US" baseline="0" dirty="0" smtClean="0"/>
              <a:t> your computer to a charity.  Journals thrown out.  I rescued grandfather’s </a:t>
            </a:r>
            <a:r>
              <a:rPr lang="en-US" baseline="0" smtClean="0"/>
              <a:t>20,000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kids might wipe your hard drive before donating</a:t>
            </a:r>
            <a:r>
              <a:rPr lang="en-US" baseline="0" dirty="0" smtClean="0"/>
              <a:t> your computer to a charity.  Journals thrown out.  I rescued grandfather’s </a:t>
            </a:r>
            <a:r>
              <a:rPr lang="en-US" baseline="0" smtClean="0"/>
              <a:t>20,000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kids might wipe your hard drive before donating</a:t>
            </a:r>
            <a:r>
              <a:rPr lang="en-US" baseline="0" dirty="0" smtClean="0"/>
              <a:t> your computer to a charity.  Journals thrown out.  I rescued grandfather’s </a:t>
            </a:r>
            <a:r>
              <a:rPr lang="en-US" baseline="0" smtClean="0"/>
              <a:t>20,000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mass: when many tools use a standard, it is more valuable for many users, which makes it more attractive</a:t>
            </a:r>
            <a:r>
              <a:rPr lang="en-US" baseline="0" dirty="0" smtClean="0"/>
              <a:t> to write tools that use it, and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don’t know know which, if any, of the face-tagging solutions support this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Radius</a:t>
            </a:r>
            <a:r>
              <a:rPr lang="en-US" baseline="0" dirty="0" smtClean="0"/>
              <a:t> of circle specified in relative (0..1) coordinates using minimum direction of width and height of the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Radius</a:t>
            </a:r>
            <a:r>
              <a:rPr lang="en-US" baseline="0" dirty="0" smtClean="0"/>
              <a:t> of circle specified in relative (0..1) coordinates using minimum direction of width and height of </a:t>
            </a:r>
            <a:r>
              <a:rPr lang="en-US" baseline="0" smtClean="0"/>
              <a:t>the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few adopters =&gt; critical mass.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Radius</a:t>
            </a:r>
            <a:r>
              <a:rPr lang="en-US" baseline="0" dirty="0" smtClean="0"/>
              <a:t> of circle specified in relative (0..1) coordinates using minimum direction of width and height of </a:t>
            </a:r>
            <a:r>
              <a:rPr lang="en-US" baseline="0" smtClean="0"/>
              <a:t>the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Radius</a:t>
            </a:r>
            <a:r>
              <a:rPr lang="en-US" baseline="0" dirty="0" smtClean="0"/>
              <a:t> of circle specified in relative (0..1) coordinates using minimum direction of width and height of </a:t>
            </a:r>
            <a:r>
              <a:rPr lang="en-US" baseline="0" smtClean="0"/>
              <a:t>the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kids might wipe your hard drive before donating</a:t>
            </a:r>
            <a:r>
              <a:rPr lang="en-US" baseline="0" dirty="0" smtClean="0"/>
              <a:t> your computer to a charity.  Journals thrown out.  I rescued grandfather’s 20,000 slides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M-DISC provides permanent DVDs.  LG </a:t>
            </a:r>
            <a:r>
              <a:rPr lang="en-US" baseline="0" dirty="0" err="1" smtClean="0"/>
              <a:t>Blu</a:t>
            </a:r>
            <a:r>
              <a:rPr lang="en-US" baseline="0" dirty="0" smtClean="0"/>
              <a:t>-ray/M-DISC burner at </a:t>
            </a:r>
            <a:r>
              <a:rPr lang="en-US" baseline="0" dirty="0" err="1" smtClean="0"/>
              <a:t>newegg.com</a:t>
            </a:r>
            <a:r>
              <a:rPr lang="en-US" baseline="0" dirty="0" smtClean="0"/>
              <a:t> for $87.  M-Discs are $3 each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D0CD6-F82F-8F4A-BC06-6F6965BA156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emf"/><Relationship Id="rId4" Type="http://schemas.openxmlformats.org/officeDocument/2006/relationships/image" Target="../media/image4.png"/><Relationship Id="rId7" Type="http://schemas.openxmlformats.org/officeDocument/2006/relationships/image" Target="../media/image7.png"/><Relationship Id="rId11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6" Type="http://schemas.openxmlformats.org/officeDocument/2006/relationships/image" Target="../media/image16.emf"/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0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5.emf"/><Relationship Id="rId12" Type="http://schemas.openxmlformats.org/officeDocument/2006/relationships/image" Target="../media/image12.emf"/><Relationship Id="rId17" Type="http://schemas.openxmlformats.org/officeDocument/2006/relationships/image" Target="../media/image17.png"/><Relationship Id="rId19" Type="http://schemas.openxmlformats.org/officeDocument/2006/relationships/image" Target="../media/image19.emf"/><Relationship Id="rId2" Type="http://schemas.openxmlformats.org/officeDocument/2006/relationships/image" Target="../media/image2.png"/><Relationship Id="rId9" Type="http://schemas.openxmlformats.org/officeDocument/2006/relationships/image" Target="../media/image9.png"/><Relationship Id="rId3" Type="http://schemas.openxmlformats.org/officeDocument/2006/relationships/image" Target="../media/image3.emf"/><Relationship Id="rId18" Type="http://schemas.openxmlformats.org/officeDocument/2006/relationships/image" Target="../media/image18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emf"/><Relationship Id="rId4" Type="http://schemas.openxmlformats.org/officeDocument/2006/relationships/image" Target="../media/image4.png"/><Relationship Id="rId7" Type="http://schemas.openxmlformats.org/officeDocument/2006/relationships/image" Target="../media/image7.png"/><Relationship Id="rId11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6" Type="http://schemas.openxmlformats.org/officeDocument/2006/relationships/image" Target="../media/image16.emf"/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0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5.emf"/><Relationship Id="rId12" Type="http://schemas.openxmlformats.org/officeDocument/2006/relationships/image" Target="../media/image12.emf"/><Relationship Id="rId17" Type="http://schemas.openxmlformats.org/officeDocument/2006/relationships/image" Target="../media/image17.png"/><Relationship Id="rId19" Type="http://schemas.openxmlformats.org/officeDocument/2006/relationships/image" Target="../media/image19.emf"/><Relationship Id="rId2" Type="http://schemas.openxmlformats.org/officeDocument/2006/relationships/image" Target="../media/image2.png"/><Relationship Id="rId9" Type="http://schemas.openxmlformats.org/officeDocument/2006/relationships/image" Target="../media/image9.png"/><Relationship Id="rId3" Type="http://schemas.openxmlformats.org/officeDocument/2006/relationships/image" Target="../media/image3.emf"/><Relationship Id="rId18" Type="http://schemas.openxmlformats.org/officeDocument/2006/relationships/image" Target="../media/image18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0163"/>
            <a:ext cx="4038600" cy="4389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0163"/>
            <a:ext cx="4038600" cy="4389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6481"/>
            <a:ext cx="4040188" cy="7207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57227"/>
            <a:ext cx="4040188" cy="36497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6481"/>
            <a:ext cx="4041775" cy="7207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57227"/>
            <a:ext cx="4041775" cy="36497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2341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072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4794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314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14678"/>
            <a:ext cx="5486400" cy="50295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1860"/>
            <a:ext cx="7772400" cy="2956617"/>
          </a:xfrm>
        </p:spPr>
        <p:txBody>
          <a:bodyPr anchor="ctr" anchorCtr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979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04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582995"/>
            <a:ext cx="9144000" cy="56529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344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176"/>
            <a:ext cx="8229600" cy="49069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529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13230"/>
            <a:ext cx="9144000" cy="620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6972" y="174458"/>
            <a:ext cx="8827792" cy="843261"/>
          </a:xfrm>
        </p:spPr>
        <p:txBody>
          <a:bodyPr>
            <a:normAutofit/>
          </a:bodyPr>
          <a:lstStyle>
            <a:lvl1pPr algn="l">
              <a:defRPr sz="3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6972" y="1017719"/>
            <a:ext cx="6225259" cy="7711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176972" y="3307109"/>
            <a:ext cx="8702908" cy="2907622"/>
            <a:chOff x="176972" y="3307109"/>
            <a:chExt cx="8702908" cy="290762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830213" y="5361834"/>
              <a:ext cx="882454" cy="8528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87369" y="5573769"/>
              <a:ext cx="2967065" cy="614357"/>
            </a:xfrm>
            <a:prstGeom prst="rect">
              <a:avLst/>
            </a:prstGeom>
          </p:spPr>
        </p:pic>
        <p:pic>
          <p:nvPicPr>
            <p:cNvPr id="21" name="Picture 20" descr="dell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367527" y="5573769"/>
              <a:ext cx="1312634" cy="42664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 userDrawn="1"/>
          </p:nvGrpSpPr>
          <p:grpSpPr>
            <a:xfrm>
              <a:off x="176972" y="3307109"/>
              <a:ext cx="8702908" cy="2245827"/>
              <a:chOff x="176972" y="3307109"/>
              <a:chExt cx="8702908" cy="224582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1768" y="5037242"/>
                <a:ext cx="926199" cy="405122"/>
              </a:xfrm>
              <a:prstGeom prst="rect">
                <a:avLst/>
              </a:prstGeom>
            </p:spPr>
          </p:pic>
          <p:pic>
            <p:nvPicPr>
              <p:cNvPr id="15" name="Picture 14" descr="BYUMedallionSM1.psd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1461" y="3639903"/>
                <a:ext cx="1072152" cy="1098252"/>
              </a:xfrm>
              <a:prstGeom prst="rect">
                <a:avLst/>
              </a:prstGeom>
            </p:spPr>
          </p:pic>
          <p:pic>
            <p:nvPicPr>
              <p:cNvPr id="16" name="Picture 15" descr="FGS logo.eps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4895" y="3889214"/>
                <a:ext cx="874167" cy="719294"/>
              </a:xfrm>
              <a:prstGeom prst="rect">
                <a:avLst/>
              </a:prstGeom>
            </p:spPr>
          </p:pic>
          <p:pic>
            <p:nvPicPr>
              <p:cNvPr id="18" name="Picture 17" descr="ancestry_logo.psd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7645" y="4788541"/>
                <a:ext cx="2813766" cy="612482"/>
              </a:xfrm>
              <a:prstGeom prst="rect">
                <a:avLst/>
              </a:prstGeom>
            </p:spPr>
          </p:pic>
          <p:pic>
            <p:nvPicPr>
              <p:cNvPr id="19" name="Picture 18" descr="Microsoft-Logo.psd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329" y="4887476"/>
                <a:ext cx="1961082" cy="526301"/>
              </a:xfrm>
              <a:prstGeom prst="rect">
                <a:avLst/>
              </a:prstGeom>
            </p:spPr>
          </p:pic>
          <p:pic>
            <p:nvPicPr>
              <p:cNvPr id="9" name="Picture 8" descr="OracleLogo.psd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945355" y="3862296"/>
                <a:ext cx="1934525" cy="30177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45418" y="4398812"/>
                <a:ext cx="1635446" cy="34217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57019" y="4809965"/>
                <a:ext cx="1322861" cy="551869"/>
              </a:xfrm>
              <a:prstGeom prst="rect">
                <a:avLst/>
              </a:prstGeom>
            </p:spPr>
          </p:pic>
          <p:pic>
            <p:nvPicPr>
              <p:cNvPr id="12" name="Picture 11" descr="Final UTC logo color.eps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138183" y="4860059"/>
                <a:ext cx="1210610" cy="692877"/>
              </a:xfrm>
              <a:prstGeom prst="rect">
                <a:avLst/>
              </a:prstGeom>
            </p:spPr>
          </p:pic>
          <p:pic>
            <p:nvPicPr>
              <p:cNvPr id="13" name="Picture 12" descr="nov_red.eps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63278" y="3836021"/>
                <a:ext cx="1505448" cy="328048"/>
              </a:xfrm>
              <a:prstGeom prst="rect">
                <a:avLst/>
              </a:prstGeom>
            </p:spPr>
          </p:pic>
          <p:pic>
            <p:nvPicPr>
              <p:cNvPr id="14" name="Picture 13" descr="Viawest.eps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98266" y="4266907"/>
                <a:ext cx="1681614" cy="496657"/>
              </a:xfrm>
              <a:prstGeom prst="rect">
                <a:avLst/>
              </a:prstGeom>
            </p:spPr>
          </p:pic>
          <p:sp>
            <p:nvSpPr>
              <p:cNvPr id="23" name="Subtitle 6"/>
              <p:cNvSpPr txBox="1">
                <a:spLocks/>
              </p:cNvSpPr>
              <p:nvPr/>
            </p:nvSpPr>
            <p:spPr>
              <a:xfrm>
                <a:off x="176972" y="3307109"/>
                <a:ext cx="1750589" cy="486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ln>
                      <a:noFill/>
                    </a:ln>
                    <a:solidFill>
                      <a:srgbClr val="000000"/>
                    </a:solidFill>
                  </a:rPr>
                  <a:t>Sponsored by:</a:t>
                </a:r>
                <a:endParaRPr lang="en-US" sz="1800" dirty="0">
                  <a:ln>
                    <a:noFill/>
                  </a:ln>
                  <a:solidFill>
                    <a:srgbClr val="000000"/>
                  </a:solidFill>
                </a:endParaRPr>
              </a:p>
            </p:txBody>
          </p:sp>
          <p:pic>
            <p:nvPicPr>
              <p:cNvPr id="2" name="Picture 1" descr="FS_color.ai copy"/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7887" y="3829450"/>
                <a:ext cx="2310429" cy="905652"/>
              </a:xfrm>
              <a:prstGeom prst="rect">
                <a:avLst/>
              </a:prstGeom>
            </p:spPr>
          </p:pic>
        </p:grpSp>
        <p:pic>
          <p:nvPicPr>
            <p:cNvPr id="8" name="Picture 7" descr="IIMI-EPS.EPS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437967" y="5520079"/>
              <a:ext cx="1344333" cy="6037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brightsolidOP_txtnostrap_limeRGB.eps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24975" y="5645712"/>
              <a:ext cx="1796672" cy="397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00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1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18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16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64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1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3897"/>
            <a:ext cx="4038600" cy="4749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3897"/>
            <a:ext cx="4038600" cy="4749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394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1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266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0266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79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808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531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1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024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697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934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1_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39732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3140"/>
            <a:ext cx="5486400" cy="47065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06470"/>
            <a:ext cx="5486400" cy="502954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20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13230"/>
            <a:ext cx="9144000" cy="6204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180228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Thank You.</a:t>
            </a:r>
            <a:endParaRPr lang="en-US" sz="4000" dirty="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176972" y="3307109"/>
            <a:ext cx="8702908" cy="2907622"/>
            <a:chOff x="176972" y="3307109"/>
            <a:chExt cx="8702908" cy="290762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830213" y="5361834"/>
              <a:ext cx="882454" cy="85289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87369" y="5573769"/>
              <a:ext cx="2967065" cy="614357"/>
            </a:xfrm>
            <a:prstGeom prst="rect">
              <a:avLst/>
            </a:prstGeom>
          </p:spPr>
        </p:pic>
        <p:pic>
          <p:nvPicPr>
            <p:cNvPr id="59" name="Picture 58" descr="dell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367527" y="5573769"/>
              <a:ext cx="1312634" cy="426649"/>
            </a:xfrm>
            <a:prstGeom prst="rect">
              <a:avLst/>
            </a:prstGeom>
          </p:spPr>
        </p:pic>
        <p:grpSp>
          <p:nvGrpSpPr>
            <p:cNvPr id="60" name="Group 59"/>
            <p:cNvGrpSpPr/>
            <p:nvPr userDrawn="1"/>
          </p:nvGrpSpPr>
          <p:grpSpPr>
            <a:xfrm>
              <a:off x="176972" y="3307109"/>
              <a:ext cx="8702908" cy="2245827"/>
              <a:chOff x="176972" y="3307109"/>
              <a:chExt cx="8702908" cy="2245827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1768" y="5037242"/>
                <a:ext cx="926199" cy="405122"/>
              </a:xfrm>
              <a:prstGeom prst="rect">
                <a:avLst/>
              </a:prstGeom>
            </p:spPr>
          </p:pic>
          <p:pic>
            <p:nvPicPr>
              <p:cNvPr id="64" name="Picture 63" descr="BYUMedallionSM1.psd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1461" y="3639903"/>
                <a:ext cx="1072152" cy="1098252"/>
              </a:xfrm>
              <a:prstGeom prst="rect">
                <a:avLst/>
              </a:prstGeom>
            </p:spPr>
          </p:pic>
          <p:pic>
            <p:nvPicPr>
              <p:cNvPr id="65" name="Picture 64" descr="FGS logo.eps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4895" y="3889214"/>
                <a:ext cx="874167" cy="719294"/>
              </a:xfrm>
              <a:prstGeom prst="rect">
                <a:avLst/>
              </a:prstGeom>
            </p:spPr>
          </p:pic>
          <p:pic>
            <p:nvPicPr>
              <p:cNvPr id="66" name="Picture 65" descr="ancestry_logo.psd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7645" y="4788541"/>
                <a:ext cx="2813766" cy="612482"/>
              </a:xfrm>
              <a:prstGeom prst="rect">
                <a:avLst/>
              </a:prstGeom>
            </p:spPr>
          </p:pic>
          <p:pic>
            <p:nvPicPr>
              <p:cNvPr id="67" name="Picture 66" descr="Microsoft-Logo.psd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329" y="4887476"/>
                <a:ext cx="1961082" cy="526301"/>
              </a:xfrm>
              <a:prstGeom prst="rect">
                <a:avLst/>
              </a:prstGeom>
            </p:spPr>
          </p:pic>
          <p:pic>
            <p:nvPicPr>
              <p:cNvPr id="68" name="Picture 67" descr="OracleLogo.psd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945355" y="3862296"/>
                <a:ext cx="1934525" cy="301773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45418" y="4398812"/>
                <a:ext cx="1635446" cy="342177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57019" y="4809965"/>
                <a:ext cx="1322861" cy="551869"/>
              </a:xfrm>
              <a:prstGeom prst="rect">
                <a:avLst/>
              </a:prstGeom>
            </p:spPr>
          </p:pic>
          <p:pic>
            <p:nvPicPr>
              <p:cNvPr id="71" name="Picture 70" descr="Final UTC logo color.eps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138183" y="4860059"/>
                <a:ext cx="1210610" cy="692877"/>
              </a:xfrm>
              <a:prstGeom prst="rect">
                <a:avLst/>
              </a:prstGeom>
            </p:spPr>
          </p:pic>
          <p:pic>
            <p:nvPicPr>
              <p:cNvPr id="72" name="Picture 71" descr="nov_red.eps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63278" y="3836021"/>
                <a:ext cx="1505448" cy="328048"/>
              </a:xfrm>
              <a:prstGeom prst="rect">
                <a:avLst/>
              </a:prstGeom>
            </p:spPr>
          </p:pic>
          <p:pic>
            <p:nvPicPr>
              <p:cNvPr id="73" name="Picture 72" descr="Viawest.eps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98266" y="4266907"/>
                <a:ext cx="1681614" cy="496657"/>
              </a:xfrm>
              <a:prstGeom prst="rect">
                <a:avLst/>
              </a:prstGeom>
            </p:spPr>
          </p:pic>
          <p:sp>
            <p:nvSpPr>
              <p:cNvPr id="74" name="Subtitle 6"/>
              <p:cNvSpPr txBox="1">
                <a:spLocks/>
              </p:cNvSpPr>
              <p:nvPr/>
            </p:nvSpPr>
            <p:spPr>
              <a:xfrm>
                <a:off x="176972" y="3307109"/>
                <a:ext cx="1750589" cy="4869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ln>
                      <a:noFill/>
                    </a:ln>
                    <a:solidFill>
                      <a:srgbClr val="000000"/>
                    </a:solidFill>
                  </a:rPr>
                  <a:t>Sponsored by:</a:t>
                </a:r>
                <a:endParaRPr lang="en-US" sz="1800" dirty="0">
                  <a:ln>
                    <a:noFill/>
                  </a:ln>
                  <a:solidFill>
                    <a:srgbClr val="000000"/>
                  </a:solidFill>
                </a:endParaRPr>
              </a:p>
            </p:txBody>
          </p:sp>
          <p:pic>
            <p:nvPicPr>
              <p:cNvPr id="75" name="Picture 74" descr="FS_color.ai copy"/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7887" y="3829450"/>
                <a:ext cx="2310429" cy="905652"/>
              </a:xfrm>
              <a:prstGeom prst="rect">
                <a:avLst/>
              </a:prstGeom>
            </p:spPr>
          </p:pic>
        </p:grpSp>
        <p:pic>
          <p:nvPicPr>
            <p:cNvPr id="61" name="Picture 60" descr="IIMI-EPS.EPS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437967" y="5520079"/>
              <a:ext cx="1344333" cy="6037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brightsolidOP_txtnostrap_limeRGB.eps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24975" y="5645712"/>
              <a:ext cx="1796672" cy="397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02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6972" y="4378643"/>
            <a:ext cx="8827792" cy="843261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Personal Digital Preservation: Issues and Approaches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972" y="5221904"/>
            <a:ext cx="6225259" cy="77110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Randy Wilson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1860"/>
            <a:ext cx="7772400" cy="2956617"/>
          </a:xfrm>
        </p:spPr>
        <p:txBody>
          <a:bodyPr anchor="ctr" anchorCtr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582995"/>
            <a:ext cx="9144000" cy="56529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189"/>
            <a:ext cx="8229600" cy="44630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18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716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9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4.xml"/><Relationship Id="rId28" Type="http://schemas.openxmlformats.org/officeDocument/2006/relationships/image" Target="../media/image1.jpeg"/><Relationship Id="rId2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4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6873"/>
            <a:ext cx="8229600" cy="448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298164" y="65512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47A09D0-6FEE-E549-BAFA-C79E4C37AE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6" r:id="rId3"/>
    <p:sldLayoutId id="2147483660" r:id="rId4"/>
    <p:sldLayoutId id="2147483658" r:id="rId5"/>
    <p:sldLayoutId id="2147483649" r:id="rId6"/>
    <p:sldLayoutId id="214748365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00200" y="228600"/>
            <a:ext cx="5943600" cy="5462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and “Artifacts”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30163"/>
            <a:ext cx="4191000" cy="43891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Physical Artifacts</a:t>
            </a:r>
          </a:p>
          <a:p>
            <a:r>
              <a:rPr lang="en-US" dirty="0" smtClean="0"/>
              <a:t>Photograph</a:t>
            </a:r>
          </a:p>
          <a:p>
            <a:r>
              <a:rPr lang="en-US" dirty="0" smtClean="0"/>
              <a:t>Document</a:t>
            </a:r>
          </a:p>
          <a:p>
            <a:r>
              <a:rPr lang="en-US" dirty="0" smtClean="0"/>
              <a:t>Journal</a:t>
            </a:r>
          </a:p>
          <a:p>
            <a:r>
              <a:rPr lang="en-US" dirty="0" smtClean="0"/>
              <a:t>Cassette tape</a:t>
            </a:r>
          </a:p>
          <a:p>
            <a:r>
              <a:rPr lang="en-US" dirty="0" smtClean="0"/>
              <a:t>Movie Reel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Digital Artifacts</a:t>
            </a:r>
          </a:p>
          <a:p>
            <a:r>
              <a:rPr lang="en-US" dirty="0" smtClean="0"/>
              <a:t>Image</a:t>
            </a:r>
          </a:p>
          <a:p>
            <a:pPr lvl="1"/>
            <a:r>
              <a:rPr lang="en-US" dirty="0" smtClean="0"/>
              <a:t>TIFF, JPEG, PDF…</a:t>
            </a:r>
          </a:p>
          <a:p>
            <a:r>
              <a:rPr lang="en-US" dirty="0" smtClean="0"/>
              <a:t>Audio</a:t>
            </a:r>
          </a:p>
          <a:p>
            <a:pPr lvl="1"/>
            <a:r>
              <a:rPr lang="en-US" dirty="0" smtClean="0"/>
              <a:t>MP3, WAV…</a:t>
            </a:r>
          </a:p>
          <a:p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MOV, AVI, DV…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430163"/>
            <a:ext cx="7973023" cy="438911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i="1" dirty="0" smtClean="0"/>
              <a:t>http://</a:t>
            </a:r>
            <a:r>
              <a:rPr lang="en-US" sz="2000" i="1" dirty="0" err="1" smtClean="0"/>
              <a:t>en.wikipedia.org/wiki/Archival_processing</a:t>
            </a:r>
            <a:endParaRPr lang="en-US" sz="2000" i="1" dirty="0" smtClean="0"/>
          </a:p>
          <a:p>
            <a:pPr marL="514350" indent="-514350">
              <a:buAutoNum type="arabicPeriod"/>
            </a:pPr>
            <a:r>
              <a:rPr lang="en-US" i="1" dirty="0" smtClean="0"/>
              <a:t>Respect </a:t>
            </a:r>
            <a:r>
              <a:rPr lang="en-US" i="1" dirty="0" smtClean="0"/>
              <a:t>de </a:t>
            </a:r>
            <a:r>
              <a:rPr lang="en-US" i="1" dirty="0" err="1" smtClean="0"/>
              <a:t>Fonds</a:t>
            </a:r>
            <a:r>
              <a:rPr lang="en-US" i="1" dirty="0" smtClean="0"/>
              <a:t> </a:t>
            </a:r>
            <a:r>
              <a:rPr lang="en-US" dirty="0" smtClean="0"/>
              <a:t>(Collections/grouping)</a:t>
            </a:r>
          </a:p>
          <a:p>
            <a:pPr marL="514350" indent="-514350">
              <a:buAutoNum type="arabicPeriod"/>
            </a:pPr>
            <a:r>
              <a:rPr lang="en-US" dirty="0" smtClean="0"/>
              <a:t>Respect for Original </a:t>
            </a:r>
            <a:r>
              <a:rPr lang="en-US" dirty="0" smtClean="0"/>
              <a:t>Order</a:t>
            </a:r>
            <a:endParaRPr lang="en-US" sz="2000" dirty="0" smtClean="0"/>
          </a:p>
          <a:p>
            <a:pPr marL="914400" lvl="1" indent="-514350">
              <a:buNone/>
            </a:pPr>
            <a:endParaRPr lang="en-US" sz="2000" dirty="0" smtClean="0"/>
          </a:p>
          <a:p>
            <a:pPr marL="514350" indent="-514350">
              <a:buFont typeface="Symbol" pitchFamily="96" charset="2"/>
              <a:buChar char=""/>
            </a:pPr>
            <a:r>
              <a:rPr lang="en-US" dirty="0" smtClean="0"/>
              <a:t>Remember the </a:t>
            </a:r>
            <a:r>
              <a:rPr lang="en-US" i="1" dirty="0" smtClean="0"/>
              <a:t>grouping</a:t>
            </a:r>
            <a:r>
              <a:rPr lang="en-US" dirty="0" smtClean="0"/>
              <a:t> and </a:t>
            </a:r>
            <a:r>
              <a:rPr lang="en-US" i="1" dirty="0" smtClean="0"/>
              <a:t>ordering.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Context preserves </a:t>
            </a:r>
            <a:r>
              <a:rPr lang="en-US" i="1" dirty="0" smtClean="0"/>
              <a:t>meaning</a:t>
            </a:r>
            <a:r>
              <a:rPr lang="en-US" dirty="0" smtClean="0"/>
              <a:t> and thus the </a:t>
            </a:r>
            <a:r>
              <a:rPr lang="en-US" i="1" dirty="0" smtClean="0"/>
              <a:t>value.</a:t>
            </a:r>
            <a:endParaRPr lang="en-US" dirty="0" smtClean="0"/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Groups have similar people, time, place.</a:t>
            </a:r>
          </a:p>
          <a:p>
            <a:pPr marL="914400" lvl="1" indent="-514350">
              <a:buFont typeface="Arial"/>
              <a:buChar char="•"/>
            </a:pPr>
            <a:r>
              <a:rPr lang="en-US" dirty="0" smtClean="0"/>
              <a:t>Order preserves time, logical groups.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DSC_0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55" y="471485"/>
            <a:ext cx="8530744" cy="5651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 descr="DSC_0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7" y="756910"/>
            <a:ext cx="7810521" cy="517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and Logical Arrangements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30163"/>
            <a:ext cx="4191000" cy="749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Physical Arrangement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30163"/>
            <a:ext cx="4038600" cy="749625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Logical Arrangement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2727" y="2179788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2727" y="2492145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2727" y="2796945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2727" y="3097966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2727" y="3395209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2727" y="3692452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2727" y="3989695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2727" y="4286938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0800000" flipV="1">
            <a:off x="3765292" y="2181376"/>
            <a:ext cx="183022" cy="14357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442483" y="2647763"/>
            <a:ext cx="647206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66881" y="2972160"/>
            <a:ext cx="181432" cy="12202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3736259" y="3094188"/>
            <a:ext cx="183022" cy="14357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413450" y="3560575"/>
            <a:ext cx="647206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37848" y="3884972"/>
            <a:ext cx="181432" cy="12202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3734670" y="4007000"/>
            <a:ext cx="183022" cy="14357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411861" y="4473387"/>
            <a:ext cx="647206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36259" y="4797784"/>
            <a:ext cx="181432" cy="12202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112727" y="4587959"/>
            <a:ext cx="414306" cy="297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rot="16200000" flipH="1">
            <a:off x="4786359" y="2181376"/>
            <a:ext cx="143578" cy="14357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783849" y="2471042"/>
            <a:ext cx="292178" cy="15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772814" y="2631469"/>
            <a:ext cx="171464" cy="1443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4770144" y="2813160"/>
            <a:ext cx="175215" cy="14278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017921" y="3884972"/>
            <a:ext cx="1825624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786359" y="4798578"/>
            <a:ext cx="142784" cy="12123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234545" y="2181376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Box 00037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34545" y="3071236"/>
            <a:ext cx="132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Box 00038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34545" y="4035054"/>
            <a:ext cx="131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Box 00039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51057" y="2067725"/>
            <a:ext cx="30591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1959.08a - Family gathering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51057" y="2972954"/>
            <a:ext cx="28141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1959.08b - Trip to Hawaii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Arrangement Tags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/>
              <a:t>Embed physical “path” in image metadata, for use when needed.</a:t>
            </a:r>
            <a:endParaRPr lang="en-US" sz="1600" dirty="0" smtClean="0"/>
          </a:p>
          <a:p>
            <a:pPr lvl="1"/>
            <a:r>
              <a:rPr lang="en-US" sz="3600" dirty="0" smtClean="0"/>
              <a:t>As single directory path.</a:t>
            </a:r>
          </a:p>
          <a:p>
            <a:pPr lvl="1">
              <a:buNone/>
            </a:pPr>
            <a:r>
              <a:rPr lang="en-US" sz="1600" dirty="0" smtClean="0"/>
              <a:t>	path=“myattic.org/wilsonr/03-MHM/</a:t>
            </a:r>
            <a:r>
              <a:rPr lang="en-US" sz="1600" i="1" dirty="0" smtClean="0"/>
              <a:t>02-Slide_Boxes</a:t>
            </a:r>
            <a:r>
              <a:rPr lang="en-US" sz="1600" dirty="0" smtClean="0"/>
              <a:t>/Box_07/A0327.tif”</a:t>
            </a:r>
          </a:p>
          <a:p>
            <a:pPr lvl="1">
              <a:buNone/>
            </a:pPr>
            <a:r>
              <a:rPr lang="en-US" sz="1600" dirty="0" smtClean="0"/>
              <a:t>	</a:t>
            </a:r>
          </a:p>
          <a:p>
            <a:pPr lvl="1"/>
            <a:r>
              <a:rPr lang="en-US" sz="3600" dirty="0" smtClean="0"/>
              <a:t>As nested XML, with “</a:t>
            </a:r>
            <a:r>
              <a:rPr lang="en-US" sz="3600" dirty="0" err="1" smtClean="0"/>
              <a:t>sortKey</a:t>
            </a:r>
            <a:r>
              <a:rPr lang="en-US" sz="3600" dirty="0" smtClean="0"/>
              <a:t>”</a:t>
            </a:r>
            <a:endParaRPr lang="en-US" sz="1400" dirty="0" smtClean="0"/>
          </a:p>
          <a:p>
            <a:pPr>
              <a:buNone/>
            </a:pPr>
            <a:r>
              <a:rPr lang="en-US" sz="1800" dirty="0" smtClean="0"/>
              <a:t>&lt;collection title=“Randy’s Photos” </a:t>
            </a:r>
            <a:r>
              <a:rPr lang="en-US" sz="1800" dirty="0" err="1" smtClean="0"/>
              <a:t>uri</a:t>
            </a:r>
            <a:r>
              <a:rPr lang="en-US" sz="1800" dirty="0" smtClean="0"/>
              <a:t>=“https://myattic.org/ark:12345/047”&gt;</a:t>
            </a:r>
          </a:p>
          <a:p>
            <a:pPr>
              <a:buNone/>
            </a:pPr>
            <a:r>
              <a:rPr lang="en-US" sz="1800" dirty="0" smtClean="0"/>
              <a:t>  &lt;collection title=“Malcolm’s Slides” </a:t>
            </a:r>
            <a:r>
              <a:rPr lang="en-US" sz="1800" dirty="0" err="1" smtClean="0"/>
              <a:t>uri</a:t>
            </a:r>
            <a:r>
              <a:rPr lang="en-US" sz="1800" dirty="0" smtClean="0"/>
              <a:t> = “https://myattic.org/ark:12345/A7634D8-87” </a:t>
            </a:r>
            <a:r>
              <a:rPr lang="en-US" sz="1800" dirty="0" err="1" smtClean="0"/>
              <a:t>sortKey</a:t>
            </a:r>
            <a:r>
              <a:rPr lang="en-US" sz="1800" dirty="0" smtClean="0"/>
              <a:t>=“03-MHM”&gt;</a:t>
            </a:r>
          </a:p>
          <a:p>
            <a:pPr>
              <a:buNone/>
            </a:pPr>
            <a:r>
              <a:rPr lang="en-US" sz="1800" dirty="0" smtClean="0"/>
              <a:t>    &lt;arrangement </a:t>
            </a:r>
            <a:r>
              <a:rPr lang="en-US" sz="1800" dirty="0" err="1" smtClean="0"/>
              <a:t>uri</a:t>
            </a:r>
            <a:r>
              <a:rPr lang="en-US" sz="1800" dirty="0" smtClean="0"/>
              <a:t>=“https://myattic.org/ark:12345/B76FR28” </a:t>
            </a:r>
            <a:r>
              <a:rPr lang="en-US" sz="1800" dirty="0" err="1" smtClean="0"/>
              <a:t>sortKey</a:t>
            </a:r>
            <a:r>
              <a:rPr lang="en-US" sz="1800" dirty="0" smtClean="0"/>
              <a:t>=“02-Slide_Boxes”&gt;</a:t>
            </a:r>
          </a:p>
          <a:p>
            <a:pPr>
              <a:buNone/>
            </a:pPr>
            <a:r>
              <a:rPr lang="en-US" sz="1800" dirty="0" smtClean="0"/>
              <a:t>      &lt;collection </a:t>
            </a:r>
            <a:r>
              <a:rPr lang="en-US" sz="1800" dirty="0" err="1" smtClean="0"/>
              <a:t>uri</a:t>
            </a:r>
            <a:r>
              <a:rPr lang="en-US" sz="1800" dirty="0" smtClean="0"/>
              <a:t>=“https://myattic.org/ark:12345/F76R56E-34” </a:t>
            </a:r>
            <a:r>
              <a:rPr lang="en-US" sz="1800" dirty="0" err="1" smtClean="0"/>
              <a:t>sortKey</a:t>
            </a:r>
            <a:r>
              <a:rPr lang="en-US" sz="1800" dirty="0" smtClean="0"/>
              <a:t>=“Box_07”&gt;</a:t>
            </a:r>
          </a:p>
          <a:p>
            <a:pPr>
              <a:buNone/>
            </a:pPr>
            <a:r>
              <a:rPr lang="en-US" sz="1800" dirty="0" smtClean="0"/>
              <a:t>        &lt;collection </a:t>
            </a:r>
            <a:r>
              <a:rPr lang="en-US" sz="1800" dirty="0" err="1" smtClean="0"/>
              <a:t>uri</a:t>
            </a:r>
            <a:r>
              <a:rPr lang="en-US" sz="1800" dirty="0" smtClean="0"/>
              <a:t>=“https://myattic.org/ark:12345/H32R56E-34” </a:t>
            </a:r>
            <a:r>
              <a:rPr lang="en-US" sz="1800" dirty="0" err="1" smtClean="0"/>
              <a:t>sortKey</a:t>
            </a:r>
            <a:r>
              <a:rPr lang="en-US" sz="1800" dirty="0" smtClean="0"/>
              <a:t>=“A0327”&gt;</a:t>
            </a:r>
          </a:p>
          <a:p>
            <a:pPr>
              <a:buNone/>
            </a:pPr>
            <a:endParaRPr lang="en-US" sz="2824" dirty="0" smtClean="0"/>
          </a:p>
          <a:p>
            <a:r>
              <a:rPr lang="en-US" sz="2824" dirty="0" smtClean="0"/>
              <a:t>Can reconstruct arrangement from subset of images.</a:t>
            </a:r>
          </a:p>
          <a:p>
            <a:r>
              <a:rPr lang="en-US" sz="2824" dirty="0" smtClean="0"/>
              <a:t>Need a standard for portability and longevity of arrangements.</a:t>
            </a:r>
          </a:p>
          <a:p>
            <a:pPr lvl="3">
              <a:buNone/>
            </a:pPr>
            <a:endParaRPr lang="en-US" sz="1400" dirty="0" smtClean="0"/>
          </a:p>
          <a:p>
            <a:pPr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/>
              <a:t>Standards needed for</a:t>
            </a:r>
          </a:p>
          <a:p>
            <a:r>
              <a:rPr lang="en-US" sz="4000" dirty="0" smtClean="0"/>
              <a:t>Interoperability</a:t>
            </a:r>
          </a:p>
          <a:p>
            <a:pPr lvl="1"/>
            <a:r>
              <a:rPr lang="en-US" sz="3600" dirty="0" smtClean="0"/>
              <a:t>Do work using one tool</a:t>
            </a:r>
          </a:p>
          <a:p>
            <a:pPr lvl="1"/>
            <a:r>
              <a:rPr lang="en-US" sz="3600" dirty="0" smtClean="0"/>
              <a:t>Migrate to another when needed</a:t>
            </a:r>
          </a:p>
          <a:p>
            <a:pPr lvl="1"/>
            <a:r>
              <a:rPr lang="en-US" sz="3600" dirty="0" smtClean="0"/>
              <a:t>Work is not lost</a:t>
            </a:r>
          </a:p>
          <a:p>
            <a:r>
              <a:rPr lang="en-US" sz="4400" dirty="0" smtClean="0"/>
              <a:t>Longevity</a:t>
            </a:r>
          </a:p>
          <a:p>
            <a:pPr lvl="1"/>
            <a:r>
              <a:rPr lang="en-US" sz="4000" dirty="0" smtClean="0"/>
              <a:t>A proprietary solution only lasts as long as that system. 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47300"/>
          </a:xfrm>
        </p:spPr>
        <p:txBody>
          <a:bodyPr/>
          <a:lstStyle/>
          <a:p>
            <a:r>
              <a:rPr lang="en-US" dirty="0" smtClean="0"/>
              <a:t>Face Tagging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T. T. Holdaway, J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1939"/>
            <a:ext cx="4118428" cy="5220543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430163"/>
            <a:ext cx="4038600" cy="4389119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Old photos can be:</a:t>
            </a:r>
          </a:p>
          <a:p>
            <a:r>
              <a:rPr lang="en-US" i="1" dirty="0" smtClean="0"/>
              <a:t>Priceless treasures</a:t>
            </a:r>
          </a:p>
          <a:p>
            <a:pPr>
              <a:buNone/>
            </a:pPr>
            <a:r>
              <a:rPr lang="en-US" dirty="0" smtClean="0"/>
              <a:t>				or</a:t>
            </a:r>
          </a:p>
          <a:p>
            <a:r>
              <a:rPr lang="en-US" i="1" dirty="0" smtClean="0"/>
              <a:t>Worthless rubbish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Depending on if you know who it 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47300"/>
          </a:xfrm>
        </p:spPr>
        <p:txBody>
          <a:bodyPr/>
          <a:lstStyle/>
          <a:p>
            <a:r>
              <a:rPr lang="en-US" dirty="0" smtClean="0"/>
              <a:t>Face Tagging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T. T. Holdaway, J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1939"/>
            <a:ext cx="4118428" cy="5220543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430163"/>
            <a:ext cx="4038600" cy="43891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Names are nice: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Thomas Teancum Holdaway,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Thelma Jean Merrill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ambiguous in a group photo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Tagging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T. T. Holdaway, J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1939"/>
            <a:ext cx="4118428" cy="5220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8857" y="1569357"/>
            <a:ext cx="1161143" cy="131535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5696" y="2159003"/>
            <a:ext cx="867229" cy="86178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0512" y="2993579"/>
            <a:ext cx="983901" cy="738664"/>
          </a:xfrm>
          <a:prstGeom prst="rect">
            <a:avLst/>
          </a:prstGeom>
          <a:noFill/>
          <a:ln>
            <a:solidFill>
              <a:srgbClr val="3F5338"/>
            </a:solidFill>
          </a:ln>
          <a:effectLst>
            <a:outerShdw blurRad="508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Thomas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Teancum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Holdaway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5918" y="3020788"/>
            <a:ext cx="787007" cy="738664"/>
          </a:xfrm>
          <a:prstGeom prst="rect">
            <a:avLst/>
          </a:prstGeom>
          <a:noFill/>
          <a:ln>
            <a:solidFill>
              <a:srgbClr val="3F5338"/>
            </a:solidFill>
          </a:ln>
          <a:effectLst>
            <a:outerShdw blurRad="508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Thelma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Jean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Merrill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430163"/>
            <a:ext cx="4038600" cy="43891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Face tags are better</a:t>
            </a:r>
          </a:p>
          <a:p>
            <a:r>
              <a:rPr lang="en-US" dirty="0" smtClean="0"/>
              <a:t>You know which name goes with which person.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800" y="1821860"/>
            <a:ext cx="7772400" cy="2132383"/>
          </a:xfrm>
        </p:spPr>
        <p:txBody>
          <a:bodyPr/>
          <a:lstStyle/>
          <a:p>
            <a:r>
              <a:rPr lang="en-US" dirty="0" smtClean="0"/>
              <a:t>Personal Digital Preservation:</a:t>
            </a:r>
            <a:br>
              <a:rPr lang="en-US" dirty="0" smtClean="0"/>
            </a:br>
            <a:r>
              <a:rPr lang="en-US" dirty="0" smtClean="0"/>
              <a:t>Issues and Approaches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38912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4846" y="3954243"/>
            <a:ext cx="5244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Randy Wilson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wilsonr@familysearch.org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RootsTech 2012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Tagging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T. T. Holdaway, J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1939"/>
            <a:ext cx="4118428" cy="52205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8857" y="1569357"/>
            <a:ext cx="1161143" cy="131535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5696" y="2159003"/>
            <a:ext cx="867229" cy="86178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0512" y="2993579"/>
            <a:ext cx="983901" cy="738664"/>
          </a:xfrm>
          <a:prstGeom prst="rect">
            <a:avLst/>
          </a:prstGeom>
          <a:noFill/>
          <a:ln>
            <a:solidFill>
              <a:srgbClr val="3F5338"/>
            </a:solidFill>
          </a:ln>
          <a:effectLst>
            <a:outerShdw blurRad="508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Thomas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Teancum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Holdaway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5918" y="3020788"/>
            <a:ext cx="787007" cy="738664"/>
          </a:xfrm>
          <a:prstGeom prst="rect">
            <a:avLst/>
          </a:prstGeom>
          <a:noFill/>
          <a:ln>
            <a:solidFill>
              <a:srgbClr val="3F5338"/>
            </a:solidFill>
          </a:ln>
          <a:effectLst>
            <a:outerShdw blurRad="508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Thelma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Jean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Merrill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430163"/>
            <a:ext cx="4038600" cy="438911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Face tagging systems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Picasa</a:t>
            </a:r>
          </a:p>
          <a:p>
            <a:r>
              <a:rPr lang="en-US" dirty="0" err="1" smtClean="0"/>
              <a:t>iPhoto</a:t>
            </a:r>
            <a:endParaRPr lang="en-US" dirty="0" smtClean="0"/>
          </a:p>
          <a:p>
            <a:r>
              <a:rPr lang="en-US" dirty="0" smtClean="0"/>
              <a:t>Photoshop</a:t>
            </a:r>
          </a:p>
          <a:p>
            <a:r>
              <a:rPr lang="en-US" dirty="0" err="1" smtClean="0"/>
              <a:t>Flickr</a:t>
            </a:r>
            <a:endParaRPr lang="en-US" dirty="0" smtClean="0"/>
          </a:p>
          <a:p>
            <a:r>
              <a:rPr lang="en-US" dirty="0" err="1" smtClean="0"/>
              <a:t>Photoloom</a:t>
            </a:r>
            <a:endParaRPr lang="en-US" dirty="0" smtClean="0"/>
          </a:p>
          <a:p>
            <a:r>
              <a:rPr lang="en-US" dirty="0" err="1" smtClean="0"/>
              <a:t>Mundia</a:t>
            </a:r>
            <a:endParaRPr lang="en-US" dirty="0" smtClean="0"/>
          </a:p>
          <a:p>
            <a:r>
              <a:rPr lang="en-US" dirty="0" smtClean="0"/>
              <a:t>1000memories.com</a:t>
            </a:r>
          </a:p>
          <a:p>
            <a:r>
              <a:rPr lang="en-US" dirty="0" err="1" smtClean="0"/>
              <a:t>Myheritage</a:t>
            </a:r>
            <a:endParaRPr lang="en-US" dirty="0" smtClean="0"/>
          </a:p>
          <a:p>
            <a:r>
              <a:rPr lang="en-US" dirty="0" err="1" smtClean="0"/>
              <a:t>Heritagecollector</a:t>
            </a:r>
            <a:endParaRPr lang="en-US" dirty="0" smtClean="0"/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Tagging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430163"/>
            <a:ext cx="4038600" cy="43891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Face recognition</a:t>
            </a:r>
          </a:p>
          <a:p>
            <a:pPr lvl="1"/>
            <a:r>
              <a:rPr lang="en-US" dirty="0" smtClean="0"/>
              <a:t>Face clusters</a:t>
            </a:r>
          </a:p>
          <a:p>
            <a:r>
              <a:rPr lang="en-US" dirty="0" smtClean="0"/>
              <a:t>Name vs. Entity</a:t>
            </a:r>
          </a:p>
          <a:p>
            <a:pPr lvl="1"/>
            <a:r>
              <a:rPr lang="en-US" dirty="0" smtClean="0"/>
              <a:t>Facebook user</a:t>
            </a:r>
          </a:p>
          <a:p>
            <a:pPr lvl="1"/>
            <a:r>
              <a:rPr lang="en-US" dirty="0" smtClean="0"/>
              <a:t>Ancestor in tree</a:t>
            </a:r>
          </a:p>
          <a:p>
            <a:pPr lvl="1"/>
            <a:r>
              <a:rPr lang="en-US" dirty="0" smtClean="0"/>
              <a:t>External IDs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430163"/>
            <a:ext cx="4038600" cy="438911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Face tagging systems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Picasa</a:t>
            </a:r>
          </a:p>
          <a:p>
            <a:r>
              <a:rPr lang="en-US" dirty="0" err="1" smtClean="0"/>
              <a:t>iPhoto</a:t>
            </a:r>
            <a:endParaRPr lang="en-US" dirty="0" smtClean="0"/>
          </a:p>
          <a:p>
            <a:r>
              <a:rPr lang="en-US" dirty="0" smtClean="0"/>
              <a:t>Photoshop</a:t>
            </a:r>
          </a:p>
          <a:p>
            <a:r>
              <a:rPr lang="en-US" dirty="0" err="1" smtClean="0"/>
              <a:t>Flickr</a:t>
            </a:r>
            <a:endParaRPr lang="en-US" dirty="0" smtClean="0"/>
          </a:p>
          <a:p>
            <a:r>
              <a:rPr lang="en-US" dirty="0" err="1" smtClean="0"/>
              <a:t>Photoloom</a:t>
            </a:r>
            <a:endParaRPr lang="en-US" dirty="0" smtClean="0"/>
          </a:p>
          <a:p>
            <a:r>
              <a:rPr lang="en-US" dirty="0" err="1" smtClean="0"/>
              <a:t>Mundia</a:t>
            </a:r>
            <a:endParaRPr lang="en-US" dirty="0" smtClean="0"/>
          </a:p>
          <a:p>
            <a:r>
              <a:rPr lang="en-US" dirty="0" smtClean="0"/>
              <a:t>1000memories.com</a:t>
            </a:r>
          </a:p>
          <a:p>
            <a:r>
              <a:rPr lang="en-US" dirty="0" err="1" smtClean="0"/>
              <a:t>Myheritage</a:t>
            </a:r>
            <a:endParaRPr lang="en-US" dirty="0" smtClean="0"/>
          </a:p>
          <a:p>
            <a:r>
              <a:rPr lang="en-US" dirty="0" err="1" smtClean="0"/>
              <a:t>Heritagecollector</a:t>
            </a:r>
            <a:endParaRPr lang="en-US" dirty="0" smtClean="0"/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Tagging Standard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/>
          </a:bodyPr>
          <a:lstStyle/>
          <a:p>
            <a:pPr>
              <a:buNone/>
            </a:pPr>
            <a:r>
              <a:rPr lang="en-US" sz="4000" dirty="0" smtClean="0"/>
              <a:t>Metadata Working Group (MWG)</a:t>
            </a:r>
          </a:p>
          <a:p>
            <a:r>
              <a:rPr lang="en-US" sz="4000" dirty="0" smtClean="0"/>
              <a:t>Extension to Adobe XMP</a:t>
            </a:r>
          </a:p>
          <a:p>
            <a:r>
              <a:rPr lang="en-US" sz="4000" dirty="0" smtClean="0"/>
              <a:t>V2.0: November 2010, includes:</a:t>
            </a:r>
          </a:p>
          <a:p>
            <a:pPr lvl="1"/>
            <a:r>
              <a:rPr lang="en-US" sz="3600" dirty="0" smtClean="0"/>
              <a:t>Image regions (i.e., face tags)</a:t>
            </a:r>
          </a:p>
          <a:p>
            <a:pPr lvl="1"/>
            <a:r>
              <a:rPr lang="en-US" sz="3600" dirty="0" smtClean="0"/>
              <a:t>Hierarchical keywords</a:t>
            </a:r>
          </a:p>
          <a:p>
            <a:pPr lvl="1"/>
            <a:r>
              <a:rPr lang="en-US" sz="3600" dirty="0" smtClean="0"/>
              <a:t>Image collections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MWG Face Tag Standard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/>
          </a:bodyPr>
          <a:lstStyle/>
          <a:p>
            <a:r>
              <a:rPr lang="en-US" sz="4000" dirty="0" smtClean="0"/>
              <a:t>Define </a:t>
            </a:r>
            <a:r>
              <a:rPr lang="en-US" sz="4000" i="1" dirty="0" smtClean="0"/>
              <a:t>region</a:t>
            </a:r>
            <a:r>
              <a:rPr lang="en-US" sz="4000" dirty="0" smtClean="0"/>
              <a:t> as one of:</a:t>
            </a:r>
          </a:p>
          <a:p>
            <a:pPr lvl="1"/>
            <a:r>
              <a:rPr lang="en-US" sz="3600" dirty="0" smtClean="0"/>
              <a:t>Rectangle (center, </a:t>
            </a:r>
            <a:r>
              <a:rPr lang="en-US" sz="3600" dirty="0" err="1" smtClean="0"/>
              <a:t>w</a:t>
            </a:r>
            <a:r>
              <a:rPr lang="en-US" sz="3600" dirty="0" smtClean="0"/>
              <a:t>, </a:t>
            </a:r>
            <a:r>
              <a:rPr lang="en-US" sz="3600" dirty="0" err="1" smtClean="0"/>
              <a:t>h</a:t>
            </a:r>
            <a:r>
              <a:rPr lang="en-US" sz="3600" dirty="0" smtClean="0"/>
              <a:t>)</a:t>
            </a:r>
          </a:p>
          <a:p>
            <a:pPr lvl="1"/>
            <a:r>
              <a:rPr lang="en-US" sz="3600" dirty="0" smtClean="0"/>
              <a:t>Circle (center, radius)</a:t>
            </a:r>
          </a:p>
          <a:p>
            <a:pPr lvl="1"/>
            <a:r>
              <a:rPr lang="en-US" sz="3600" dirty="0" smtClean="0"/>
              <a:t>Point</a:t>
            </a:r>
          </a:p>
          <a:p>
            <a:pPr lvl="1">
              <a:buNone/>
            </a:pPr>
            <a:r>
              <a:rPr lang="en-US" sz="3600" dirty="0" smtClean="0"/>
              <a:t>using </a:t>
            </a:r>
            <a:r>
              <a:rPr lang="en-US" sz="3600" i="1" dirty="0" smtClean="0"/>
              <a:t>relative</a:t>
            </a:r>
            <a:r>
              <a:rPr lang="en-US" sz="3600" dirty="0" smtClean="0"/>
              <a:t> coordinates (0..1).</a:t>
            </a:r>
          </a:p>
          <a:p>
            <a:r>
              <a:rPr lang="en-US" sz="4000" dirty="0" smtClean="0"/>
              <a:t>Store original width and height</a:t>
            </a:r>
          </a:p>
          <a:p>
            <a:endParaRPr lang="en-US" sz="4000" dirty="0" smtClean="0"/>
          </a:p>
          <a:p>
            <a:pPr lvl="1">
              <a:buNone/>
            </a:pPr>
            <a:endParaRPr lang="en-US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MWG Face Tag: Handling Edits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 fontScale="85000" lnSpcReduction="20000"/>
          </a:bodyPr>
          <a:lstStyle/>
          <a:p>
            <a:r>
              <a:rPr lang="en-US" sz="4000" dirty="0" smtClean="0"/>
              <a:t>Scaling</a:t>
            </a:r>
          </a:p>
          <a:p>
            <a:pPr lvl="1">
              <a:buNone/>
            </a:pPr>
            <a:r>
              <a:rPr lang="en-US" sz="3600" dirty="0" smtClean="0"/>
              <a:t>=&gt;Use </a:t>
            </a:r>
            <a:r>
              <a:rPr lang="en-US" sz="3600" i="1" dirty="0" smtClean="0"/>
              <a:t>normalized</a:t>
            </a:r>
            <a:r>
              <a:rPr lang="en-US" sz="3600" dirty="0" smtClean="0"/>
              <a:t> (0..1) coordinates</a:t>
            </a:r>
          </a:p>
          <a:p>
            <a:r>
              <a:rPr lang="en-US" sz="4000" dirty="0" smtClean="0"/>
              <a:t>Rotation</a:t>
            </a:r>
          </a:p>
          <a:p>
            <a:pPr lvl="1">
              <a:buNone/>
            </a:pPr>
            <a:r>
              <a:rPr lang="en-US" sz="3600" dirty="0" smtClean="0"/>
              <a:t>=&gt; Compliant “changers” rotate regions</a:t>
            </a:r>
          </a:p>
          <a:p>
            <a:r>
              <a:rPr lang="en-US" sz="4000" dirty="0" smtClean="0"/>
              <a:t>Cropping</a:t>
            </a:r>
          </a:p>
          <a:p>
            <a:pPr lvl="1">
              <a:buFont typeface="Symbol" pitchFamily="-84" charset="2"/>
              <a:buChar char=""/>
            </a:pPr>
            <a:r>
              <a:rPr lang="en-US" sz="3600" dirty="0" smtClean="0"/>
              <a:t>Shift regions</a:t>
            </a:r>
          </a:p>
          <a:p>
            <a:pPr lvl="1">
              <a:buFont typeface="Symbol" pitchFamily="-84" charset="2"/>
              <a:buChar char=""/>
            </a:pPr>
            <a:r>
              <a:rPr lang="en-US" sz="3600" dirty="0" smtClean="0"/>
              <a:t>Shrink and shift regions that are partially cropped.</a:t>
            </a:r>
          </a:p>
          <a:p>
            <a:pPr lvl="1">
              <a:buFont typeface="Symbol" pitchFamily="-84" charset="2"/>
              <a:buChar char=""/>
            </a:pPr>
            <a:r>
              <a:rPr lang="en-US" sz="3600" dirty="0" smtClean="0"/>
              <a:t>Drop regions whose center is cropped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pPr lvl="1">
              <a:buNone/>
            </a:pPr>
            <a:endParaRPr lang="en-US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Adopting face-tagging standard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/>
          </a:bodyPr>
          <a:lstStyle/>
          <a:p>
            <a:r>
              <a:rPr lang="en-US" sz="4000" dirty="0" smtClean="0"/>
              <a:t>Metadata Working Group Image Regions</a:t>
            </a:r>
          </a:p>
          <a:p>
            <a:pPr lvl="1"/>
            <a:r>
              <a:rPr lang="en-US" sz="3600" dirty="0" smtClean="0"/>
              <a:t>No known adopters yet</a:t>
            </a:r>
          </a:p>
          <a:p>
            <a:pPr lvl="1"/>
            <a:r>
              <a:rPr lang="en-US" sz="3600" dirty="0" smtClean="0"/>
              <a:t>A few adopters would allow users to begin, with hope of future portability.</a:t>
            </a:r>
          </a:p>
          <a:p>
            <a:pPr lvl="1">
              <a:buNone/>
            </a:pPr>
            <a:endParaRPr lang="en-US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Identifiers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/>
          </a:bodyPr>
          <a:lstStyle/>
          <a:p>
            <a:r>
              <a:rPr lang="en-US" sz="4000" dirty="0" smtClean="0"/>
              <a:t>Need extension to handle </a:t>
            </a:r>
            <a:r>
              <a:rPr lang="en-US" sz="4000" i="1" dirty="0" smtClean="0"/>
              <a:t>external identifiers</a:t>
            </a:r>
            <a:r>
              <a:rPr lang="en-US" sz="4000" dirty="0" smtClean="0"/>
              <a:t>.</a:t>
            </a:r>
          </a:p>
          <a:p>
            <a:pPr lvl="2"/>
            <a:r>
              <a:rPr lang="en-US" sz="3200" dirty="0" smtClean="0"/>
              <a:t>Type: </a:t>
            </a:r>
            <a:r>
              <a:rPr lang="en-US" sz="3200" dirty="0" err="1" smtClean="0"/>
              <a:t>rdf</a:t>
            </a:r>
            <a:r>
              <a:rPr lang="en-US" sz="3200" dirty="0" smtClean="0"/>
              <a:t>-style URI</a:t>
            </a:r>
          </a:p>
          <a:p>
            <a:pPr lvl="3"/>
            <a:r>
              <a:rPr lang="en-US" sz="2800" dirty="0" smtClean="0"/>
              <a:t>Facebook User</a:t>
            </a:r>
          </a:p>
          <a:p>
            <a:pPr lvl="3"/>
            <a:r>
              <a:rPr lang="en-US" sz="2800" dirty="0" smtClean="0"/>
              <a:t>FamilySearch Ancestor</a:t>
            </a:r>
          </a:p>
          <a:p>
            <a:pPr lvl="3"/>
            <a:r>
              <a:rPr lang="en-US" sz="2800" dirty="0" err="1" smtClean="0"/>
              <a:t>Photoloom</a:t>
            </a:r>
            <a:r>
              <a:rPr lang="en-US" sz="2800" dirty="0" smtClean="0"/>
              <a:t> Person</a:t>
            </a:r>
          </a:p>
          <a:p>
            <a:pPr lvl="2"/>
            <a:r>
              <a:rPr lang="en-US" sz="3200" dirty="0" smtClean="0"/>
              <a:t>Identifier: URI, usually URL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Identifiers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T. T. Holdaway, J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1939"/>
            <a:ext cx="4118428" cy="5220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8857" y="1569357"/>
            <a:ext cx="1161143" cy="131535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25696" y="2159003"/>
            <a:ext cx="867229" cy="86178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0512" y="2993579"/>
            <a:ext cx="983901" cy="738664"/>
          </a:xfrm>
          <a:prstGeom prst="rect">
            <a:avLst/>
          </a:prstGeom>
          <a:noFill/>
          <a:ln>
            <a:solidFill>
              <a:srgbClr val="3F5338"/>
            </a:solidFill>
          </a:ln>
          <a:effectLst>
            <a:outerShdw blurRad="508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Thomas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Teancum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Holdaway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918" y="3020788"/>
            <a:ext cx="787007" cy="738664"/>
          </a:xfrm>
          <a:prstGeom prst="rect">
            <a:avLst/>
          </a:prstGeom>
          <a:noFill/>
          <a:ln>
            <a:solidFill>
              <a:srgbClr val="3F5338"/>
            </a:solidFill>
          </a:ln>
          <a:effectLst>
            <a:outerShdw blurRad="508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Thelma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Jean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Merrill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9305" y="1085655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Facebook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6146" y="1986654"/>
            <a:ext cx="236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new.familysearch.org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873" y="4526633"/>
            <a:ext cx="179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ADD1"/>
                </a:solidFill>
              </a:rPr>
              <a:t>photoloom.com</a:t>
            </a:r>
            <a:endParaRPr lang="en-US" dirty="0">
              <a:solidFill>
                <a:srgbClr val="92ADD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1518" y="1454987"/>
            <a:ext cx="144353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Jean Wilson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425" y="3114744"/>
            <a:ext cx="3095719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Thomas Teancum Holdaway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4590" y="2663773"/>
            <a:ext cx="226869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Thelma Jean Merrill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1519" y="3559894"/>
            <a:ext cx="258631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Thelma Myrl Holdaway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2938" y="4021236"/>
            <a:ext cx="195626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Mary Eliza White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4863915" y="3367127"/>
            <a:ext cx="677117" cy="907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07009" y="3710221"/>
            <a:ext cx="18451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484585" y="3430843"/>
            <a:ext cx="25969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6" idx="1"/>
          </p:cNvCxnSpPr>
          <p:nvPr/>
        </p:nvCxnSpPr>
        <p:spPr>
          <a:xfrm>
            <a:off x="5614430" y="3299410"/>
            <a:ext cx="190995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5478077" y="4068755"/>
            <a:ext cx="278264" cy="238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18400" y="4207490"/>
            <a:ext cx="21692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30312" y="5422013"/>
            <a:ext cx="235192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Thomas T. Holdaway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09477" y="4952900"/>
            <a:ext cx="226869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Thelma Jean Merrill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16406" y="5867163"/>
            <a:ext cx="237757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Thelma M. Holdaway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6200000" flipH="1">
            <a:off x="4988802" y="5674396"/>
            <a:ext cx="677117" cy="907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1896" y="6017490"/>
            <a:ext cx="18451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5609472" y="5738112"/>
            <a:ext cx="25969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0" idx="1"/>
          </p:cNvCxnSpPr>
          <p:nvPr/>
        </p:nvCxnSpPr>
        <p:spPr>
          <a:xfrm>
            <a:off x="5739317" y="5606679"/>
            <a:ext cx="190995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3"/>
          </p:cNvCxnSpPr>
          <p:nvPr/>
        </p:nvCxnSpPr>
        <p:spPr>
          <a:xfrm flipV="1">
            <a:off x="3292925" y="1569357"/>
            <a:ext cx="1728593" cy="18207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" idx="3"/>
            <a:endCxn id="17" idx="1"/>
          </p:cNvCxnSpPr>
          <p:nvPr/>
        </p:nvCxnSpPr>
        <p:spPr>
          <a:xfrm flipV="1">
            <a:off x="3292925" y="2848439"/>
            <a:ext cx="1791665" cy="5416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1" idx="3"/>
            <a:endCxn id="41" idx="1"/>
          </p:cNvCxnSpPr>
          <p:nvPr/>
        </p:nvCxnSpPr>
        <p:spPr>
          <a:xfrm>
            <a:off x="3292925" y="3390120"/>
            <a:ext cx="1916552" cy="17474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10" idx="2"/>
          </p:cNvCxnSpPr>
          <p:nvPr/>
        </p:nvCxnSpPr>
        <p:spPr>
          <a:xfrm rot="5400000" flipH="1" flipV="1">
            <a:off x="3605909" y="1546953"/>
            <a:ext cx="531843" cy="3838737"/>
          </a:xfrm>
          <a:prstGeom prst="curvedConnector4">
            <a:avLst>
              <a:gd name="adj1" fmla="val -42983"/>
              <a:gd name="adj2" fmla="val 56408"/>
            </a:avLst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10" idx="2"/>
          </p:cNvCxnSpPr>
          <p:nvPr/>
        </p:nvCxnSpPr>
        <p:spPr>
          <a:xfrm rot="16200000" flipH="1">
            <a:off x="3070953" y="2613752"/>
            <a:ext cx="1754157" cy="3991137"/>
          </a:xfrm>
          <a:prstGeom prst="curvedConnector2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56189"/>
            <a:ext cx="8391701" cy="4463094"/>
          </a:xfrm>
        </p:spPr>
        <p:txBody>
          <a:bodyPr vert="horz" numCol="1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Hard drive crash, fire, theft </a:t>
            </a:r>
            <a:r>
              <a:rPr lang="en-US" sz="3200" i="1" dirty="0" smtClean="0"/>
              <a:t>=&gt; backups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Media degrades (CD-ROM</a:t>
            </a:r>
            <a:r>
              <a:rPr lang="en-US" dirty="0" smtClean="0"/>
              <a:t>)=&gt;</a:t>
            </a:r>
            <a:r>
              <a:rPr lang="en-US" i="1" dirty="0" smtClean="0"/>
              <a:t>M-DISC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Obsolete media (5.25” floppies, Zip drive)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Obsolete data formats (EBCDIC</a:t>
            </a:r>
            <a:r>
              <a:rPr lang="en-US" dirty="0" smtClean="0"/>
              <a:t>) =&gt; </a:t>
            </a:r>
            <a:r>
              <a:rPr lang="en-US" i="1" dirty="0" smtClean="0"/>
              <a:t>migrate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Companies go out of business</a:t>
            </a:r>
          </a:p>
          <a:p>
            <a:pPr marL="914400" lvl="1" indent="-514350"/>
            <a:r>
              <a:rPr lang="en-US" dirty="0" smtClean="0"/>
              <a:t>Proprietary formats hard to migrate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Dead men don’t pay subscription fees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Ignorance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  <a:r>
              <a:rPr lang="en-US" dirty="0" smtClean="0"/>
              <a:t>pathy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Approaches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 fontScale="92500" lnSpcReduction="20000"/>
          </a:bodyPr>
          <a:lstStyle/>
          <a:p>
            <a:r>
              <a:rPr lang="en-US" dirty="0" smtClean="0"/>
              <a:t>Benevolent Organization</a:t>
            </a:r>
          </a:p>
          <a:p>
            <a:pPr lvl="1"/>
            <a:r>
              <a:rPr lang="en-US" dirty="0" smtClean="0"/>
              <a:t>Non-profit (e.g., FamilySearch, Internet Archive)</a:t>
            </a:r>
          </a:p>
          <a:p>
            <a:pPr lvl="1"/>
            <a:r>
              <a:rPr lang="en-US" dirty="0" smtClean="0"/>
              <a:t>Free (e.g., 1000memories), but long-term.</a:t>
            </a:r>
          </a:p>
          <a:p>
            <a:r>
              <a:rPr lang="en-US" dirty="0" smtClean="0"/>
              <a:t>Prepaid service</a:t>
            </a:r>
          </a:p>
          <a:p>
            <a:pPr lvl="1"/>
            <a:r>
              <a:rPr lang="en-US" dirty="0" smtClean="0"/>
              <a:t>May need to be backed by “benevolent org.”</a:t>
            </a:r>
          </a:p>
          <a:p>
            <a:r>
              <a:rPr lang="en-US" dirty="0" smtClean="0"/>
              <a:t>Lots of distributed copies</a:t>
            </a:r>
          </a:p>
          <a:p>
            <a:pPr lvl="1"/>
            <a:r>
              <a:rPr lang="en-US" dirty="0" smtClean="0"/>
              <a:t>Share with relatives, several online services</a:t>
            </a:r>
          </a:p>
          <a:p>
            <a:pPr lvl="1"/>
            <a:r>
              <a:rPr lang="en-US" dirty="0" smtClean="0"/>
              <a:t>Unique IDs (</a:t>
            </a:r>
            <a:r>
              <a:rPr lang="en-US" dirty="0" err="1" smtClean="0"/>
              <a:t>URIs</a:t>
            </a:r>
            <a:r>
              <a:rPr lang="en-US" dirty="0" smtClean="0"/>
              <a:t>) allow sharing of metadata and avoid duplication.</a:t>
            </a:r>
          </a:p>
          <a:p>
            <a:pPr lvl="1"/>
            <a:r>
              <a:rPr lang="en-US" dirty="0" smtClean="0"/>
              <a:t>Embedded metadata preserves collection info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(LOCKSS—Lots of Copies Keeps Stuff Safe)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 fontScale="70000" lnSpcReduction="20000"/>
          </a:bodyPr>
          <a:lstStyle/>
          <a:p>
            <a:pPr>
              <a:buNone/>
            </a:pPr>
            <a:r>
              <a:rPr lang="en-US" sz="4400" dirty="0" smtClean="0"/>
              <a:t>How to preserve precious photos long-term?</a:t>
            </a:r>
          </a:p>
          <a:p>
            <a:pPr>
              <a:buNone/>
            </a:pPr>
            <a:endParaRPr lang="en-US" sz="3613" u="sng" dirty="0" smtClean="0"/>
          </a:p>
          <a:p>
            <a:pPr>
              <a:buNone/>
            </a:pPr>
            <a:r>
              <a:rPr lang="en-US" sz="3613" u="sng" dirty="0" smtClean="0"/>
              <a:t>Outline:</a:t>
            </a:r>
          </a:p>
          <a:p>
            <a:pPr lvl="1">
              <a:buFont typeface="Arial"/>
              <a:buChar char="•"/>
            </a:pPr>
            <a:r>
              <a:rPr lang="en-US" sz="4000" dirty="0" smtClean="0"/>
              <a:t>Issues</a:t>
            </a:r>
          </a:p>
          <a:p>
            <a:pPr lvl="1">
              <a:buFont typeface="Arial"/>
              <a:buChar char="•"/>
            </a:pPr>
            <a:r>
              <a:rPr lang="en-US" sz="4000" dirty="0" smtClean="0"/>
              <a:t>Standards</a:t>
            </a:r>
          </a:p>
          <a:p>
            <a:pPr lvl="2"/>
            <a:r>
              <a:rPr lang="en-US" sz="3600" dirty="0" smtClean="0"/>
              <a:t>Arrangements</a:t>
            </a:r>
          </a:p>
          <a:p>
            <a:pPr lvl="2"/>
            <a:r>
              <a:rPr lang="en-US" sz="3600" dirty="0" smtClean="0"/>
              <a:t>Face-tagging</a:t>
            </a:r>
          </a:p>
          <a:p>
            <a:pPr lvl="1">
              <a:buFont typeface="Arial"/>
              <a:buChar char="•"/>
            </a:pPr>
            <a:r>
              <a:rPr lang="en-US" sz="4000" dirty="0" smtClean="0"/>
              <a:t>Preservation</a:t>
            </a:r>
          </a:p>
          <a:p>
            <a:pPr lvl="1">
              <a:buFont typeface="Arial"/>
              <a:buChar char="•"/>
            </a:pPr>
            <a:r>
              <a:rPr lang="en-US" sz="4000" dirty="0" smtClean="0"/>
              <a:t>Open discussion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Long-lived Links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 fontScale="92500" lnSpcReduction="10000"/>
          </a:bodyPr>
          <a:lstStyle/>
          <a:p>
            <a:r>
              <a:rPr lang="en-US" dirty="0" smtClean="0"/>
              <a:t>Links Break</a:t>
            </a:r>
          </a:p>
          <a:p>
            <a:pPr lvl="1"/>
            <a:r>
              <a:rPr lang="en-US" dirty="0" smtClean="0"/>
              <a:t>Change path</a:t>
            </a:r>
          </a:p>
          <a:p>
            <a:pPr lvl="2"/>
            <a:r>
              <a:rPr lang="en-US" dirty="0" smtClean="0"/>
              <a:t>https://blah.org/v1/books/herman/Grumpy_Dog</a:t>
            </a:r>
          </a:p>
          <a:p>
            <a:pPr lvl="2"/>
            <a:r>
              <a:rPr lang="en-US" dirty="0" smtClean="0"/>
              <a:t>https://blah.org/v2/titles/124583</a:t>
            </a:r>
          </a:p>
          <a:p>
            <a:pPr lvl="1">
              <a:buNone/>
            </a:pPr>
            <a:r>
              <a:rPr lang="en-US" dirty="0" smtClean="0"/>
              <a:t>	=&gt; Design paths carefully,</a:t>
            </a:r>
          </a:p>
          <a:p>
            <a:pPr lvl="1">
              <a:buNone/>
            </a:pPr>
            <a:r>
              <a:rPr lang="en-US" dirty="0" smtClean="0"/>
              <a:t>	=&gt; Use opaque identifiers </a:t>
            </a:r>
          </a:p>
          <a:p>
            <a:pPr lvl="1"/>
            <a:r>
              <a:rPr lang="en-US" dirty="0" smtClean="0"/>
              <a:t>Change domain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https://blah.org</a:t>
            </a:r>
            <a:r>
              <a:rPr lang="en-US" dirty="0" smtClean="0"/>
              <a:t>/ark:/12345/PV7342_34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https://next.com/swiped</a:t>
            </a:r>
            <a:r>
              <a:rPr lang="en-US" dirty="0" smtClean="0"/>
              <a:t>/ark:/12345/PV7342_34</a:t>
            </a:r>
          </a:p>
          <a:p>
            <a:pPr lvl="1">
              <a:buNone/>
            </a:pPr>
            <a:r>
              <a:rPr lang="en-US" dirty="0" smtClean="0"/>
              <a:t>	=&gt; Can use “resolver” with long-lived part.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 lnSpcReduction="10000"/>
          </a:bodyPr>
          <a:lstStyle/>
          <a:p>
            <a:r>
              <a:rPr lang="en-US" dirty="0" smtClean="0"/>
              <a:t>Ad-hoc sharing</a:t>
            </a:r>
          </a:p>
          <a:p>
            <a:pPr lvl="1"/>
            <a:r>
              <a:rPr lang="en-US" dirty="0" smtClean="0"/>
              <a:t>DVD-ROM, E-mail, Web sites</a:t>
            </a:r>
          </a:p>
          <a:p>
            <a:pPr lvl="1"/>
            <a:r>
              <a:rPr lang="en-US" dirty="0" smtClean="0"/>
              <a:t>Subset of images, often low resolution</a:t>
            </a:r>
          </a:p>
          <a:p>
            <a:pPr lvl="1"/>
            <a:r>
              <a:rPr lang="en-US" dirty="0" smtClean="0"/>
              <a:t>No face tags, arrangement info</a:t>
            </a:r>
            <a:endParaRPr lang="en-US" dirty="0" smtClean="0"/>
          </a:p>
          <a:p>
            <a:r>
              <a:rPr lang="en-US" dirty="0" smtClean="0"/>
              <a:t>Embedded metadat</a:t>
            </a:r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Face </a:t>
            </a:r>
            <a:r>
              <a:rPr lang="en-US" dirty="0" smtClean="0"/>
              <a:t>tags with external identifiers</a:t>
            </a:r>
          </a:p>
          <a:p>
            <a:pPr lvl="2"/>
            <a:r>
              <a:rPr lang="en-US" dirty="0" smtClean="0"/>
              <a:t>Help you discover photos of people you care about, and related photos from there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Physical and logical arrangement info/context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numCol="1">
            <a:normAutofit fontScale="92500" lnSpcReduction="20000"/>
          </a:bodyPr>
          <a:lstStyle/>
          <a:p>
            <a:r>
              <a:rPr lang="en-US" dirty="0" smtClean="0"/>
              <a:t>Organizing, arranging, tagging, preserving,</a:t>
            </a:r>
            <a:r>
              <a:rPr lang="en-US" dirty="0" smtClean="0"/>
              <a:t> and sharing </a:t>
            </a:r>
            <a:r>
              <a:rPr lang="en-US" dirty="0" smtClean="0"/>
              <a:t>photos is important to many people.</a:t>
            </a:r>
            <a:endParaRPr lang="en-US" dirty="0" smtClean="0"/>
          </a:p>
          <a:p>
            <a:r>
              <a:rPr lang="en-US" dirty="0" smtClean="0"/>
              <a:t>Wide </a:t>
            </a:r>
            <a:r>
              <a:rPr lang="en-US" dirty="0" smtClean="0"/>
              <a:t>adoption of XMP/MWG face tagging</a:t>
            </a:r>
          </a:p>
          <a:p>
            <a:r>
              <a:rPr lang="en-US" dirty="0" smtClean="0"/>
              <a:t>Define standards for</a:t>
            </a:r>
          </a:p>
          <a:p>
            <a:pPr lvl="1"/>
            <a:r>
              <a:rPr lang="en-US" dirty="0" smtClean="0"/>
              <a:t>External IDs on face tags</a:t>
            </a:r>
          </a:p>
          <a:p>
            <a:pPr lvl="1"/>
            <a:r>
              <a:rPr lang="en-US" dirty="0" smtClean="0"/>
              <a:t>Physical and logical arrangements</a:t>
            </a:r>
          </a:p>
          <a:p>
            <a:pPr lvl="1"/>
            <a:r>
              <a:rPr lang="en-US" dirty="0" smtClean="0"/>
              <a:t>Unique identifiers embedded in </a:t>
            </a:r>
            <a:r>
              <a:rPr lang="en-US" dirty="0" smtClean="0"/>
              <a:t>images</a:t>
            </a:r>
          </a:p>
          <a:p>
            <a:r>
              <a:rPr lang="en-US" dirty="0" smtClean="0"/>
              <a:t>Long-term free or prepaid </a:t>
            </a:r>
            <a:r>
              <a:rPr lang="en-US" dirty="0" smtClean="0"/>
              <a:t>service; or distributed storage of many copies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159000"/>
            <a:ext cx="9144000" cy="157600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Randy Wilson</a:t>
            </a:r>
          </a:p>
          <a:p>
            <a:pPr algn="ctr">
              <a:buNone/>
            </a:pPr>
            <a:r>
              <a:rPr lang="en-US" i="1" dirty="0" smtClean="0"/>
              <a:t>wilsonr@familysearch.org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63880" y="6538913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6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417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have photos</a:t>
            </a:r>
          </a:p>
          <a:p>
            <a:pPr lvl="1"/>
            <a:r>
              <a:rPr lang="en-US" dirty="0" smtClean="0"/>
              <a:t>Shoe box</a:t>
            </a:r>
          </a:p>
          <a:p>
            <a:pPr lvl="1"/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Negatives</a:t>
            </a:r>
          </a:p>
          <a:p>
            <a:pPr lvl="1"/>
            <a:r>
              <a:rPr lang="en-US" dirty="0" smtClean="0"/>
              <a:t>Albums</a:t>
            </a:r>
          </a:p>
          <a:p>
            <a:pPr lvl="1"/>
            <a:r>
              <a:rPr lang="en-US" dirty="0" smtClean="0"/>
              <a:t>Documents</a:t>
            </a:r>
          </a:p>
          <a:p>
            <a:r>
              <a:rPr lang="en-US" dirty="0" smtClean="0"/>
              <a:t>We can scan them</a:t>
            </a:r>
          </a:p>
          <a:p>
            <a:pPr lvl="1"/>
            <a:r>
              <a:rPr lang="en-US" dirty="0" smtClean="0"/>
              <a:t>Flatbed scanner</a:t>
            </a:r>
          </a:p>
          <a:p>
            <a:pPr lvl="1"/>
            <a:r>
              <a:rPr lang="en-US" dirty="0" smtClean="0"/>
              <a:t>Slide scanner</a:t>
            </a:r>
          </a:p>
          <a:p>
            <a:pPr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DSC_0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44" y="1979846"/>
            <a:ext cx="4691951" cy="3108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can identify faces</a:t>
            </a:r>
          </a:p>
          <a:p>
            <a:endParaRPr lang="en-US" dirty="0" smtClean="0"/>
          </a:p>
          <a:p>
            <a:r>
              <a:rPr lang="en-US" dirty="0" smtClean="0"/>
              <a:t>…but not all of them</a:t>
            </a:r>
          </a:p>
          <a:p>
            <a:endParaRPr lang="en-US" dirty="0" smtClean="0"/>
          </a:p>
          <a:p>
            <a:r>
              <a:rPr lang="en-US" dirty="0" smtClean="0"/>
              <a:t>…and face tags are still proprietary.</a:t>
            </a:r>
          </a:p>
          <a:p>
            <a:pPr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VirginiaLee_JKPG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027" y="1121939"/>
            <a:ext cx="3435710" cy="498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can share photos</a:t>
            </a:r>
          </a:p>
          <a:p>
            <a:pPr lvl="1"/>
            <a:r>
              <a:rPr lang="en-US" dirty="0" smtClean="0"/>
              <a:t>DVD-ROM</a:t>
            </a:r>
          </a:p>
          <a:p>
            <a:pPr lvl="1"/>
            <a:r>
              <a:rPr lang="en-US" dirty="0" smtClean="0"/>
              <a:t>Online</a:t>
            </a:r>
          </a:p>
          <a:p>
            <a:pPr lvl="2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Flickr</a:t>
            </a:r>
          </a:p>
          <a:p>
            <a:pPr lvl="2"/>
            <a:r>
              <a:rPr lang="en-US" dirty="0" smtClean="0"/>
              <a:t>Picasa</a:t>
            </a:r>
          </a:p>
          <a:p>
            <a:pPr lvl="2"/>
            <a:r>
              <a:rPr lang="en-US" dirty="0" smtClean="0"/>
              <a:t>Etc…</a:t>
            </a:r>
          </a:p>
          <a:p>
            <a:r>
              <a:rPr lang="en-US" dirty="0" smtClean="0"/>
              <a:t>…but it is ad-hoc</a:t>
            </a:r>
          </a:p>
          <a:p>
            <a:r>
              <a:rPr lang="en-US" dirty="0" smtClean="0"/>
              <a:t>…and short-lived.</a:t>
            </a:r>
          </a:p>
          <a:p>
            <a:pPr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DSC_0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106" y="1916401"/>
            <a:ext cx="4985938" cy="330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30163"/>
            <a:ext cx="4191000" cy="43891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Organizing &amp; arranging images is hard</a:t>
            </a:r>
          </a:p>
          <a:p>
            <a:endParaRPr lang="en-US" dirty="0" smtClean="0"/>
          </a:p>
          <a:p>
            <a:r>
              <a:rPr lang="en-US" dirty="0" smtClean="0"/>
              <a:t>We can remember how we found them;</a:t>
            </a:r>
          </a:p>
          <a:p>
            <a:r>
              <a:rPr lang="en-US" dirty="0" smtClean="0"/>
              <a:t>OR we can rearrange them more nicely;</a:t>
            </a:r>
          </a:p>
          <a:p>
            <a:r>
              <a:rPr lang="en-US" dirty="0" smtClean="0"/>
              <a:t>…but it is hard to do both, especially long-term.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ln w="3175" cmpd="sng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Robert’s Slides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Wooden box</a:t>
            </a:r>
          </a:p>
          <a:p>
            <a:pPr lvl="2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Slide 0001.tif</a:t>
            </a:r>
          </a:p>
          <a:p>
            <a:pPr lvl="2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Slide 0002.tif</a:t>
            </a:r>
          </a:p>
          <a:p>
            <a:pPr lvl="2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Small boxes</a:t>
            </a:r>
          </a:p>
          <a:p>
            <a:pPr lvl="2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Box 1966A</a:t>
            </a:r>
          </a:p>
          <a:p>
            <a:pPr lvl="3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Slide 0001.tif</a:t>
            </a:r>
          </a:p>
          <a:p>
            <a:pPr lvl="3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Slide 0002.tif</a:t>
            </a:r>
          </a:p>
          <a:p>
            <a:pPr lvl="2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Box 1966B</a:t>
            </a:r>
          </a:p>
          <a:p>
            <a:pPr lvl="3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DSC_0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0985"/>
            <a:ext cx="8252927" cy="546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05200" y="6543748"/>
            <a:ext cx="2133600" cy="365125"/>
          </a:xfrm>
          <a:prstGeom prst="rect">
            <a:avLst/>
          </a:prstGeom>
        </p:spPr>
        <p:txBody>
          <a:bodyPr/>
          <a:lstStyle/>
          <a:p>
            <a:fld id="{47252420-53A8-1D47-95D0-ABAD169617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DSC_0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58" y="535878"/>
            <a:ext cx="8318354" cy="551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milySearch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C3B36"/>
      </a:accent1>
      <a:accent2>
        <a:srgbClr val="546F4B"/>
      </a:accent2>
      <a:accent3>
        <a:srgbClr val="4B76B0"/>
      </a:accent3>
      <a:accent4>
        <a:srgbClr val="4C2B51"/>
      </a:accent4>
      <a:accent5>
        <a:srgbClr val="AD7031"/>
      </a:accent5>
      <a:accent6>
        <a:srgbClr val="467276"/>
      </a:accent6>
      <a:hlink>
        <a:srgbClr val="0000FF"/>
      </a:hlink>
      <a:folHlink>
        <a:srgbClr val="B3AEB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1661</Words>
  <Application>Microsoft Macintosh PowerPoint</Application>
  <PresentationFormat>On-screen Show (4:3)</PresentationFormat>
  <Paragraphs>346</Paragraphs>
  <Slides>35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Personal Digital Preservation: Issues and Approaches</vt:lpstr>
      <vt:lpstr>The Problem</vt:lpstr>
      <vt:lpstr>The Situation</vt:lpstr>
      <vt:lpstr>The Situation</vt:lpstr>
      <vt:lpstr>The Situation</vt:lpstr>
      <vt:lpstr>The Situation</vt:lpstr>
      <vt:lpstr>Slide 8</vt:lpstr>
      <vt:lpstr>Slide 9</vt:lpstr>
      <vt:lpstr>Images and “Artifacts”</vt:lpstr>
      <vt:lpstr>Archival Principles</vt:lpstr>
      <vt:lpstr>Slide 12</vt:lpstr>
      <vt:lpstr>Slide 13</vt:lpstr>
      <vt:lpstr>Physical and Logical Arrangements</vt:lpstr>
      <vt:lpstr>Embedded Arrangement Tags</vt:lpstr>
      <vt:lpstr>Importance of Standards</vt:lpstr>
      <vt:lpstr>Face Tagging</vt:lpstr>
      <vt:lpstr>Face Tagging</vt:lpstr>
      <vt:lpstr>Face Tagging</vt:lpstr>
      <vt:lpstr>Face Tagging</vt:lpstr>
      <vt:lpstr>Face Tagging</vt:lpstr>
      <vt:lpstr>Face Tagging Standard</vt:lpstr>
      <vt:lpstr>MWG Face Tag Standard</vt:lpstr>
      <vt:lpstr>MWG Face Tag: Handling Edits</vt:lpstr>
      <vt:lpstr>Adopting face-tagging standard</vt:lpstr>
      <vt:lpstr>External Identifiers</vt:lpstr>
      <vt:lpstr>External Identifiers</vt:lpstr>
      <vt:lpstr>Preservation Challenges</vt:lpstr>
      <vt:lpstr>Preservation Approaches</vt:lpstr>
      <vt:lpstr>Long-lived Links</vt:lpstr>
      <vt:lpstr>Sharing</vt:lpstr>
      <vt:lpstr>Summary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Call</dc:creator>
  <cp:lastModifiedBy>Randy Wilson</cp:lastModifiedBy>
  <cp:revision>77</cp:revision>
  <cp:lastPrinted>2010-12-27T21:45:58Z</cp:lastPrinted>
  <dcterms:created xsi:type="dcterms:W3CDTF">2012-02-02T01:41:05Z</dcterms:created>
  <dcterms:modified xsi:type="dcterms:W3CDTF">2012-02-02T05:38:58Z</dcterms:modified>
</cp:coreProperties>
</file>