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9"/>
  </p:notesMasterIdLst>
  <p:sldIdLst>
    <p:sldId id="256" r:id="rId2"/>
    <p:sldId id="268" r:id="rId3"/>
    <p:sldId id="362" r:id="rId4"/>
    <p:sldId id="269" r:id="rId5"/>
    <p:sldId id="297" r:id="rId6"/>
    <p:sldId id="273" r:id="rId7"/>
    <p:sldId id="298" r:id="rId8"/>
    <p:sldId id="271" r:id="rId9"/>
    <p:sldId id="272" r:id="rId10"/>
    <p:sldId id="274" r:id="rId11"/>
    <p:sldId id="299" r:id="rId12"/>
    <p:sldId id="276" r:id="rId13"/>
    <p:sldId id="338" r:id="rId14"/>
    <p:sldId id="277" r:id="rId15"/>
    <p:sldId id="261" r:id="rId16"/>
    <p:sldId id="278" r:id="rId17"/>
    <p:sldId id="279" r:id="rId18"/>
    <p:sldId id="280" r:id="rId19"/>
    <p:sldId id="281" r:id="rId20"/>
    <p:sldId id="282" r:id="rId21"/>
    <p:sldId id="286" r:id="rId22"/>
    <p:sldId id="287" r:id="rId23"/>
    <p:sldId id="288" r:id="rId24"/>
    <p:sldId id="289" r:id="rId25"/>
    <p:sldId id="290" r:id="rId26"/>
    <p:sldId id="291" r:id="rId27"/>
    <p:sldId id="293" r:id="rId28"/>
    <p:sldId id="296" r:id="rId29"/>
    <p:sldId id="259" r:id="rId30"/>
    <p:sldId id="300" r:id="rId31"/>
    <p:sldId id="302" r:id="rId32"/>
    <p:sldId id="303" r:id="rId33"/>
    <p:sldId id="309" r:id="rId34"/>
    <p:sldId id="308" r:id="rId35"/>
    <p:sldId id="307" r:id="rId36"/>
    <p:sldId id="305" r:id="rId37"/>
    <p:sldId id="306" r:id="rId38"/>
    <p:sldId id="318" r:id="rId39"/>
    <p:sldId id="313" r:id="rId40"/>
    <p:sldId id="314" r:id="rId41"/>
    <p:sldId id="315" r:id="rId42"/>
    <p:sldId id="319" r:id="rId43"/>
    <p:sldId id="316" r:id="rId44"/>
    <p:sldId id="317" r:id="rId45"/>
    <p:sldId id="320" r:id="rId46"/>
    <p:sldId id="321" r:id="rId47"/>
    <p:sldId id="367" r:id="rId48"/>
    <p:sldId id="368" r:id="rId49"/>
    <p:sldId id="322" r:id="rId50"/>
    <p:sldId id="323" r:id="rId51"/>
    <p:sldId id="324" r:id="rId52"/>
    <p:sldId id="325" r:id="rId53"/>
    <p:sldId id="326" r:id="rId54"/>
    <p:sldId id="337" r:id="rId55"/>
    <p:sldId id="327" r:id="rId56"/>
    <p:sldId id="328" r:id="rId57"/>
    <p:sldId id="329" r:id="rId58"/>
    <p:sldId id="330" r:id="rId59"/>
    <p:sldId id="331" r:id="rId60"/>
    <p:sldId id="332" r:id="rId61"/>
    <p:sldId id="333" r:id="rId62"/>
    <p:sldId id="350" r:id="rId63"/>
    <p:sldId id="334" r:id="rId64"/>
    <p:sldId id="335" r:id="rId65"/>
    <p:sldId id="336" r:id="rId66"/>
    <p:sldId id="263" r:id="rId67"/>
    <p:sldId id="339" r:id="rId68"/>
    <p:sldId id="340" r:id="rId69"/>
    <p:sldId id="341" r:id="rId70"/>
    <p:sldId id="342" r:id="rId71"/>
    <p:sldId id="343" r:id="rId72"/>
    <p:sldId id="344" r:id="rId73"/>
    <p:sldId id="345" r:id="rId74"/>
    <p:sldId id="346" r:id="rId75"/>
    <p:sldId id="347" r:id="rId76"/>
    <p:sldId id="348" r:id="rId77"/>
    <p:sldId id="349" r:id="rId78"/>
    <p:sldId id="351" r:id="rId79"/>
    <p:sldId id="352" r:id="rId80"/>
    <p:sldId id="388" r:id="rId81"/>
    <p:sldId id="301" r:id="rId82"/>
    <p:sldId id="353" r:id="rId83"/>
    <p:sldId id="356" r:id="rId84"/>
    <p:sldId id="357" r:id="rId85"/>
    <p:sldId id="354" r:id="rId86"/>
    <p:sldId id="355" r:id="rId87"/>
    <p:sldId id="365" r:id="rId88"/>
    <p:sldId id="264" r:id="rId89"/>
    <p:sldId id="385" r:id="rId90"/>
    <p:sldId id="358" r:id="rId91"/>
    <p:sldId id="359" r:id="rId92"/>
    <p:sldId id="386" r:id="rId93"/>
    <p:sldId id="387" r:id="rId94"/>
    <p:sldId id="389" r:id="rId95"/>
    <p:sldId id="366" r:id="rId96"/>
    <p:sldId id="373" r:id="rId97"/>
    <p:sldId id="377" r:id="rId98"/>
    <p:sldId id="375" r:id="rId99"/>
    <p:sldId id="378" r:id="rId100"/>
    <p:sldId id="379" r:id="rId101"/>
    <p:sldId id="380" r:id="rId102"/>
    <p:sldId id="374" r:id="rId103"/>
    <p:sldId id="381" r:id="rId104"/>
    <p:sldId id="382" r:id="rId105"/>
    <p:sldId id="383" r:id="rId106"/>
    <p:sldId id="376" r:id="rId107"/>
    <p:sldId id="372" r:id="rId108"/>
    <p:sldId id="384" r:id="rId109"/>
    <p:sldId id="361" r:id="rId110"/>
    <p:sldId id="369" r:id="rId111"/>
    <p:sldId id="370" r:id="rId112"/>
    <p:sldId id="266" r:id="rId113"/>
    <p:sldId id="260" r:id="rId114"/>
    <p:sldId id="363" r:id="rId115"/>
    <p:sldId id="364" r:id="rId116"/>
    <p:sldId id="310" r:id="rId117"/>
    <p:sldId id="267" r:id="rId1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5"/>
    <p:restoredTop sz="94146"/>
  </p:normalViewPr>
  <p:slideViewPr>
    <p:cSldViewPr snapToGrid="0" snapToObjects="1">
      <p:cViewPr varScale="1">
        <p:scale>
          <a:sx n="80" d="100"/>
          <a:sy n="80" d="100"/>
        </p:scale>
        <p:origin x="224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presProps" Target="presProps.xml"/><Relationship Id="rId121" Type="http://schemas.openxmlformats.org/officeDocument/2006/relationships/viewProps" Target="viewProps.xml"/><Relationship Id="rId122" Type="http://schemas.openxmlformats.org/officeDocument/2006/relationships/theme" Target="theme/theme1.xml"/><Relationship Id="rId12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notesMaster" Target="notesMasters/notesMaster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4F1D2-E5C5-6443-BDA1-D7D0FCBF4768}" type="datetimeFigureOut">
              <a:rPr lang="en-US" smtClean="0"/>
              <a:t>3/21/16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EE8E4-0C73-F949-A330-C95FD610D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2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Somatic cells – everything</a:t>
            </a:r>
            <a:r>
              <a:rPr lang="en-US" baseline="0" dirty="0" smtClean="0"/>
              <a:t> but gametes (sex cells)</a:t>
            </a:r>
            <a:endParaRPr lang="en-US" dirty="0" smtClean="0"/>
          </a:p>
          <a:p>
            <a:r>
              <a:rPr lang="en-US" dirty="0" smtClean="0"/>
              <a:t>Where is DNA located?</a:t>
            </a:r>
          </a:p>
          <a:p>
            <a:r>
              <a:rPr lang="en-US" dirty="0" smtClean="0"/>
              <a:t>Central dogma of microbiology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E8E4-0C73-F949-A330-C95FD610D7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68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Koza</a:t>
            </a:r>
            <a:r>
              <a:rPr lang="en-US" dirty="0" smtClean="0"/>
              <a:t> is considered the father of GP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E8E4-0C73-F949-A330-C95FD610D7A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42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82BCC8-D98F-B644-AAD1-F3309C049355}" type="slidenum">
              <a:rPr lang="en-US">
                <a:latin typeface="Times New Roman" pitchFamily="1" charset="0"/>
              </a:rPr>
              <a:pPr/>
              <a:t>16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2063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1424CF-544C-9B4F-AB4E-850C099D5DBF}" type="slidenum">
              <a:rPr lang="en-US">
                <a:latin typeface="Times New Roman" pitchFamily="1" charset="0"/>
              </a:rPr>
              <a:pPr/>
              <a:t>17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00193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4176E9-74F9-0B46-A820-DF415DE5B7D2}" type="slidenum">
              <a:rPr lang="en-US">
                <a:latin typeface="Times New Roman" charset="0"/>
              </a:rPr>
              <a:pPr/>
              <a:t>18</a:t>
            </a:fld>
            <a:endParaRPr lang="en-US">
              <a:latin typeface="Times New Roman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Use</a:t>
            </a:r>
            <a:r>
              <a:rPr lang="en-US" baseline="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 knapsack with repetition as an example, Book does w/o repetition.</a:t>
            </a:r>
          </a:p>
          <a:p>
            <a:r>
              <a:rPr lang="en-US" baseline="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If over, real low fitness, or at least lower fitness if want some close ones for diversity.</a:t>
            </a:r>
            <a:endParaRPr lang="en-US" dirty="0" smtClean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0365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AFF4EF-0EE4-CF47-B065-AF261812B13B}" type="slidenum">
              <a:rPr lang="en-US">
                <a:latin typeface="Times New Roman" pitchFamily="1" charset="0"/>
              </a:rPr>
              <a:pPr/>
              <a:t>19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953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DCC7D7-504A-F24F-AD1E-233818FF4292}" type="slidenum">
              <a:rPr lang="en-US">
                <a:latin typeface="Times New Roman" charset="0"/>
              </a:rPr>
              <a:pPr/>
              <a:t>20</a:t>
            </a:fld>
            <a:endParaRPr lang="en-US">
              <a:latin typeface="Times New Roman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Do Knapsack as an example rather than engines for 478 if</a:t>
            </a:r>
            <a:r>
              <a:rPr lang="en-US" baseline="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 doing this for 312.  Just put 6 items.</a:t>
            </a:r>
            <a:endParaRPr lang="en-US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0788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CD5B73-8099-A241-BCD1-4E7214BED101}" type="slidenum">
              <a:rPr lang="en-US">
                <a:latin typeface="Times New Roman" pitchFamily="1" charset="0"/>
              </a:rPr>
              <a:pPr/>
              <a:t>21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rPr>
              <a:t>Train a NN’s weights</a:t>
            </a:r>
            <a:endParaRPr lang="en-US" dirty="0">
              <a:latin typeface="Times New Roman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7683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3B7C75-0F47-954F-AFDA-1CE2C5F79536}" type="slidenum">
              <a:rPr lang="en-US">
                <a:latin typeface="Times New Roman" pitchFamily="1" charset="0"/>
              </a:rPr>
              <a:pPr/>
              <a:t>22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rPr>
              <a:t>Go to next slide for crossover and then come back</a:t>
            </a:r>
          </a:p>
        </p:txBody>
      </p:sp>
    </p:spTree>
    <p:extLst>
      <p:ext uri="{BB962C8B-B14F-4D97-AF65-F5344CB8AC3E}">
        <p14:creationId xmlns:p14="http://schemas.microsoft.com/office/powerpoint/2010/main" val="386497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681D49-CBF1-3447-AF0E-AB76963B36FA}" type="slidenum">
              <a:rPr lang="en-US">
                <a:latin typeface="Times New Roman" pitchFamily="1" charset="0"/>
              </a:rPr>
              <a:pPr/>
              <a:t>23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0301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C22DDA-6D4D-744D-8306-BD9AB2DA7594}" type="slidenum">
              <a:rPr lang="en-US">
                <a:latin typeface="Times New Roman" pitchFamily="1" charset="0"/>
              </a:rPr>
              <a:pPr/>
              <a:t>24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6945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 is DNA located?</a:t>
            </a:r>
          </a:p>
          <a:p>
            <a:r>
              <a:rPr lang="en-US" dirty="0" smtClean="0"/>
              <a:t>Central dogma of molecular biology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E8E4-0C73-F949-A330-C95FD610D7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43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13706D-8AF5-AE4A-96CC-564479FEC367}" type="slidenum">
              <a:rPr lang="en-US">
                <a:latin typeface="Times New Roman" pitchFamily="1" charset="0"/>
              </a:rPr>
              <a:pPr/>
              <a:t>25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84345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CF44E-77D0-3C43-A0B4-B229A8AACCEF}" type="slidenum">
              <a:rPr lang="en-US">
                <a:latin typeface="Times New Roman" pitchFamily="1" charset="0"/>
              </a:rPr>
              <a:pPr/>
              <a:t>26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47250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AED550-71FF-034C-95C1-1AE08B4FB21B}" type="slidenum">
              <a:rPr lang="en-US">
                <a:latin typeface="Times New Roman" pitchFamily="1" charset="0"/>
              </a:rPr>
              <a:pPr/>
              <a:t>27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83124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E35BC1-4CDC-8F49-A7D7-F251D69D1DF6}" type="slidenum">
              <a:rPr lang="en-US">
                <a:latin typeface="Times New Roman" pitchFamily="1" charset="0"/>
              </a:rPr>
              <a:pPr/>
              <a:t>28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rPr>
              <a:t>Skip these slide up until GP</a:t>
            </a:r>
          </a:p>
          <a:p>
            <a:endParaRPr lang="en-US" smtClean="0">
              <a:latin typeface="Times New Roman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5969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programs?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E8E4-0C73-F949-A330-C95FD610D7A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29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Can’t put them in</a:t>
            </a:r>
            <a:r>
              <a:rPr lang="en-US" baseline="0" dirty="0" smtClean="0"/>
              <a:t> a Turing machine and execute them.</a:t>
            </a:r>
            <a:endParaRPr lang="en-US" dirty="0" smtClean="0"/>
          </a:p>
          <a:p>
            <a:r>
              <a:rPr lang="en-US" dirty="0" smtClean="0"/>
              <a:t>Common Lisp, Scheme, </a:t>
            </a:r>
            <a:r>
              <a:rPr lang="en-US" dirty="0" err="1" smtClean="0"/>
              <a:t>Clojure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dirty="0" err="1" smtClean="0"/>
              <a:t>Mathematica</a:t>
            </a:r>
            <a:r>
              <a:rPr lang="en-US" dirty="0" smtClean="0"/>
              <a:t>, Racket,</a:t>
            </a:r>
            <a:r>
              <a:rPr lang="en-US" baseline="0" dirty="0" smtClean="0"/>
              <a:t> </a:t>
            </a:r>
            <a:r>
              <a:rPr lang="en-US" dirty="0" err="1" smtClean="0"/>
              <a:t>Erlang</a:t>
            </a:r>
            <a:r>
              <a:rPr lang="en-US" dirty="0" smtClean="0"/>
              <a:t>, </a:t>
            </a:r>
            <a:r>
              <a:rPr lang="en-US" dirty="0" err="1" smtClean="0"/>
              <a:t>OCaml</a:t>
            </a:r>
            <a:r>
              <a:rPr lang="en-US" dirty="0" smtClean="0"/>
              <a:t>, Haskell,</a:t>
            </a:r>
            <a:r>
              <a:rPr lang="en-US" baseline="0" dirty="0" smtClean="0"/>
              <a:t> </a:t>
            </a:r>
            <a:r>
              <a:rPr lang="en-US" dirty="0" smtClean="0"/>
              <a:t>and F#</a:t>
            </a:r>
          </a:p>
          <a:p>
            <a:r>
              <a:rPr lang="en-US" dirty="0" smtClean="0"/>
              <a:t>Iterative languages –</a:t>
            </a:r>
            <a:r>
              <a:rPr lang="en-US" baseline="0" dirty="0" smtClean="0"/>
              <a:t> C, Java,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E8E4-0C73-F949-A330-C95FD610D7A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82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Components are subroutines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E8E4-0C73-F949-A330-C95FD610D7A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170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key property of any selection mechanism is selection pressure. A system with a</a:t>
            </a:r>
            <a:r>
              <a:rPr lang="en-US" baseline="0" dirty="0" smtClean="0"/>
              <a:t> </a:t>
            </a:r>
            <a:r>
              <a:rPr lang="en-US" dirty="0" smtClean="0"/>
              <a:t>strong selection pressure very highly favors the more fit individuals, while a system with</a:t>
            </a:r>
            <a:r>
              <a:rPr lang="en-US" baseline="0" dirty="0" smtClean="0"/>
              <a:t> </a:t>
            </a:r>
            <a:r>
              <a:rPr lang="en-US" dirty="0" smtClean="0"/>
              <a:t>a weak selection pressure isn’t so discriminating.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E8E4-0C73-F949-A330-C95FD610D7A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759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Given two parents, </a:t>
            </a:r>
            <a:r>
              <a:rPr lang="en-US" dirty="0" err="1" smtClean="0"/>
              <a:t>subtree</a:t>
            </a:r>
            <a:r>
              <a:rPr lang="en-US" baseline="0" dirty="0" smtClean="0"/>
              <a:t> </a:t>
            </a:r>
            <a:r>
              <a:rPr lang="en-US" dirty="0" smtClean="0"/>
              <a:t>crossover randomly (and independently) selects a crossover point  (a node)</a:t>
            </a:r>
            <a:r>
              <a:rPr lang="en-US" baseline="0" dirty="0" smtClean="0"/>
              <a:t> </a:t>
            </a:r>
            <a:r>
              <a:rPr lang="en-US" dirty="0" smtClean="0"/>
              <a:t>in each parent tree.</a:t>
            </a:r>
          </a:p>
          <a:p>
            <a:r>
              <a:rPr lang="en-US" dirty="0" smtClean="0"/>
              <a:t> Then, it creates the offspring by replacing the </a:t>
            </a:r>
            <a:r>
              <a:rPr lang="en-US" dirty="0" err="1" smtClean="0"/>
              <a:t>subtree</a:t>
            </a:r>
            <a:r>
              <a:rPr lang="en-US" baseline="0" dirty="0" smtClean="0"/>
              <a:t> </a:t>
            </a:r>
            <a:r>
              <a:rPr lang="en-US" dirty="0" smtClean="0"/>
              <a:t>rooted at the crossover point in a copy  of the first parent with a copy  of</a:t>
            </a:r>
            <a:r>
              <a:rPr lang="en-US" baseline="0" dirty="0" smtClean="0"/>
              <a:t> </a:t>
            </a:r>
            <a:r>
              <a:rPr lang="en-US" dirty="0" smtClean="0"/>
              <a:t>the </a:t>
            </a:r>
            <a:r>
              <a:rPr lang="en-US" dirty="0" err="1" smtClean="0"/>
              <a:t>subtree</a:t>
            </a:r>
            <a:r>
              <a:rPr lang="en-US" dirty="0" smtClean="0"/>
              <a:t> rooted at the crossover point in the second parent.</a:t>
            </a:r>
          </a:p>
          <a:p>
            <a:r>
              <a:rPr lang="en-US" dirty="0" smtClean="0"/>
              <a:t> Copies are used to avoid disrupting the original individuals.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E8E4-0C73-F949-A330-C95FD610D7A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166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Randomly selects a mutation point in a tree and substitutes</a:t>
            </a:r>
            <a:r>
              <a:rPr lang="en-US" baseline="0" dirty="0" smtClean="0"/>
              <a:t> </a:t>
            </a:r>
            <a:r>
              <a:rPr lang="en-US" dirty="0" smtClean="0"/>
              <a:t>the </a:t>
            </a:r>
            <a:r>
              <a:rPr lang="en-US" dirty="0" err="1" smtClean="0"/>
              <a:t>subtree</a:t>
            </a:r>
            <a:r>
              <a:rPr lang="en-US" dirty="0" smtClean="0"/>
              <a:t> rooted there with a randomly generated </a:t>
            </a:r>
            <a:r>
              <a:rPr lang="en-US" dirty="0" err="1" smtClean="0"/>
              <a:t>subtree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E8E4-0C73-F949-A330-C95FD610D7A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58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E8E4-0C73-F949-A330-C95FD610D7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94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E8E4-0C73-F949-A330-C95FD610D7A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695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Every time this</a:t>
            </a:r>
            <a:r>
              <a:rPr lang="en-US" baseline="0" dirty="0" smtClean="0"/>
              <a:t> </a:t>
            </a:r>
            <a:r>
              <a:rPr lang="en-US" dirty="0" smtClean="0"/>
              <a:t>terminal is chosen in the construction of an initial tree (or a new </a:t>
            </a:r>
            <a:r>
              <a:rPr lang="en-US" dirty="0" err="1" smtClean="0"/>
              <a:t>subtree</a:t>
            </a:r>
            <a:r>
              <a:rPr lang="en-US" baseline="0" dirty="0" smtClean="0"/>
              <a:t> </a:t>
            </a:r>
            <a:r>
              <a:rPr lang="en-US" dirty="0" smtClean="0"/>
              <a:t>to use in an operation like mutation), a different random value is generated</a:t>
            </a:r>
            <a:r>
              <a:rPr lang="en-US" baseline="0" dirty="0" smtClean="0"/>
              <a:t> </a:t>
            </a:r>
            <a:r>
              <a:rPr lang="en-US" dirty="0" smtClean="0"/>
              <a:t>which is then used for that particular terminal, and which will remain fixed</a:t>
            </a:r>
            <a:r>
              <a:rPr lang="en-US" baseline="0" dirty="0" smtClean="0"/>
              <a:t> </a:t>
            </a:r>
            <a:r>
              <a:rPr lang="en-US" dirty="0" smtClean="0"/>
              <a:t>for the rest of the run.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E8E4-0C73-F949-A330-C95FD610D7A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486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decision to return the value 1 provides the GP system with a simple way to</a:t>
            </a:r>
            <a:r>
              <a:rPr lang="en-US" baseline="0" dirty="0" smtClean="0"/>
              <a:t> </a:t>
            </a:r>
            <a:r>
              <a:rPr lang="en-US" dirty="0" smtClean="0"/>
              <a:t>generate the constant 1, via an expression of the form (% x x). This combined with a similar mechanism for generating 0 via (- x x) ensures that GP can easily construct</a:t>
            </a:r>
            <a:r>
              <a:rPr lang="en-US" baseline="0" dirty="0" smtClean="0"/>
              <a:t> </a:t>
            </a:r>
            <a:r>
              <a:rPr lang="en-US" dirty="0" smtClean="0"/>
              <a:t>these two important constants.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E8E4-0C73-F949-A330-C95FD610D7A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911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formally, the primitive set is sufficient if the set of all the possible recursive</a:t>
            </a:r>
            <a:r>
              <a:rPr lang="en-US" baseline="0" dirty="0" smtClean="0"/>
              <a:t> </a:t>
            </a:r>
            <a:r>
              <a:rPr lang="en-US" dirty="0" smtClean="0"/>
              <a:t>compositions of primitives includes at least one solution.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E8E4-0C73-F949-A330-C95FD610D7A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23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Ephemeral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E8E4-0C73-F949-A330-C95FD610D7A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14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fitness proportional selection, all individuals have a chance of being selected at any given point. Furthermore, the probability that a given individual will be selected is equal to its normalized fitness. The sum of all normalized </a:t>
            </a:r>
            <a:r>
              <a:rPr lang="en-US" dirty="0" err="1" smtClean="0"/>
              <a:t>fitnesses</a:t>
            </a:r>
            <a:r>
              <a:rPr lang="en-US" dirty="0" smtClean="0"/>
              <a:t> in the population is 1.</a:t>
            </a:r>
          </a:p>
          <a:p>
            <a:r>
              <a:rPr lang="en-US" dirty="0" smtClean="0"/>
              <a:t>Elitism involves copying a small </a:t>
            </a:r>
            <a:r>
              <a:rPr lang="en-US" dirty="0" err="1" smtClean="0"/>
              <a:t>propotion</a:t>
            </a:r>
            <a:r>
              <a:rPr lang="en-US" dirty="0" smtClean="0"/>
              <a:t> of the fittest candidates, unchanged, into the next generation.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E8E4-0C73-F949-A330-C95FD610D7A7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178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goal</a:t>
            </a:r>
            <a:r>
              <a:rPr lang="en-US" baseline="0" dirty="0" smtClean="0"/>
              <a:t> is to </a:t>
            </a:r>
            <a:r>
              <a:rPr lang="en-US" dirty="0" smtClean="0"/>
              <a:t>eat as much food as possible in a given amount of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E8E4-0C73-F949-A330-C95FD610D7A7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958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Iris-</a:t>
            </a:r>
            <a:r>
              <a:rPr lang="en-US" dirty="0" err="1" smtClean="0"/>
              <a:t>setosa</a:t>
            </a:r>
            <a:r>
              <a:rPr lang="en-US" dirty="0" smtClean="0"/>
              <a:t> Generation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E8E4-0C73-F949-A330-C95FD610D7A7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968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Probabilistic</a:t>
            </a:r>
            <a:r>
              <a:rPr lang="en-US" baseline="0" dirty="0" smtClean="0"/>
              <a:t> Tree-Creation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E8E4-0C73-F949-A330-C95FD610D7A7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042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E8E4-0C73-F949-A330-C95FD610D7A7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Somatic cells – everything</a:t>
            </a:r>
            <a:r>
              <a:rPr lang="en-US" baseline="0" smtClean="0"/>
              <a:t> but gametes (sex cells)</a:t>
            </a:r>
            <a:endParaRPr lang="en-US" smtClean="0"/>
          </a:p>
          <a:p>
            <a:r>
              <a:rPr lang="en-US" smtClean="0"/>
              <a:t>Chromatin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E8E4-0C73-F949-A330-C95FD610D7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803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Select common crossover point in the parent programs and then swap corresponding </a:t>
            </a:r>
            <a:r>
              <a:rPr lang="en-US" dirty="0" err="1" smtClean="0"/>
              <a:t>subtrees</a:t>
            </a:r>
            <a:r>
              <a:rPr lang="en-US" dirty="0" smtClean="0"/>
              <a:t>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Crossover point is selected only from the parts of the two trees in the common</a:t>
            </a:r>
            <a:r>
              <a:rPr lang="en-US" baseline="0" dirty="0" smtClean="0"/>
              <a:t> </a:t>
            </a:r>
            <a:r>
              <a:rPr lang="en-US" dirty="0" smtClean="0"/>
              <a:t>region.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Nodes in the common region need not be identical but they must have the same</a:t>
            </a:r>
            <a:r>
              <a:rPr lang="en-US" baseline="0" dirty="0" smtClean="0"/>
              <a:t> </a:t>
            </a:r>
            <a:r>
              <a:rPr lang="en-US" dirty="0" err="1" smtClean="0"/>
              <a:t>arity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E8E4-0C73-F949-A330-C95FD610D7A7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105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Crossover points occur only at the boundaries between words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E8E4-0C73-F949-A330-C95FD610D7A7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862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Combine program fitness and program size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E8E4-0C73-F949-A330-C95FD610D7A7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189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Combine program fitness and program size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E8E4-0C73-F949-A330-C95FD610D7A7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2535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J. R. </a:t>
            </a:r>
            <a:r>
              <a:rPr lang="en-US" dirty="0" err="1" smtClean="0"/>
              <a:t>Koza</a:t>
            </a:r>
            <a:r>
              <a:rPr lang="en-US" dirty="0" smtClean="0"/>
              <a:t>. </a:t>
            </a:r>
            <a:r>
              <a:rPr lang="en-US" i="1" dirty="0" smtClean="0"/>
              <a:t>Future Work and Practical Applications of Genetic Programming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E8E4-0C73-F949-A330-C95FD610D7A7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84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06F5CF4-4C3E-4144-90A3-59C4358BF96E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GB" altLang="en-US" dirty="0" smtClean="0"/>
              <a:t>A chromatid is one copy of a newly copied chromosome which is still joined to the other copy by a single centromere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47844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00021D6-1110-B841-ABC6-437E6C3CE63A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21186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Prophase I of meiosis</a:t>
            </a:r>
          </a:p>
          <a:p>
            <a:r>
              <a:rPr lang="en-US" dirty="0" smtClean="0"/>
              <a:t>Increases</a:t>
            </a:r>
            <a:r>
              <a:rPr lang="en-US" baseline="0" dirty="0" smtClean="0"/>
              <a:t> genetic diversity</a:t>
            </a:r>
          </a:p>
          <a:p>
            <a:r>
              <a:rPr lang="en-US" baseline="0" dirty="0" smtClean="0"/>
              <a:t>Sister chromatids</a:t>
            </a:r>
          </a:p>
          <a:p>
            <a:r>
              <a:rPr lang="en-US" baseline="0" dirty="0" smtClean="0"/>
              <a:t>Centromere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E8E4-0C73-F949-A330-C95FD610D7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48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Frameshift</a:t>
            </a:r>
            <a:r>
              <a:rPr lang="en-US" dirty="0" smtClean="0"/>
              <a:t> error</a:t>
            </a:r>
          </a:p>
          <a:p>
            <a:r>
              <a:rPr lang="en-US" dirty="0" smtClean="0"/>
              <a:t>Sickle-cell</a:t>
            </a:r>
            <a:r>
              <a:rPr lang="en-US" baseline="0" dirty="0" smtClean="0"/>
              <a:t> disease – single point mutation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E8E4-0C73-F949-A330-C95FD610D7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1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Adenine,</a:t>
            </a:r>
            <a:r>
              <a:rPr lang="en-US" baseline="0" dirty="0" smtClean="0"/>
              <a:t> cytosine, guanine, thymine, uracil</a:t>
            </a:r>
          </a:p>
          <a:p>
            <a:r>
              <a:rPr lang="en-US" baseline="0" dirty="0" smtClean="0"/>
              <a:t>Amino acids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E8E4-0C73-F949-A330-C95FD610D7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44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598C-8202-8447-8FFD-3A9929A99CBC}" type="datetime1">
              <a:rPr lang="en-US" smtClean="0"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D1BA-DA7B-994D-8CE9-952AB4CF3107}" type="datetime1">
              <a:rPr lang="en-US" smtClean="0"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3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A31D9-19C7-CE48-8416-A94EE02525A0}" type="datetime1">
              <a:rPr lang="en-US" smtClean="0"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6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4FCAD-93E1-FA4F-91DF-2E3533D986E0}" type="datetime1">
              <a:rPr lang="en-US" smtClean="0"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44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01912-BDD4-174B-A6B4-4F13AEFF0270}" type="datetime1">
              <a:rPr lang="en-US" smtClean="0"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13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A26C-D092-C840-BF3C-484E521A8768}" type="datetime1">
              <a:rPr lang="en-US" smtClean="0"/>
              <a:t>3/21/16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98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50D7A-216C-4D49-84A0-4FA30B96C9C8}" type="datetime1">
              <a:rPr lang="en-US" smtClean="0"/>
              <a:t>3/21/16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75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D16E3-BE82-F843-B457-FF0469A65C4C}" type="datetime1">
              <a:rPr lang="en-US" smtClean="0"/>
              <a:t>3/21/16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94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6CCA6-8E73-7447-9045-23EF321B5113}" type="datetime1">
              <a:rPr lang="en-US" smtClean="0"/>
              <a:t>3/21/16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2020F-4FBB-7446-A034-DE69E0BC6174}" type="datetime1">
              <a:rPr lang="en-US" smtClean="0"/>
              <a:t>3/21/16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64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56898-C573-2141-9AA0-CCE5537E516C}" type="datetime1">
              <a:rPr lang="en-US" smtClean="0"/>
              <a:t>3/21/16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66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23B04-F31B-3E49-8175-3B73579F3B53}" type="datetime1">
              <a:rPr lang="en-US" smtClean="0"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987DE-4346-8941-8832-B48331E0F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tiff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2.tif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Relationship Id="rId3" Type="http://schemas.openxmlformats.org/officeDocument/2006/relationships/image" Target="../media/image44.tiff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4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2.xml"/><Relationship Id="rId5" Type="http://schemas.openxmlformats.org/officeDocument/2006/relationships/image" Target="../media/image48.tiff"/><Relationship Id="rId6" Type="http://schemas.openxmlformats.org/officeDocument/2006/relationships/image" Target="../media/image49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0.tiff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-field-guide.org.uk/" TargetMode="External"/><Relationship Id="rId4" Type="http://schemas.openxmlformats.org/officeDocument/2006/relationships/hyperlink" Target="http://geneticprogramming.us/Home_Page.html" TargetMode="External"/><Relationship Id="rId5" Type="http://schemas.openxmlformats.org/officeDocument/2006/relationships/hyperlink" Target="http://www.cs.bham.ac.uk/~wbl/biblio/" TargetMode="External"/><Relationship Id="rId6" Type="http://schemas.openxmlformats.org/officeDocument/2006/relationships/hyperlink" Target="http://citeseerx.ist.psu.edu/viewdoc/summary?doi=10.1.1.49.8874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ulu.com/" TargetMode="Externa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tif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1.tif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tif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tif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BKF7pGw8qbY" TargetMode="Externa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tif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tiff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61080"/>
          </a:xfrm>
        </p:spPr>
        <p:txBody>
          <a:bodyPr/>
          <a:lstStyle/>
          <a:p>
            <a:r>
              <a:rPr lang="en-US" dirty="0" smtClean="0"/>
              <a:t>Genetic Programming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432996"/>
            <a:ext cx="9144000" cy="1655762"/>
          </a:xfrm>
        </p:spPr>
        <p:txBody>
          <a:bodyPr/>
          <a:lstStyle/>
          <a:p>
            <a:r>
              <a:rPr lang="en-US" dirty="0" smtClean="0"/>
              <a:t>Robert Stromberg</a:t>
            </a:r>
          </a:p>
          <a:p>
            <a:r>
              <a:rPr lang="en-US" dirty="0" smtClean="0"/>
              <a:t>CS778</a:t>
            </a:r>
            <a:endParaRPr lang="en-US" dirty="0"/>
          </a:p>
        </p:txBody>
      </p:sp>
      <p:pic>
        <p:nvPicPr>
          <p:cNvPr id="1026" name="Picture 2" descr="http://www.babylonrisingblog.com/images/evolution_of_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620" y="4429919"/>
            <a:ext cx="4224759" cy="171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Crossing Over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10498" y="1825625"/>
            <a:ext cx="2971004" cy="435133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2920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Homologous Crossover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One-point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772" y="1825625"/>
            <a:ext cx="7101514" cy="472507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4348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Homologous Crossover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Uniform</a:t>
            </a:r>
          </a:p>
          <a:p>
            <a:pPr lvl="1"/>
            <a:r>
              <a:rPr lang="en-US" dirty="0" smtClean="0"/>
              <a:t>Visit nodes in common region</a:t>
            </a:r>
          </a:p>
          <a:p>
            <a:pPr lvl="1"/>
            <a:r>
              <a:rPr lang="en-US" dirty="0" smtClean="0"/>
              <a:t>Flip a coin at each locus</a:t>
            </a:r>
          </a:p>
          <a:p>
            <a:pPr lvl="2"/>
            <a:r>
              <a:rPr lang="en-US" dirty="0" smtClean="0"/>
              <a:t>Choose offspring from first or second parent</a:t>
            </a:r>
          </a:p>
          <a:p>
            <a:r>
              <a:rPr lang="en-US" dirty="0" smtClean="0"/>
              <a:t>Context-preserving</a:t>
            </a:r>
          </a:p>
          <a:p>
            <a:pPr lvl="1"/>
            <a:r>
              <a:rPr lang="en-US" dirty="0" smtClean="0"/>
              <a:t>Crossover points are </a:t>
            </a:r>
            <a:r>
              <a:rPr lang="en-US" dirty="0"/>
              <a:t>constrained to </a:t>
            </a:r>
            <a:r>
              <a:rPr lang="en-US" dirty="0" smtClean="0"/>
              <a:t>have same coordinates</a:t>
            </a:r>
          </a:p>
          <a:p>
            <a:pPr lvl="2"/>
            <a:r>
              <a:rPr lang="en-US" dirty="0" smtClean="0"/>
              <a:t>Not limited to common region</a:t>
            </a:r>
          </a:p>
          <a:p>
            <a:r>
              <a:rPr lang="en-US" dirty="0" smtClean="0"/>
              <a:t>Size-fair</a:t>
            </a:r>
          </a:p>
          <a:p>
            <a:pPr lvl="1"/>
            <a:r>
              <a:rPr lang="en-US" dirty="0" smtClean="0"/>
              <a:t>First crossover point selected randomly</a:t>
            </a:r>
          </a:p>
          <a:p>
            <a:pPr lvl="1"/>
            <a:r>
              <a:rPr lang="en-US" dirty="0" smtClean="0"/>
              <a:t>Second crossover point constrained by size of </a:t>
            </a:r>
            <a:r>
              <a:rPr lang="en-US" dirty="0" err="1" smtClean="0"/>
              <a:t>subtree</a:t>
            </a:r>
            <a:r>
              <a:rPr lang="en-US" dirty="0" smtClean="0"/>
              <a:t> to be removed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9237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Linear Genetic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30008"/>
          </a:xfrm>
        </p:spPr>
        <p:txBody>
          <a:bodyPr/>
          <a:lstStyle/>
          <a:p>
            <a:r>
              <a:rPr lang="en-US" dirty="0" smtClean="0"/>
              <a:t>Linear sequences of instructions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Most computer architectures represent programs linearly</a:t>
            </a:r>
          </a:p>
          <a:p>
            <a:r>
              <a:rPr lang="en-US" dirty="0" smtClean="0"/>
              <a:t>Computers don’t run tree-shaped programs</a:t>
            </a:r>
          </a:p>
          <a:p>
            <a:pPr lvl="1"/>
            <a:r>
              <a:rPr lang="en-US" dirty="0" smtClean="0"/>
              <a:t>Interpreters or compilers</a:t>
            </a:r>
          </a:p>
          <a:p>
            <a:r>
              <a:rPr lang="en-US" dirty="0" smtClean="0"/>
              <a:t>Speed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993" y="2281006"/>
            <a:ext cx="5877706" cy="6006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870" y="2968388"/>
            <a:ext cx="5629952" cy="133299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53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Linear Genetic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Representation</a:t>
            </a:r>
          </a:p>
          <a:p>
            <a:pPr lvl="1"/>
            <a:r>
              <a:rPr lang="en-US" dirty="0" smtClean="0"/>
              <a:t>Machine code GP</a:t>
            </a:r>
          </a:p>
          <a:p>
            <a:pPr lvl="1"/>
            <a:r>
              <a:rPr lang="en-US" dirty="0" smtClean="0"/>
              <a:t>Interpreted linear GP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6940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Crossover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Normal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Homologous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167" y="2088214"/>
            <a:ext cx="4061606" cy="15245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8167" y="4190188"/>
            <a:ext cx="4675057" cy="213790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7574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Mutation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Respect word boundaries</a:t>
            </a:r>
          </a:p>
          <a:p>
            <a:pPr lvl="1"/>
            <a:r>
              <a:rPr lang="en-US" dirty="0" smtClean="0"/>
              <a:t>Generate legal machine code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150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Graph-Based Genetic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Parallel Distributed GP</a:t>
            </a:r>
          </a:p>
          <a:p>
            <a:pPr lvl="1"/>
            <a:r>
              <a:rPr lang="en-US" dirty="0" smtClean="0"/>
              <a:t>Edges represent both control flow and data flow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826" y="2976158"/>
            <a:ext cx="7090348" cy="353058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7688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Multi-objective Genetic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Multi-objective optimization (MOO)</a:t>
            </a:r>
          </a:p>
          <a:p>
            <a:pPr lvl="1"/>
            <a:r>
              <a:rPr lang="en-US" dirty="0" smtClean="0"/>
              <a:t>Multiple goals or fitness functions</a:t>
            </a:r>
          </a:p>
          <a:p>
            <a:pPr lvl="1"/>
            <a:r>
              <a:rPr lang="en-US" dirty="0" smtClean="0"/>
              <a:t>Find simultaneous optimal solutions</a:t>
            </a:r>
          </a:p>
          <a:p>
            <a:pPr lvl="1"/>
            <a:r>
              <a:rPr lang="en-US" dirty="0" smtClean="0"/>
              <a:t>Aggregate scalar fitness function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800" y="3503534"/>
            <a:ext cx="2184400" cy="660400"/>
          </a:xfrm>
          <a:prstGeom prst="rect">
            <a:avLst/>
          </a:prstGeom>
        </p:spPr>
      </p:pic>
      <p:pic>
        <p:nvPicPr>
          <p:cNvPr id="5" name="Cow_Moo-Mike_Koenig-4267085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6797" y="2149612"/>
            <a:ext cx="812800" cy="8128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3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Multi-objective Genetic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Separate objectives</a:t>
            </a:r>
          </a:p>
          <a:p>
            <a:pPr lvl="1"/>
            <a:r>
              <a:rPr lang="en-US" dirty="0" smtClean="0"/>
              <a:t>Pareto dominance</a:t>
            </a:r>
          </a:p>
          <a:p>
            <a:pPr lvl="2"/>
            <a:r>
              <a:rPr lang="en-US" dirty="0" smtClean="0"/>
              <a:t>A </a:t>
            </a:r>
            <a:r>
              <a:rPr lang="en-US" dirty="0"/>
              <a:t>solution is said to Pareto dominate another if the first is </a:t>
            </a:r>
            <a:r>
              <a:rPr lang="en-US" dirty="0" smtClean="0"/>
              <a:t>not inferior </a:t>
            </a:r>
            <a:r>
              <a:rPr lang="en-US" dirty="0"/>
              <a:t>to the second in all objectives, and, additionally, there is at least </a:t>
            </a:r>
            <a:r>
              <a:rPr lang="en-US" dirty="0" smtClean="0"/>
              <a:t>one objective </a:t>
            </a:r>
            <a:r>
              <a:rPr lang="en-US" dirty="0"/>
              <a:t>where it is </a:t>
            </a:r>
            <a:r>
              <a:rPr lang="en-US" dirty="0" smtClean="0"/>
              <a:t>better</a:t>
            </a:r>
          </a:p>
          <a:p>
            <a:pPr lvl="1"/>
            <a:r>
              <a:rPr lang="en-US" dirty="0" smtClean="0"/>
              <a:t>Partial order</a:t>
            </a:r>
          </a:p>
          <a:p>
            <a:pPr lvl="2"/>
            <a:r>
              <a:rPr lang="en-US" dirty="0" smtClean="0"/>
              <a:t>No longer a strict linear ordering of solutions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460" y="4246173"/>
            <a:ext cx="5529080" cy="225759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Bloat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Program </a:t>
            </a:r>
            <a:r>
              <a:rPr lang="en-US" dirty="0"/>
              <a:t>growth without (significant) return </a:t>
            </a:r>
            <a:r>
              <a:rPr lang="en-US" dirty="0" smtClean="0"/>
              <a:t>in terms </a:t>
            </a:r>
            <a:r>
              <a:rPr lang="en-US" dirty="0"/>
              <a:t>of </a:t>
            </a:r>
            <a:r>
              <a:rPr lang="en-US" dirty="0" smtClean="0"/>
              <a:t>fitness</a:t>
            </a:r>
          </a:p>
          <a:p>
            <a:r>
              <a:rPr lang="en-US" dirty="0" smtClean="0"/>
              <a:t>Large programs are problematic</a:t>
            </a:r>
          </a:p>
          <a:p>
            <a:pPr lvl="1"/>
            <a:r>
              <a:rPr lang="en-US" dirty="0" smtClean="0"/>
              <a:t>computationally </a:t>
            </a:r>
            <a:r>
              <a:rPr lang="en-US" dirty="0"/>
              <a:t>expensive to evolve and later </a:t>
            </a:r>
            <a:r>
              <a:rPr lang="en-US" dirty="0" smtClean="0"/>
              <a:t>use</a:t>
            </a:r>
          </a:p>
          <a:p>
            <a:pPr lvl="1"/>
            <a:r>
              <a:rPr lang="en-US" dirty="0" smtClean="0"/>
              <a:t>hard to interpret</a:t>
            </a:r>
          </a:p>
          <a:p>
            <a:pPr lvl="1"/>
            <a:r>
              <a:rPr lang="en-US" dirty="0" smtClean="0"/>
              <a:t>may exhibit poor generalization</a:t>
            </a:r>
          </a:p>
          <a:p>
            <a:r>
              <a:rPr lang="en-US" dirty="0" smtClean="0"/>
              <a:t>No </a:t>
            </a:r>
            <a:r>
              <a:rPr lang="en-US" dirty="0"/>
              <a:t>single, universally-accepted </a:t>
            </a:r>
            <a:r>
              <a:rPr lang="en-US" dirty="0" smtClean="0"/>
              <a:t>unifying theory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56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Mutation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DNA synthesis - 1 error per 1,000,000,000 nucleotides added</a:t>
            </a:r>
            <a:endParaRPr lang="en-US" dirty="0"/>
          </a:p>
        </p:txBody>
      </p:sp>
      <p:pic>
        <p:nvPicPr>
          <p:cNvPr id="4" name="Picture 6" descr="http://www.vce.bioninja.com.au/_Media/block_mutations_me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2994665"/>
            <a:ext cx="84010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8270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Bloat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6037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Replication </a:t>
            </a:r>
            <a:r>
              <a:rPr lang="en-US" dirty="0"/>
              <a:t>accuracy </a:t>
            </a:r>
            <a:r>
              <a:rPr lang="en-US" dirty="0" smtClean="0"/>
              <a:t>theory</a:t>
            </a:r>
          </a:p>
          <a:p>
            <a:pPr lvl="1"/>
            <a:r>
              <a:rPr lang="en-US" dirty="0" smtClean="0"/>
              <a:t>Success </a:t>
            </a:r>
            <a:r>
              <a:rPr lang="en-US" dirty="0"/>
              <a:t>of a GP individual depends on its ability to have offspring that </a:t>
            </a:r>
            <a:r>
              <a:rPr lang="en-US" dirty="0" smtClean="0"/>
              <a:t>are functionally </a:t>
            </a:r>
            <a:r>
              <a:rPr lang="en-US" dirty="0"/>
              <a:t>similar to the </a:t>
            </a:r>
            <a:r>
              <a:rPr lang="en-US" dirty="0" smtClean="0"/>
              <a:t>parent</a:t>
            </a:r>
          </a:p>
          <a:p>
            <a:r>
              <a:rPr lang="en-US" dirty="0" smtClean="0"/>
              <a:t>Removal </a:t>
            </a:r>
            <a:r>
              <a:rPr lang="en-US" dirty="0"/>
              <a:t>bias </a:t>
            </a:r>
            <a:r>
              <a:rPr lang="en-US" dirty="0" smtClean="0"/>
              <a:t>theory</a:t>
            </a:r>
          </a:p>
          <a:p>
            <a:pPr lvl="1"/>
            <a:r>
              <a:rPr lang="en-US" dirty="0" smtClean="0"/>
              <a:t>Inactive </a:t>
            </a:r>
            <a:r>
              <a:rPr lang="en-US" dirty="0"/>
              <a:t>code in a GP tree tends to be low in the </a:t>
            </a:r>
            <a:r>
              <a:rPr lang="en-US" dirty="0" smtClean="0"/>
              <a:t>tree</a:t>
            </a:r>
          </a:p>
          <a:p>
            <a:pPr lvl="1"/>
            <a:r>
              <a:rPr lang="en-US" dirty="0" smtClean="0"/>
              <a:t>Crossover events excising </a:t>
            </a:r>
            <a:r>
              <a:rPr lang="en-US" dirty="0"/>
              <a:t>inactive </a:t>
            </a:r>
            <a:r>
              <a:rPr lang="en-US" dirty="0" err="1"/>
              <a:t>subtrees</a:t>
            </a:r>
            <a:r>
              <a:rPr lang="en-US" dirty="0"/>
              <a:t> produce offspring with the same fitness as </a:t>
            </a:r>
            <a:r>
              <a:rPr lang="en-US" dirty="0" smtClean="0"/>
              <a:t>their parents</a:t>
            </a:r>
          </a:p>
          <a:p>
            <a:pPr lvl="1"/>
            <a:r>
              <a:rPr lang="en-US" dirty="0" smtClean="0"/>
              <a:t>On </a:t>
            </a:r>
            <a:r>
              <a:rPr lang="en-US" dirty="0"/>
              <a:t>average the inserted </a:t>
            </a:r>
            <a:r>
              <a:rPr lang="en-US" dirty="0" err="1"/>
              <a:t>subtree</a:t>
            </a:r>
            <a:r>
              <a:rPr lang="en-US" dirty="0"/>
              <a:t> is bigger than the excised </a:t>
            </a:r>
            <a:r>
              <a:rPr lang="en-US" dirty="0" smtClean="0"/>
              <a:t>one</a:t>
            </a:r>
          </a:p>
          <a:p>
            <a:r>
              <a:rPr lang="en-US" dirty="0" smtClean="0"/>
              <a:t>Nature </a:t>
            </a:r>
            <a:r>
              <a:rPr lang="en-US" dirty="0"/>
              <a:t>of program search spaces </a:t>
            </a:r>
            <a:r>
              <a:rPr lang="en-US" dirty="0" smtClean="0"/>
              <a:t>theory</a:t>
            </a:r>
          </a:p>
          <a:p>
            <a:pPr lvl="1"/>
            <a:r>
              <a:rPr lang="en-US" dirty="0" smtClean="0"/>
              <a:t>Above </a:t>
            </a:r>
            <a:r>
              <a:rPr lang="en-US" dirty="0"/>
              <a:t>a </a:t>
            </a:r>
            <a:r>
              <a:rPr lang="en-US" dirty="0" smtClean="0"/>
              <a:t>certain size</a:t>
            </a:r>
            <a:r>
              <a:rPr lang="en-US" dirty="0"/>
              <a:t>, the distribution of </a:t>
            </a:r>
            <a:r>
              <a:rPr lang="en-US" dirty="0" smtClean="0"/>
              <a:t>fitness </a:t>
            </a:r>
            <a:r>
              <a:rPr lang="en-US" dirty="0"/>
              <a:t>does not vary with </a:t>
            </a:r>
            <a:r>
              <a:rPr lang="en-US" dirty="0" smtClean="0"/>
              <a:t>size</a:t>
            </a:r>
          </a:p>
          <a:p>
            <a:pPr lvl="1"/>
            <a:r>
              <a:rPr lang="en-US" dirty="0" smtClean="0"/>
              <a:t>Over time, </a:t>
            </a:r>
            <a:r>
              <a:rPr lang="en-US" dirty="0"/>
              <a:t>GP </a:t>
            </a:r>
            <a:r>
              <a:rPr lang="en-US" dirty="0" smtClean="0"/>
              <a:t>samples longer </a:t>
            </a:r>
            <a:r>
              <a:rPr lang="en-US" dirty="0"/>
              <a:t>and longer programs simply because there are more of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825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Bloat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Hard </a:t>
            </a:r>
            <a:r>
              <a:rPr lang="en-US" dirty="0"/>
              <a:t>limits on the size or depth of </a:t>
            </a:r>
            <a:r>
              <a:rPr lang="en-US" dirty="0" smtClean="0"/>
              <a:t>offspring</a:t>
            </a:r>
          </a:p>
          <a:p>
            <a:pPr lvl="1"/>
            <a:r>
              <a:rPr lang="en-US" dirty="0" smtClean="0"/>
              <a:t>If offspring exceeds </a:t>
            </a:r>
            <a:r>
              <a:rPr lang="en-US" dirty="0"/>
              <a:t>the limit, one of the parents is </a:t>
            </a:r>
            <a:r>
              <a:rPr lang="en-US" dirty="0" smtClean="0"/>
              <a:t>returned</a:t>
            </a:r>
          </a:p>
          <a:p>
            <a:pPr lvl="2"/>
            <a:r>
              <a:rPr lang="en-US" dirty="0" smtClean="0"/>
              <a:t>Population </a:t>
            </a:r>
            <a:r>
              <a:rPr lang="en-US" dirty="0"/>
              <a:t>will tend to be filled up with programs </a:t>
            </a:r>
            <a:r>
              <a:rPr lang="en-US" dirty="0" smtClean="0"/>
              <a:t>that nearly </a:t>
            </a:r>
            <a:r>
              <a:rPr lang="en-US" dirty="0"/>
              <a:t>infringe the </a:t>
            </a:r>
            <a:r>
              <a:rPr lang="en-US" dirty="0" smtClean="0"/>
              <a:t>constraint</a:t>
            </a:r>
          </a:p>
          <a:p>
            <a:pPr lvl="2"/>
            <a:r>
              <a:rPr lang="en-US" dirty="0" smtClean="0"/>
              <a:t>Fixed by not returning parent</a:t>
            </a:r>
          </a:p>
          <a:p>
            <a:r>
              <a:rPr lang="en-US" dirty="0" smtClean="0"/>
              <a:t>Anti-bloat genetic operators</a:t>
            </a:r>
          </a:p>
          <a:p>
            <a:pPr lvl="1"/>
            <a:r>
              <a:rPr lang="en-US" dirty="0" smtClean="0"/>
              <a:t>Size fair crossover</a:t>
            </a:r>
          </a:p>
          <a:p>
            <a:pPr lvl="1"/>
            <a:r>
              <a:rPr lang="en-US" dirty="0" smtClean="0"/>
              <a:t>Size fair mutation</a:t>
            </a:r>
          </a:p>
          <a:p>
            <a:r>
              <a:rPr lang="en-US" dirty="0" smtClean="0"/>
              <a:t>Anti-bloat selection</a:t>
            </a:r>
          </a:p>
          <a:p>
            <a:pPr lvl="1"/>
            <a:r>
              <a:rPr lang="en-US" dirty="0" smtClean="0"/>
              <a:t>Set fitness </a:t>
            </a:r>
            <a:r>
              <a:rPr lang="en-US" dirty="0"/>
              <a:t>of randomly chosen longer-than-average </a:t>
            </a:r>
            <a:r>
              <a:rPr lang="en-US" dirty="0" smtClean="0"/>
              <a:t>programs to </a:t>
            </a:r>
            <a:r>
              <a:rPr lang="en-US" dirty="0"/>
              <a:t>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1575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Evolution of Assembly </a:t>
            </a:r>
            <a:r>
              <a:rPr lang="en-US" dirty="0" smtClean="0"/>
              <a:t>Code</a:t>
            </a:r>
          </a:p>
          <a:p>
            <a:pPr lvl="0"/>
            <a:r>
              <a:rPr lang="en-US" dirty="0"/>
              <a:t>Automatically Defined Functions and </a:t>
            </a:r>
            <a:r>
              <a:rPr lang="en-US" dirty="0" smtClean="0"/>
              <a:t>Macros</a:t>
            </a:r>
          </a:p>
          <a:p>
            <a:pPr lvl="0"/>
            <a:r>
              <a:rPr lang="en-US" dirty="0"/>
              <a:t>Cellular </a:t>
            </a:r>
            <a:r>
              <a:rPr lang="en-US" dirty="0" smtClean="0"/>
              <a:t>Encoding</a:t>
            </a:r>
          </a:p>
          <a:p>
            <a:pPr lvl="0"/>
            <a:r>
              <a:rPr lang="en-US" dirty="0"/>
              <a:t>Automatic Programming of Multi-Agent </a:t>
            </a:r>
            <a:r>
              <a:rPr lang="en-US" dirty="0" smtClean="0"/>
              <a:t>Systems</a:t>
            </a:r>
          </a:p>
          <a:p>
            <a:pPr lvl="0"/>
            <a:r>
              <a:rPr lang="en-US" dirty="0" err="1"/>
              <a:t>Autoparallelization</a:t>
            </a:r>
            <a:r>
              <a:rPr lang="en-US" dirty="0"/>
              <a:t> of </a:t>
            </a:r>
            <a:r>
              <a:rPr lang="en-US" dirty="0" smtClean="0"/>
              <a:t>Algorithms</a:t>
            </a:r>
          </a:p>
          <a:p>
            <a:pPr lvl="0"/>
            <a:r>
              <a:rPr lang="en-US" dirty="0" smtClean="0"/>
              <a:t>Co-Evolution</a:t>
            </a:r>
          </a:p>
          <a:p>
            <a:pPr lvl="0"/>
            <a:r>
              <a:rPr lang="en-US" dirty="0"/>
              <a:t>Complex Adaptive </a:t>
            </a:r>
            <a:r>
              <a:rPr lang="en-US" dirty="0" smtClean="0"/>
              <a:t>Systems</a:t>
            </a:r>
          </a:p>
          <a:p>
            <a:pPr lvl="0"/>
            <a:r>
              <a:rPr lang="en-US" dirty="0"/>
              <a:t>Evolvable Hardware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9506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Where has GP Done Well?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The </a:t>
            </a:r>
            <a:r>
              <a:rPr lang="en-US" dirty="0"/>
              <a:t>interrelationships among the relevant variables is </a:t>
            </a:r>
            <a:r>
              <a:rPr lang="en-US" dirty="0" smtClean="0"/>
              <a:t>unknown or </a:t>
            </a:r>
            <a:r>
              <a:rPr lang="en-US" dirty="0"/>
              <a:t>poorly </a:t>
            </a:r>
            <a:r>
              <a:rPr lang="en-US" dirty="0" smtClean="0"/>
              <a:t>understood</a:t>
            </a:r>
          </a:p>
          <a:p>
            <a:pPr lvl="0"/>
            <a:r>
              <a:rPr lang="en-US" dirty="0" smtClean="0"/>
              <a:t>Finding </a:t>
            </a:r>
            <a:r>
              <a:rPr lang="en-US" dirty="0"/>
              <a:t>the size and shape of the ultimate solution is a </a:t>
            </a:r>
            <a:r>
              <a:rPr lang="en-US" dirty="0" smtClean="0"/>
              <a:t>major part </a:t>
            </a:r>
            <a:r>
              <a:rPr lang="en-US" dirty="0"/>
              <a:t>of the </a:t>
            </a:r>
            <a:r>
              <a:rPr lang="en-US" dirty="0" smtClean="0"/>
              <a:t>problem</a:t>
            </a:r>
          </a:p>
          <a:p>
            <a:pPr lvl="0"/>
            <a:r>
              <a:rPr lang="en-US" dirty="0" smtClean="0"/>
              <a:t>Significant </a:t>
            </a:r>
            <a:r>
              <a:rPr lang="en-US" dirty="0"/>
              <a:t>amounts of test data are available in </a:t>
            </a:r>
            <a:r>
              <a:rPr lang="en-US" dirty="0" smtClean="0"/>
              <a:t>computer-readable form</a:t>
            </a:r>
          </a:p>
          <a:p>
            <a:pPr lvl="0"/>
            <a:r>
              <a:rPr lang="en-US" dirty="0" smtClean="0"/>
              <a:t>There </a:t>
            </a:r>
            <a:r>
              <a:rPr lang="en-US" dirty="0"/>
              <a:t>are good simulators to test the performance of </a:t>
            </a:r>
            <a:r>
              <a:rPr lang="en-US" dirty="0" smtClean="0"/>
              <a:t>tentative solutions </a:t>
            </a:r>
            <a:r>
              <a:rPr lang="en-US" dirty="0"/>
              <a:t>to a problem, but poor methods to directly </a:t>
            </a:r>
            <a:r>
              <a:rPr lang="en-US" dirty="0" smtClean="0"/>
              <a:t>obtain good </a:t>
            </a:r>
            <a:r>
              <a:rPr lang="en-US" dirty="0"/>
              <a:t>solutions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7708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Where has GP Done Well?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Conventional </a:t>
            </a:r>
            <a:r>
              <a:rPr lang="en-US" dirty="0"/>
              <a:t>mathematical analysis does not, or cannot, </a:t>
            </a:r>
            <a:r>
              <a:rPr lang="en-US" dirty="0" smtClean="0"/>
              <a:t>provide analytic solutions</a:t>
            </a:r>
          </a:p>
          <a:p>
            <a:pPr lvl="0"/>
            <a:r>
              <a:rPr lang="en-US" dirty="0" smtClean="0"/>
              <a:t>An </a:t>
            </a:r>
            <a:r>
              <a:rPr lang="en-US" dirty="0"/>
              <a:t>approximate solution is acceptable (or is the only result </a:t>
            </a:r>
            <a:r>
              <a:rPr lang="en-US" dirty="0" smtClean="0"/>
              <a:t>that is </a:t>
            </a:r>
            <a:r>
              <a:rPr lang="en-US" dirty="0"/>
              <a:t>ever likely to be </a:t>
            </a:r>
            <a:r>
              <a:rPr lang="en-US" dirty="0" smtClean="0"/>
              <a:t>obtained)</a:t>
            </a:r>
          </a:p>
          <a:p>
            <a:pPr lvl="0"/>
            <a:r>
              <a:rPr lang="en-US" dirty="0" smtClean="0"/>
              <a:t>Small </a:t>
            </a:r>
            <a:r>
              <a:rPr lang="en-US" dirty="0"/>
              <a:t>improvements in performance are routinely measured (</a:t>
            </a:r>
            <a:r>
              <a:rPr lang="en-US" dirty="0" smtClean="0"/>
              <a:t>or easily </a:t>
            </a:r>
            <a:r>
              <a:rPr lang="en-US" dirty="0"/>
              <a:t>measurable) and highly prized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8833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Where has GP Done Well?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Curve Fitting, Data Modelling </a:t>
            </a:r>
            <a:r>
              <a:rPr lang="en-US" dirty="0" smtClean="0"/>
              <a:t>and Symbolic Regression</a:t>
            </a:r>
          </a:p>
          <a:p>
            <a:pPr lvl="0"/>
            <a:r>
              <a:rPr lang="en-US" dirty="0"/>
              <a:t>Image and Signal </a:t>
            </a:r>
            <a:r>
              <a:rPr lang="en-US" dirty="0" smtClean="0"/>
              <a:t>Processing</a:t>
            </a:r>
          </a:p>
          <a:p>
            <a:pPr lvl="0"/>
            <a:r>
              <a:rPr lang="en-US" dirty="0"/>
              <a:t>Financial Trading, Time </a:t>
            </a:r>
            <a:r>
              <a:rPr lang="en-US" dirty="0" smtClean="0"/>
              <a:t>Series Prediction </a:t>
            </a:r>
            <a:r>
              <a:rPr lang="en-US" dirty="0"/>
              <a:t>and Economic </a:t>
            </a:r>
            <a:r>
              <a:rPr lang="en-US" dirty="0" smtClean="0"/>
              <a:t>Modelling</a:t>
            </a:r>
          </a:p>
          <a:p>
            <a:pPr lvl="0"/>
            <a:r>
              <a:rPr lang="en-US" dirty="0"/>
              <a:t>Industrial Process </a:t>
            </a:r>
            <a:r>
              <a:rPr lang="en-US" dirty="0" smtClean="0"/>
              <a:t>Control</a:t>
            </a:r>
          </a:p>
          <a:p>
            <a:pPr lvl="0"/>
            <a:r>
              <a:rPr lang="en-US" dirty="0"/>
              <a:t>Medicine, Biology and </a:t>
            </a:r>
            <a:r>
              <a:rPr lang="en-US" dirty="0" smtClean="0"/>
              <a:t>Bioinformatics</a:t>
            </a:r>
          </a:p>
          <a:p>
            <a:pPr lvl="0"/>
            <a:r>
              <a:rPr lang="en-US" dirty="0"/>
              <a:t>Entertainment and Computer </a:t>
            </a:r>
            <a:r>
              <a:rPr lang="en-US" dirty="0" smtClean="0"/>
              <a:t>Games</a:t>
            </a:r>
          </a:p>
          <a:p>
            <a:pPr lvl="0"/>
            <a:r>
              <a:rPr lang="en-US" dirty="0"/>
              <a:t>The </a:t>
            </a:r>
            <a:r>
              <a:rPr lang="en-US" dirty="0" smtClean="0"/>
              <a:t>Arts</a:t>
            </a:r>
          </a:p>
          <a:p>
            <a:pPr lvl="0"/>
            <a:r>
              <a:rPr lang="en-US" dirty="0"/>
              <a:t>Compression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9648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Bibliography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R. </a:t>
            </a:r>
            <a:r>
              <a:rPr lang="en-US" dirty="0" err="1"/>
              <a:t>Poli</a:t>
            </a:r>
            <a:r>
              <a:rPr lang="en-US" dirty="0"/>
              <a:t>, W. B. Langdon, and N. F. McPhee. </a:t>
            </a:r>
            <a:r>
              <a:rPr lang="en-US" i="1" dirty="0"/>
              <a:t>A field guide to </a:t>
            </a:r>
            <a:r>
              <a:rPr lang="en-US" i="1" dirty="0" smtClean="0"/>
              <a:t>genetic programming</a:t>
            </a:r>
            <a:r>
              <a:rPr lang="en-US" dirty="0"/>
              <a:t>. Published via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lulu.com</a:t>
            </a:r>
            <a:r>
              <a:rPr lang="en-US" dirty="0" smtClean="0"/>
              <a:t> and </a:t>
            </a:r>
            <a:r>
              <a:rPr lang="en-US" dirty="0"/>
              <a:t>freely available </a:t>
            </a:r>
            <a:r>
              <a:rPr lang="en-US" dirty="0" smtClean="0"/>
              <a:t>at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www.gp-field-guide.org.uk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/>
              <a:t>2008. (With contributions by J. R. </a:t>
            </a:r>
            <a:r>
              <a:rPr lang="en-US" dirty="0" err="1"/>
              <a:t>Koza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K. Dolan. </a:t>
            </a:r>
            <a:r>
              <a:rPr lang="en-US" i="1" dirty="0" smtClean="0"/>
              <a:t>Genetic Programming Source</a:t>
            </a:r>
            <a:r>
              <a:rPr lang="en-US" dirty="0" smtClean="0"/>
              <a:t>, </a:t>
            </a:r>
            <a:r>
              <a:rPr lang="en-US" dirty="0" smtClean="0">
                <a:hlinkClick r:id="rId4"/>
              </a:rPr>
              <a:t>http://geneticprogramming.us/Home_Page.html</a:t>
            </a:r>
            <a:endParaRPr lang="en-US" dirty="0" smtClean="0"/>
          </a:p>
          <a:p>
            <a:r>
              <a:rPr lang="en-US" dirty="0" smtClean="0"/>
              <a:t>Langdon, et al. </a:t>
            </a:r>
            <a:r>
              <a:rPr lang="en-US" i="1" dirty="0" smtClean="0"/>
              <a:t>GP Bibliography</a:t>
            </a:r>
            <a:r>
              <a:rPr lang="en-US" dirty="0"/>
              <a:t>.</a:t>
            </a:r>
            <a:r>
              <a:rPr lang="en-US" dirty="0" smtClean="0"/>
              <a:t> 1995 - 2016, </a:t>
            </a:r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://www.cs.bham.ac.uk/~wbl/biblio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r>
              <a:rPr lang="en-US" dirty="0" smtClean="0"/>
              <a:t>J. R. </a:t>
            </a:r>
            <a:r>
              <a:rPr lang="en-US" dirty="0" err="1" smtClean="0"/>
              <a:t>Koza</a:t>
            </a:r>
            <a:r>
              <a:rPr lang="en-US" dirty="0" smtClean="0"/>
              <a:t>. </a:t>
            </a:r>
            <a:r>
              <a:rPr lang="en-US" i="1" dirty="0"/>
              <a:t>Future Work and Practical Applications of Genetic </a:t>
            </a:r>
            <a:r>
              <a:rPr lang="en-US" i="1" dirty="0" smtClean="0"/>
              <a:t>Programming</a:t>
            </a:r>
            <a:r>
              <a:rPr lang="en-US" dirty="0" smtClean="0"/>
              <a:t>. </a:t>
            </a:r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citeseerx.ist.psu.edu/viewdoc/summary?doi=10.1.1.49.8874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6551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0.gstatic.com/images?q=tbn:ANd9GcQH9j25lB8-mHDEVnmkO7BDwFq54JdTUgcpvE5TBACbs6vGQ2F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541" y="1527858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36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Point Mutation</a:t>
            </a:r>
            <a:endParaRPr lang="en-US" dirty="0"/>
          </a:p>
        </p:txBody>
      </p:sp>
      <p:pic>
        <p:nvPicPr>
          <p:cNvPr id="9218" name="Picture 2" descr="http://a.files.bbci.co.uk/bam/live/content/zdjy4wx/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896" y="2068453"/>
            <a:ext cx="5943600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Translation</a:t>
            </a:r>
            <a:endParaRPr lang="en-US" dirty="0"/>
          </a:p>
        </p:txBody>
      </p:sp>
      <p:pic>
        <p:nvPicPr>
          <p:cNvPr id="20482" name="Picture 2" descr="http://2.bp.blogspot.com/_jg6LUDHNTt0/S931OQyYBCI/AAAAAAAAAiM/KfD5P8t6R_I/s1600/universalcodecha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212" y="1690688"/>
            <a:ext cx="4981575" cy="461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798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Mutation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882" y="1990122"/>
            <a:ext cx="4232235" cy="423223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11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Nils </a:t>
            </a:r>
            <a:r>
              <a:rPr lang="en-US" dirty="0" err="1" smtClean="0"/>
              <a:t>Barricelli</a:t>
            </a:r>
            <a:r>
              <a:rPr lang="en-US" dirty="0" smtClean="0"/>
              <a:t> – 1964 – artificial life</a:t>
            </a:r>
          </a:p>
          <a:p>
            <a:pPr lvl="0"/>
            <a:r>
              <a:rPr lang="en-US" dirty="0" smtClean="0"/>
              <a:t>1960s, 1970s – genetic algorithms</a:t>
            </a:r>
          </a:p>
          <a:p>
            <a:pPr lvl="0"/>
            <a:r>
              <a:rPr lang="en-US" dirty="0" err="1" smtClean="0"/>
              <a:t>Nichael</a:t>
            </a:r>
            <a:r>
              <a:rPr lang="en-US" dirty="0" smtClean="0"/>
              <a:t> Cramer – 1985 – first statement of “tree-based” GP</a:t>
            </a:r>
          </a:p>
          <a:p>
            <a:pPr lvl="0"/>
            <a:r>
              <a:rPr lang="en-US" dirty="0" smtClean="0"/>
              <a:t>John R. </a:t>
            </a:r>
            <a:r>
              <a:rPr lang="en-US" dirty="0" err="1" smtClean="0"/>
              <a:t>Koza</a:t>
            </a:r>
            <a:r>
              <a:rPr lang="en-US" dirty="0"/>
              <a:t> </a:t>
            </a:r>
            <a:r>
              <a:rPr lang="en-US" dirty="0" smtClean="0"/>
              <a:t>– 1992 </a:t>
            </a:r>
            <a:r>
              <a:rPr lang="en-US" dirty="0"/>
              <a:t>– “Genetic Programming: On the Programming of Computers by Means of Natural </a:t>
            </a:r>
            <a:r>
              <a:rPr lang="en-US" dirty="0" smtClean="0"/>
              <a:t>Selection”</a:t>
            </a:r>
          </a:p>
          <a:p>
            <a:pPr lvl="0"/>
            <a:r>
              <a:rPr lang="en-US" dirty="0" smtClean="0"/>
              <a:t>1990s – simple problems – computationally intensive</a:t>
            </a:r>
          </a:p>
          <a:p>
            <a:pPr lvl="0"/>
            <a:r>
              <a:rPr lang="en-US" dirty="0" smtClean="0"/>
              <a:t>2000s – exponential growth in CPU power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21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71E1044-438C-9B44-942D-B91A54BFFD73}" type="slidenum">
              <a:rPr lang="en-US" smtClean="0">
                <a:latin typeface="Times New Roman" pitchFamily="1" charset="0"/>
              </a:rPr>
              <a:pPr/>
              <a:t>16</a:t>
            </a:fld>
            <a:endParaRPr lang="en-US" smtClean="0">
              <a:latin typeface="Times New Roman" pitchFamily="1" charset="0"/>
            </a:endParaRPr>
          </a:p>
        </p:txBody>
      </p:sp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Evolutionary Algorithms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buFont typeface="Wingdings" pitchFamily="1" charset="2"/>
              <a:buNone/>
            </a:pPr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852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7082BAB-2323-0647-B1BC-D2CCEE251C6E}" type="slidenum">
              <a:rPr lang="en-US" smtClean="0">
                <a:latin typeface="Times New Roman" pitchFamily="1" charset="0"/>
              </a:rPr>
              <a:pPr/>
              <a:t>17</a:t>
            </a:fld>
            <a:endParaRPr lang="en-US" smtClean="0">
              <a:latin typeface="Times New Roman" pitchFamily="1" charset="0"/>
            </a:endParaRPr>
          </a:p>
        </p:txBody>
      </p:sp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0488" tIns="44450" rIns="90488" bIns="44450" rtlCol="0" anchor="ctr">
            <a:normAutofit/>
          </a:bodyPr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Evolutionary Computation/Algorithms</a:t>
            </a:r>
            <a:br>
              <a:rPr lang="en-US">
                <a:ea typeface="+mj-ea"/>
                <a:cs typeface="+mj-cs"/>
              </a:rPr>
            </a:br>
            <a:r>
              <a:rPr lang="en-US">
                <a:ea typeface="+mj-ea"/>
                <a:cs typeface="+mj-cs"/>
              </a:rPr>
              <a:t>Genetic Algorithms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vert="horz" lIns="90488" tIns="44450" rIns="90488" bIns="44450" rtlCol="0">
            <a:normAutofit lnSpcReduction="10000"/>
          </a:bodyPr>
          <a:lstStyle/>
          <a:p>
            <a:pPr eaLnBrk="1" hangingPunct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Simulate “natural” evolution of structures via selection and reproduction, based on performance (fitness)</a:t>
            </a:r>
          </a:p>
          <a:p>
            <a:pPr eaLnBrk="1" hangingPunct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Type of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 heuristic search 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 optimize any set of parameters- Discovery, not inductive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 learning in 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isolation</a:t>
            </a:r>
            <a:endParaRPr lang="en-US" dirty="0" smtClean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/>
            <a:r>
              <a:rPr lang="en-US" dirty="0" smtClean="0"/>
              <a:t>Create "genomes" which represent a current potential solution with a fitness (quality) score</a:t>
            </a:r>
            <a:endParaRPr lang="en-US" dirty="0" smtClean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/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Values in genome represent parameters to 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optimize</a:t>
            </a:r>
            <a:endParaRPr lang="en-US" dirty="0" smtClean="0">
              <a:ea typeface="ＭＳ Ｐゴシック" pitchFamily="1" charset="-128"/>
              <a:cs typeface="ＭＳ Ｐゴシック" pitchFamily="1" charset="-128"/>
            </a:endParaRPr>
          </a:p>
          <a:p>
            <a:pPr lvl="1" eaLnBrk="1" hangingPunct="1"/>
            <a:r>
              <a:rPr lang="en-US" dirty="0" smtClean="0"/>
              <a:t>MLP weights</a:t>
            </a:r>
            <a:r>
              <a:rPr lang="en-US" dirty="0"/>
              <a:t>, TSP path</a:t>
            </a:r>
            <a:r>
              <a:rPr lang="en-US" dirty="0" smtClean="0"/>
              <a:t>, knapsack, </a:t>
            </a:r>
            <a:r>
              <a:rPr lang="en-US" dirty="0"/>
              <a:t>potential clusterings, etc.</a:t>
            </a:r>
            <a:endParaRPr lang="en-US" dirty="0" smtClean="0"/>
          </a:p>
          <a:p>
            <a:pPr eaLnBrk="1" hangingPunct="1"/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Discover new genomes (solutions) using genetic operators</a:t>
            </a:r>
          </a:p>
          <a:p>
            <a:pPr lvl="1" eaLnBrk="1" hangingPunct="1"/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Recombination (crossover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) and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 mutation 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are most 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common</a:t>
            </a:r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0526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D2EC881-700B-3041-8953-25F14595C2A4}" type="slidenum">
              <a:rPr lang="en-US">
                <a:latin typeface="Times New Roman" charset="0"/>
              </a:rPr>
              <a:pPr/>
              <a:t>18</a:t>
            </a:fld>
            <a:endParaRPr lang="en-US">
              <a:latin typeface="Times New Roman" charset="0"/>
            </a:endParaRPr>
          </a:p>
        </p:txBody>
      </p:sp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0488" tIns="44450" rIns="90488" bIns="44450" rtlCol="0" anchor="ctr">
            <a:normAutofit/>
          </a:bodyPr>
          <a:lstStyle/>
          <a:p>
            <a:pPr>
              <a:defRPr/>
            </a:pPr>
            <a:r>
              <a:rPr lang="en-US"/>
              <a:t>Evolutionary Computation/Algorithms</a:t>
            </a:r>
            <a:br>
              <a:rPr lang="en-US"/>
            </a:br>
            <a:r>
              <a:rPr lang="en-US"/>
              <a:t>Genetic Algorithms</a:t>
            </a:r>
          </a:p>
        </p:txBody>
      </p:sp>
      <p:sp>
        <p:nvSpPr>
          <p:cNvPr id="7782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vert="horz" lIns="90488" tIns="44450" rIns="90488" bIns="44450" rtlCol="0">
            <a:normAutofit fontScale="92500" lnSpcReduction="20000"/>
          </a:bodyPr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Populate our search space with initial random solutions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Use genetic operators to search the space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Do local search near the possible solutions with mutation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Do exploratory search with recombination (crossover)</a:t>
            </a:r>
          </a:p>
          <a:p>
            <a:endParaRPr lang="en-US" dirty="0">
              <a:ea typeface="ＭＳ Ｐゴシック" charset="-128"/>
              <a:cs typeface="ＭＳ Ｐゴシック" charset="-128"/>
            </a:endParaRPr>
          </a:p>
          <a:p>
            <a:pPr algn="ctr">
              <a:buFont typeface="Wingdings" charset="2"/>
              <a:buNone/>
            </a:pPr>
            <a:r>
              <a:rPr lang="en-US" dirty="0">
                <a:ea typeface="ＭＳ Ｐゴシック" charset="-128"/>
                <a:cs typeface="ＭＳ Ｐゴシック" charset="-128"/>
              </a:rPr>
              <a:t>1 1 0 2 3 1 0 2 2 1 (Fitness =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60</a:t>
            </a:r>
            <a:r>
              <a:rPr lang="en-US" dirty="0">
                <a:ea typeface="ＭＳ Ｐゴシック" charset="-128"/>
                <a:cs typeface="ＭＳ Ｐゴシック" charset="-128"/>
              </a:rPr>
              <a:t>)</a:t>
            </a:r>
          </a:p>
          <a:p>
            <a:pPr algn="ctr">
              <a:buFont typeface="Wingdings" charset="2"/>
              <a:buNone/>
            </a:pPr>
            <a:r>
              <a:rPr lang="en-US" dirty="0">
                <a:ea typeface="ＭＳ Ｐゴシック" charset="-128"/>
                <a:cs typeface="ＭＳ Ｐゴシック" charset="-128"/>
              </a:rPr>
              <a:t>2 2 0 1 1 3 1 1 0 0 (Fitness =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72)</a:t>
            </a:r>
          </a:p>
          <a:p>
            <a:pPr algn="ctr">
              <a:buFont typeface="Wingdings" charset="2"/>
              <a:buNone/>
            </a:pPr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pPr algn="ctr">
              <a:buNone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1 1 0 2 1 3 1 1 0 0 (Fitness = 55)</a:t>
            </a:r>
          </a:p>
          <a:p>
            <a:pPr algn="ctr">
              <a:buFont typeface="Wingdings" charset="2"/>
              <a:buNone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2 2 0 1 3 1 0 2 2 1 (Fitness = 88)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7830" name="Line 4"/>
          <p:cNvSpPr>
            <a:spLocks noChangeShapeType="1"/>
          </p:cNvSpPr>
          <p:nvPr/>
        </p:nvSpPr>
        <p:spPr bwMode="auto">
          <a:xfrm>
            <a:off x="4986338" y="3810000"/>
            <a:ext cx="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61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228903B-0FDA-154F-8422-F8CA7959D129}" type="slidenum">
              <a:rPr lang="en-US" smtClean="0">
                <a:latin typeface="Times New Roman" pitchFamily="1" charset="0"/>
              </a:rPr>
              <a:pPr/>
              <a:t>19</a:t>
            </a:fld>
            <a:endParaRPr lang="en-US" smtClean="0">
              <a:latin typeface="Times New Roman" pitchFamily="1" charset="0"/>
            </a:endParaRPr>
          </a:p>
        </p:txBody>
      </p:sp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0488" tIns="44450" rIns="90488" bIns="44450" rtlCol="0" anchor="ctr">
            <a:normAutofit/>
          </a:bodyPr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Evolutionary Algorithms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vert="horz" lIns="90488" tIns="44450" rIns="90488" bIns="44450" rtlCol="0"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Start with initialized population </a:t>
            </a:r>
            <a:r>
              <a:rPr lang="en-US" i="1" dirty="0" err="1">
                <a:ea typeface="ＭＳ Ｐゴシック" pitchFamily="1" charset="-128"/>
                <a:cs typeface="ＭＳ Ｐゴシック" pitchFamily="1" charset="-128"/>
              </a:rPr>
              <a:t>P</a:t>
            </a:r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(</a:t>
            </a:r>
            <a:r>
              <a:rPr lang="en-US" i="1" dirty="0" err="1">
                <a:ea typeface="ＭＳ Ｐゴシック" pitchFamily="1" charset="-128"/>
                <a:cs typeface="ＭＳ Ｐゴシック" pitchFamily="1" charset="-128"/>
              </a:rPr>
              <a:t>t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) - random, domain- knowledge, etc.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Typically have fixed population size 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(type of beam 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search), large enough to maintain diversity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Selection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err="1"/>
              <a:t>Parent_Selection</a:t>
            </a:r>
            <a:r>
              <a:rPr lang="en-US" dirty="0"/>
              <a:t> </a:t>
            </a:r>
            <a:r>
              <a:rPr lang="en-US" i="1" dirty="0" err="1"/>
              <a:t>P</a:t>
            </a:r>
            <a:r>
              <a:rPr lang="en-US" dirty="0" err="1"/>
              <a:t>(</a:t>
            </a:r>
            <a:r>
              <a:rPr lang="en-US" i="1" dirty="0" err="1"/>
              <a:t>t</a:t>
            </a:r>
            <a:r>
              <a:rPr lang="en-US" dirty="0"/>
              <a:t>) - Promising Parents more likely to be chosen based on fitness to create new children using genetic operators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Survive </a:t>
            </a:r>
            <a:r>
              <a:rPr lang="en-US" i="1" dirty="0" err="1"/>
              <a:t>P</a:t>
            </a:r>
            <a:r>
              <a:rPr lang="en-US" dirty="0" err="1"/>
              <a:t>(</a:t>
            </a:r>
            <a:r>
              <a:rPr lang="en-US" i="1" dirty="0" err="1"/>
              <a:t>t</a:t>
            </a:r>
            <a:r>
              <a:rPr lang="en-US" dirty="0"/>
              <a:t>) - Pruning of less promising candidates, Evaluate </a:t>
            </a:r>
            <a:r>
              <a:rPr lang="en-US" i="1" dirty="0" err="1"/>
              <a:t>P</a:t>
            </a:r>
            <a:r>
              <a:rPr lang="en-US" dirty="0" err="1"/>
              <a:t>(</a:t>
            </a:r>
            <a:r>
              <a:rPr lang="en-US" i="1" dirty="0" err="1"/>
              <a:t>t</a:t>
            </a:r>
            <a:r>
              <a:rPr lang="en-US" dirty="0"/>
              <a:t>) - Calculate fitness of population members.  Could be simple metrics to complex simulations.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Survival of the fittest - Find and keep best while also maintaining diversity</a:t>
            </a:r>
          </a:p>
        </p:txBody>
      </p:sp>
    </p:spTree>
    <p:extLst>
      <p:ext uri="{BB962C8B-B14F-4D97-AF65-F5344CB8AC3E}">
        <p14:creationId xmlns:p14="http://schemas.microsoft.com/office/powerpoint/2010/main" val="20532324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Genetics, biology, and evolution</a:t>
            </a:r>
          </a:p>
          <a:p>
            <a:r>
              <a:rPr lang="en-US" dirty="0" smtClean="0"/>
              <a:t>Genetic algorithms</a:t>
            </a:r>
          </a:p>
          <a:p>
            <a:r>
              <a:rPr lang="en-US" dirty="0" smtClean="0"/>
              <a:t>Overview of GP</a:t>
            </a:r>
          </a:p>
          <a:p>
            <a:r>
              <a:rPr lang="en-US" dirty="0" smtClean="0"/>
              <a:t>Details</a:t>
            </a:r>
          </a:p>
          <a:p>
            <a:r>
              <a:rPr lang="en-US" dirty="0" smtClean="0"/>
              <a:t>Example</a:t>
            </a:r>
          </a:p>
          <a:p>
            <a:r>
              <a:rPr lang="en-US" dirty="0" smtClean="0"/>
              <a:t>Applications</a:t>
            </a:r>
          </a:p>
          <a:p>
            <a:r>
              <a:rPr lang="en-US" dirty="0" smtClean="0"/>
              <a:t>Advanced GP</a:t>
            </a:r>
          </a:p>
          <a:p>
            <a:r>
              <a:rPr lang="en-US" dirty="0" smtClean="0"/>
              <a:t>Future work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1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E169DBD-EB22-7E49-B6FF-43260A8EA0E7}" type="slidenum">
              <a:rPr lang="en-US">
                <a:latin typeface="Times New Roman" charset="0"/>
              </a:rPr>
              <a:pPr/>
              <a:t>20</a:t>
            </a:fld>
            <a:endParaRPr lang="en-US">
              <a:latin typeface="Times New Roman" charset="0"/>
            </a:endParaRPr>
          </a:p>
        </p:txBody>
      </p:sp>
      <p:sp>
        <p:nvSpPr>
          <p:cNvPr id="39833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0488" tIns="44450" rIns="90488" bIns="44450" rtlCol="0" anchor="ctr">
            <a:normAutofit/>
          </a:bodyPr>
          <a:lstStyle/>
          <a:p>
            <a:pPr>
              <a:defRPr/>
            </a:pPr>
            <a:r>
              <a:rPr lang="en-US"/>
              <a:t>Evolutionary Algorithm</a:t>
            </a:r>
          </a:p>
        </p:txBody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87600" y="1828800"/>
            <a:ext cx="7315200" cy="4000500"/>
          </a:xfrm>
          <a:noFill/>
        </p:spPr>
        <p:txBody>
          <a:bodyPr vert="horz" lIns="90488" tIns="44450" rIns="90488" bIns="44450" rtlCol="0">
            <a:normAutofit fontScale="92500" lnSpcReduction="10000"/>
          </a:bodyPr>
          <a:lstStyle/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sz="2000" dirty="0">
                <a:ea typeface="ＭＳ Ｐゴシック" charset="-128"/>
                <a:cs typeface="ＭＳ Ｐゴシック" charset="-128"/>
              </a:rPr>
              <a:t>Procedure EA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sz="2000" i="1" dirty="0" err="1">
                <a:ea typeface="ＭＳ Ｐゴシック" charset="-128"/>
                <a:cs typeface="ＭＳ Ｐゴシック" charset="-128"/>
              </a:rPr>
              <a:t>t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 = 0;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sz="2000" dirty="0">
                <a:ea typeface="ＭＳ Ｐゴシック" charset="-128"/>
                <a:cs typeface="ＭＳ Ｐゴシック" charset="-128"/>
              </a:rPr>
              <a:t>Initialize Population </a:t>
            </a:r>
            <a:r>
              <a:rPr lang="en-US" sz="2000" i="1" dirty="0" err="1">
                <a:ea typeface="ＭＳ Ｐゴシック" charset="-128"/>
                <a:cs typeface="ＭＳ Ｐゴシック" charset="-128"/>
              </a:rPr>
              <a:t>P</a:t>
            </a:r>
            <a:r>
              <a:rPr lang="en-US" sz="2000" dirty="0" err="1">
                <a:ea typeface="ＭＳ Ｐゴシック" charset="-128"/>
                <a:cs typeface="ＭＳ Ｐゴシック" charset="-128"/>
              </a:rPr>
              <a:t>(</a:t>
            </a:r>
            <a:r>
              <a:rPr lang="en-US" sz="2000" i="1" dirty="0" err="1">
                <a:ea typeface="ＭＳ Ｐゴシック" charset="-128"/>
                <a:cs typeface="ＭＳ Ｐゴシック" charset="-128"/>
              </a:rPr>
              <a:t>t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);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sz="2000" dirty="0">
                <a:ea typeface="ＭＳ Ｐゴシック" charset="-128"/>
                <a:cs typeface="ＭＳ Ｐゴシック" charset="-128"/>
              </a:rPr>
              <a:t>Evaluate </a:t>
            </a:r>
            <a:r>
              <a:rPr lang="en-US" sz="2000" i="1" dirty="0" err="1">
                <a:ea typeface="ＭＳ Ｐゴシック" charset="-128"/>
                <a:cs typeface="ＭＳ Ｐゴシック" charset="-128"/>
              </a:rPr>
              <a:t>P</a:t>
            </a:r>
            <a:r>
              <a:rPr lang="en-US" sz="2000" dirty="0" err="1">
                <a:ea typeface="ＭＳ Ｐゴシック" charset="-128"/>
                <a:cs typeface="ＭＳ Ｐゴシック" charset="-128"/>
              </a:rPr>
              <a:t>(</a:t>
            </a:r>
            <a:r>
              <a:rPr lang="en-US" sz="2000" i="1" dirty="0" err="1">
                <a:ea typeface="ＭＳ Ｐゴシック" charset="-128"/>
                <a:cs typeface="ＭＳ Ｐゴシック" charset="-128"/>
              </a:rPr>
              <a:t>t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);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sz="2000" dirty="0">
                <a:ea typeface="ＭＳ Ｐゴシック" charset="-128"/>
                <a:cs typeface="ＭＳ Ｐゴシック" charset="-128"/>
              </a:rPr>
              <a:t>Until Done{ /*Sufficiently “good” individuals discovered or many iterations passed with no improvement, etc.*/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i="1" dirty="0" err="1"/>
              <a:t>t</a:t>
            </a:r>
            <a:r>
              <a:rPr lang="en-US" dirty="0"/>
              <a:t> = </a:t>
            </a:r>
            <a:r>
              <a:rPr lang="en-US" i="1" dirty="0" err="1"/>
              <a:t>t</a:t>
            </a:r>
            <a:r>
              <a:rPr lang="en-US" i="1" dirty="0"/>
              <a:t> </a:t>
            </a:r>
            <a:r>
              <a:rPr lang="en-US" dirty="0"/>
              <a:t>+ 1;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dirty="0" err="1"/>
              <a:t>Parent_Selection</a:t>
            </a:r>
            <a:r>
              <a:rPr lang="en-US" dirty="0"/>
              <a:t> </a:t>
            </a:r>
            <a:r>
              <a:rPr lang="en-US" sz="1800" i="1" dirty="0" err="1"/>
              <a:t>P</a:t>
            </a:r>
            <a:r>
              <a:rPr lang="en-US" sz="1800" dirty="0" err="1"/>
              <a:t>(</a:t>
            </a:r>
            <a:r>
              <a:rPr lang="en-US" sz="1800" i="1" dirty="0" err="1"/>
              <a:t>t</a:t>
            </a:r>
            <a:r>
              <a:rPr lang="en-US" sz="1800" dirty="0"/>
              <a:t>);</a:t>
            </a:r>
            <a:endParaRPr lang="en-US" dirty="0"/>
          </a:p>
          <a:p>
            <a:pPr lvl="1">
              <a:lnSpc>
                <a:spcPct val="90000"/>
              </a:lnSpc>
              <a:buFontTx/>
              <a:buNone/>
            </a:pPr>
            <a:r>
              <a:rPr lang="en-US" dirty="0"/>
              <a:t>Recombine </a:t>
            </a:r>
            <a:r>
              <a:rPr lang="en-US" sz="1800" i="1" dirty="0" err="1"/>
              <a:t>P</a:t>
            </a:r>
            <a:r>
              <a:rPr lang="en-US" sz="1800" dirty="0" err="1"/>
              <a:t>(</a:t>
            </a:r>
            <a:r>
              <a:rPr lang="en-US" sz="1800" i="1" dirty="0" err="1"/>
              <a:t>t</a:t>
            </a:r>
            <a:r>
              <a:rPr lang="en-US" sz="1800" dirty="0"/>
              <a:t>);</a:t>
            </a:r>
            <a:endParaRPr lang="en-US" dirty="0"/>
          </a:p>
          <a:p>
            <a:pPr lvl="1">
              <a:lnSpc>
                <a:spcPct val="90000"/>
              </a:lnSpc>
              <a:buFontTx/>
              <a:buNone/>
            </a:pPr>
            <a:r>
              <a:rPr lang="en-US" dirty="0"/>
              <a:t>Mutate </a:t>
            </a:r>
            <a:r>
              <a:rPr lang="en-US" sz="1800" i="1" dirty="0" err="1"/>
              <a:t>P</a:t>
            </a:r>
            <a:r>
              <a:rPr lang="en-US" sz="1800" dirty="0" err="1"/>
              <a:t>(</a:t>
            </a:r>
            <a:r>
              <a:rPr lang="en-US" sz="1800" i="1" dirty="0" err="1"/>
              <a:t>t</a:t>
            </a:r>
            <a:r>
              <a:rPr lang="en-US" sz="1800" dirty="0"/>
              <a:t>);</a:t>
            </a:r>
            <a:endParaRPr lang="en-US" dirty="0"/>
          </a:p>
          <a:p>
            <a:pPr lvl="1">
              <a:lnSpc>
                <a:spcPct val="90000"/>
              </a:lnSpc>
              <a:buFontTx/>
              <a:buNone/>
            </a:pPr>
            <a:r>
              <a:rPr lang="en-US" dirty="0"/>
              <a:t>Evaluate </a:t>
            </a:r>
            <a:r>
              <a:rPr lang="en-US" sz="1800" i="1" dirty="0" err="1"/>
              <a:t>P</a:t>
            </a:r>
            <a:r>
              <a:rPr lang="en-US" sz="1800" dirty="0" err="1"/>
              <a:t>(</a:t>
            </a:r>
            <a:r>
              <a:rPr lang="en-US" sz="1800" i="1" dirty="0" err="1"/>
              <a:t>t</a:t>
            </a:r>
            <a:r>
              <a:rPr lang="en-US" sz="1800" dirty="0"/>
              <a:t>);</a:t>
            </a:r>
            <a:endParaRPr lang="en-US" dirty="0"/>
          </a:p>
          <a:p>
            <a:pPr lvl="1">
              <a:lnSpc>
                <a:spcPct val="90000"/>
              </a:lnSpc>
              <a:buFontTx/>
              <a:buNone/>
            </a:pPr>
            <a:r>
              <a:rPr lang="en-US" dirty="0"/>
              <a:t>Survive </a:t>
            </a:r>
            <a:r>
              <a:rPr lang="en-US" sz="1800" i="1" dirty="0" err="1"/>
              <a:t>P</a:t>
            </a:r>
            <a:r>
              <a:rPr lang="en-US" sz="1800" dirty="0" err="1"/>
              <a:t>(</a:t>
            </a:r>
            <a:r>
              <a:rPr lang="en-US" sz="1800" i="1" dirty="0" err="1"/>
              <a:t>t</a:t>
            </a:r>
            <a:r>
              <a:rPr lang="en-US" sz="1800" dirty="0"/>
              <a:t>);}</a:t>
            </a:r>
          </a:p>
        </p:txBody>
      </p:sp>
    </p:spTree>
    <p:extLst>
      <p:ext uri="{BB962C8B-B14F-4D97-AF65-F5344CB8AC3E}">
        <p14:creationId xmlns:p14="http://schemas.microsoft.com/office/powerpoint/2010/main" val="4030680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4B196CD-8CF4-BD41-8619-BA21F652C157}" type="slidenum">
              <a:rPr lang="en-US" smtClean="0">
                <a:latin typeface="Times New Roman" pitchFamily="1" charset="0"/>
              </a:rPr>
              <a:pPr/>
              <a:t>21</a:t>
            </a:fld>
            <a:endParaRPr lang="en-US" smtClean="0">
              <a:latin typeface="Times New Roman" pitchFamily="1" charset="0"/>
            </a:endParaRP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1524000"/>
            <a:ext cx="7772400" cy="45720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Individuals are represented so that they can be manipulated by genetic operators</a:t>
            </a:r>
          </a:p>
          <a:p>
            <a:pPr eaLnBrk="1" hangingPunct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Simplest representation is a bit string, where each bit or group of bits could represent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 a 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feature/parameter</a:t>
            </a:r>
          </a:p>
          <a:p>
            <a:pPr eaLnBrk="1" hangingPunct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Assume the following represents a set of parameters</a:t>
            </a:r>
          </a:p>
          <a:p>
            <a:pPr eaLnBrk="1" hangingPunct="1">
              <a:buNone/>
            </a:pP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 </a:t>
            </a:r>
          </a:p>
          <a:p>
            <a:pPr eaLnBrk="1" hangingPunct="1"/>
            <a:endParaRPr lang="en-US" dirty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Could do crossovers anywhere or just at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 parameter breaks</a:t>
            </a:r>
            <a:endParaRPr lang="en-US" dirty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Can use more complex representations including real numbers, symbolic representations (e.g. programs for genetic programming), etc.</a:t>
            </a:r>
          </a:p>
        </p:txBody>
      </p:sp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Data Representation (Genome)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275" y="3248103"/>
            <a:ext cx="4083050" cy="77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6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B8A2803-61DB-C849-B0E4-1339F6BAB3D9}" type="slidenum">
              <a:rPr lang="en-US" smtClean="0">
                <a:latin typeface="Times New Roman" pitchFamily="1" charset="0"/>
              </a:rPr>
              <a:pPr/>
              <a:t>22</a:t>
            </a:fld>
            <a:endParaRPr lang="en-US" smtClean="0">
              <a:latin typeface="Times New Roman" pitchFamily="1" charset="0"/>
            </a:endParaRPr>
          </a:p>
        </p:txBody>
      </p:sp>
      <p:sp>
        <p:nvSpPr>
          <p:cNvPr id="40038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0488" tIns="44450" rIns="90488" bIns="44450" rtlCol="0" anchor="ctr">
            <a:normAutofit/>
          </a:bodyPr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Genetic Operators</a:t>
            </a:r>
          </a:p>
        </p:txBody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vert="horz" lIns="90488" tIns="44450" rIns="90488" bIns="44450" rtlCol="0">
            <a:normAutofit/>
          </a:bodyPr>
          <a:lstStyle/>
          <a:p>
            <a:pPr eaLnBrk="1" hangingPunct="1"/>
            <a:r>
              <a:rPr lang="en-US">
                <a:ea typeface="ＭＳ Ｐゴシック" pitchFamily="1" charset="-128"/>
                <a:cs typeface="ＭＳ Ｐゴシック" pitchFamily="1" charset="-128"/>
              </a:rPr>
              <a:t>Crossover variations - multi-point, uniform, averaging, etc.</a:t>
            </a:r>
          </a:p>
          <a:p>
            <a:pPr eaLnBrk="1" hangingPunct="1"/>
            <a:r>
              <a:rPr lang="en-US">
                <a:ea typeface="ＭＳ Ｐゴシック" pitchFamily="1" charset="-128"/>
                <a:cs typeface="ＭＳ Ｐゴシック" pitchFamily="1" charset="-128"/>
              </a:rPr>
              <a:t>Mutation - Random changes in features, adaptive, different for each feature, etc.</a:t>
            </a:r>
          </a:p>
          <a:p>
            <a:pPr eaLnBrk="1" hangingPunct="1"/>
            <a:r>
              <a:rPr lang="en-US">
                <a:ea typeface="ＭＳ Ｐゴシック" pitchFamily="1" charset="-128"/>
                <a:cs typeface="ＭＳ Ｐゴシック" pitchFamily="1" charset="-128"/>
              </a:rPr>
              <a:t>Others - many schemes mimicking  natural genetics: dominance, selective mating, inversion, reordering, speciation, knowledge-based, etc.</a:t>
            </a:r>
          </a:p>
        </p:txBody>
      </p:sp>
    </p:spTree>
    <p:extLst>
      <p:ext uri="{BB962C8B-B14F-4D97-AF65-F5344CB8AC3E}">
        <p14:creationId xmlns:p14="http://schemas.microsoft.com/office/powerpoint/2010/main" val="1490549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C13FFAD-4E5C-F84F-A960-5E46BA9F0BA0}" type="slidenum">
              <a:rPr lang="en-US" smtClean="0">
                <a:latin typeface="Times New Roman" pitchFamily="1" charset="0"/>
              </a:rPr>
              <a:pPr/>
              <a:t>23</a:t>
            </a:fld>
            <a:endParaRPr lang="en-US" smtClean="0">
              <a:latin typeface="Times New Roman" pitchFamily="1" charset="0"/>
            </a:endParaRPr>
          </a:p>
        </p:txBody>
      </p:sp>
      <p:pic>
        <p:nvPicPr>
          <p:cNvPr id="33796" name="Picture 2" descr="Snapshot 2005-11-09 17-23-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381001"/>
            <a:ext cx="6477000" cy="576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600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6CC8D64-9229-3C44-B96C-70F9C30340B0}" type="slidenum">
              <a:rPr lang="en-US" smtClean="0">
                <a:latin typeface="Times New Roman" pitchFamily="1" charset="0"/>
              </a:rPr>
              <a:pPr/>
              <a:t>24</a:t>
            </a:fld>
            <a:endParaRPr lang="en-US" smtClean="0">
              <a:latin typeface="Times New Roman" pitchFamily="1" charset="0"/>
            </a:endParaRPr>
          </a:p>
        </p:txBody>
      </p:sp>
      <p:sp>
        <p:nvSpPr>
          <p:cNvPr id="436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Fitness Function Evaluation</a:t>
            </a:r>
          </a:p>
        </p:txBody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Each individual in the population should have a fitness based on the fitness function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Fitness function will depend on the application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Learning  system will usually use accuracy on a validation set for fitness (note that no training set needed, just validation and test)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Solution finding (path, plan, etc.) - Length or cost of solution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Program - Does it work and how efficient is it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Cost of evaluating function can be an issue.  When expensive can approximate or use rankings, etc. which could be easier.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Stopping Criteria - A common one is when best candidates in population are no longer 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improving over time</a:t>
            </a:r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969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328553-FAC9-1344-8E2F-3F0A42F4B5A3}" type="slidenum">
              <a:rPr lang="en-US" smtClean="0">
                <a:latin typeface="Times New Roman" pitchFamily="1" charset="0"/>
              </a:rPr>
              <a:pPr/>
              <a:t>25</a:t>
            </a:fld>
            <a:endParaRPr lang="en-US" smtClean="0">
              <a:latin typeface="Times New Roman" pitchFamily="1" charset="0"/>
            </a:endParaRPr>
          </a:p>
        </p:txBody>
      </p:sp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Parent Selection</a:t>
            </a:r>
          </a:p>
        </p:txBody>
      </p:sp>
      <p:sp>
        <p:nvSpPr>
          <p:cNvPr id="378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In general want the fittest parents to be involved in creating the next generation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However, also need to maintain diversity and avoid </a:t>
            </a:r>
            <a:r>
              <a:rPr lang="en-US" i="1" dirty="0">
                <a:ea typeface="ＭＳ Ｐゴシック" pitchFamily="1" charset="-128"/>
                <a:cs typeface="ＭＳ Ｐゴシック" pitchFamily="1" charset="-128"/>
              </a:rPr>
              <a:t>crowding 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so that the entire space gets explored (local minima vs global minima)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 Most common approach is </a:t>
            </a:r>
            <a:r>
              <a:rPr lang="en-US" i="1" dirty="0">
                <a:ea typeface="ＭＳ Ｐゴシック" pitchFamily="1" charset="-128"/>
                <a:cs typeface="ＭＳ Ｐゴシック" pitchFamily="1" charset="-128"/>
              </a:rPr>
              <a:t>Fitness Proportionate Selection 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(aka roulette wheel selection)</a:t>
            </a:r>
            <a:endParaRPr lang="en-US" i="1" dirty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lnSpc>
                <a:spcPct val="90000"/>
              </a:lnSpc>
            </a:pPr>
            <a:endParaRPr lang="en-US" i="1" dirty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ea typeface="ＭＳ Ｐゴシック" pitchFamily="1" charset="-128"/>
              <a:cs typeface="ＭＳ Ｐゴシック" pitchFamily="1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Everyone has a chance but the fittest are more likely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985" y="4336796"/>
            <a:ext cx="2614030" cy="108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5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8960B14-7561-744D-A0B8-B8CEC8AFD32C}" type="slidenum">
              <a:rPr lang="en-US" smtClean="0">
                <a:latin typeface="Times New Roman" pitchFamily="1" charset="0"/>
              </a:rPr>
              <a:pPr/>
              <a:t>26</a:t>
            </a:fld>
            <a:endParaRPr lang="en-US" smtClean="0">
              <a:latin typeface="Times New Roman" pitchFamily="1" charset="0"/>
            </a:endParaRPr>
          </a:p>
        </p:txBody>
      </p:sp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Parent Selection</a:t>
            </a:r>
          </a:p>
        </p:txBody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>
                <a:ea typeface="ＭＳ Ｐゴシック" pitchFamily="1" charset="-128"/>
                <a:cs typeface="ＭＳ Ｐゴシック" pitchFamily="1" charset="-128"/>
              </a:rPr>
              <a:t>There are other methods which lead to more diversity</a:t>
            </a:r>
          </a:p>
          <a:p>
            <a:pPr eaLnBrk="1" hangingPunct="1">
              <a:lnSpc>
                <a:spcPct val="90000"/>
              </a:lnSpc>
            </a:pPr>
            <a:r>
              <a:rPr lang="en-US" sz="2000">
                <a:ea typeface="ＭＳ Ｐゴシック" pitchFamily="1" charset="-128"/>
                <a:cs typeface="ＭＳ Ｐゴシック" pitchFamily="1" charset="-128"/>
              </a:rPr>
              <a:t>Rank selection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Rank order all candidates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Do random selection weighted towards highest rank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Keeps actual fitness </a:t>
            </a:r>
            <a:r>
              <a:rPr lang="en-US" sz="1800" i="1"/>
              <a:t>value</a:t>
            </a:r>
            <a:r>
              <a:rPr lang="en-US" sz="1800"/>
              <a:t> from dominating</a:t>
            </a:r>
          </a:p>
          <a:p>
            <a:pPr eaLnBrk="1" hangingPunct="1">
              <a:lnSpc>
                <a:spcPct val="90000"/>
              </a:lnSpc>
            </a:pPr>
            <a:r>
              <a:rPr lang="en-US" sz="2000">
                <a:ea typeface="ＭＳ Ｐゴシック" pitchFamily="1" charset="-128"/>
                <a:cs typeface="ＭＳ Ｐゴシック" pitchFamily="1" charset="-128"/>
              </a:rPr>
              <a:t>Tournament  selection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Randomly select two candidates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The one with highest fitness is chosen with probability </a:t>
            </a:r>
            <a:r>
              <a:rPr lang="en-US" sz="1800" i="1"/>
              <a:t>p</a:t>
            </a:r>
            <a:r>
              <a:rPr lang="en-US" sz="1800"/>
              <a:t>, else the lesser is chosen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i="1"/>
              <a:t>p</a:t>
            </a:r>
            <a:r>
              <a:rPr lang="en-US" sz="1800"/>
              <a:t> is a user defined parameter, .5 &lt; </a:t>
            </a:r>
            <a:r>
              <a:rPr lang="en-US" sz="1800" i="1"/>
              <a:t>p</a:t>
            </a:r>
            <a:r>
              <a:rPr lang="en-US" sz="1800"/>
              <a:t> &lt; 1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Even more diversity</a:t>
            </a:r>
          </a:p>
          <a:p>
            <a:pPr eaLnBrk="1" hangingPunct="1">
              <a:lnSpc>
                <a:spcPct val="90000"/>
              </a:lnSpc>
            </a:pPr>
            <a:r>
              <a:rPr lang="en-US" sz="2000">
                <a:ea typeface="ＭＳ Ｐゴシック" pitchFamily="1" charset="-128"/>
                <a:cs typeface="ＭＳ Ｐゴシック" pitchFamily="1" charset="-128"/>
              </a:rPr>
              <a:t>Fitness scaling - Scale down fitness values during early generations.  Scale back up with time.  Equivalently could scale selection probability function over time.</a:t>
            </a:r>
          </a:p>
        </p:txBody>
      </p:sp>
    </p:spTree>
    <p:extLst>
      <p:ext uri="{BB962C8B-B14F-4D97-AF65-F5344CB8AC3E}">
        <p14:creationId xmlns:p14="http://schemas.microsoft.com/office/powerpoint/2010/main" val="145023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407EF2C-2603-DE49-908F-F5C0D2C9F754}" type="slidenum">
              <a:rPr lang="en-US" smtClean="0">
                <a:latin typeface="Times New Roman" pitchFamily="1" charset="0"/>
              </a:rPr>
              <a:pPr/>
              <a:t>27</a:t>
            </a:fld>
            <a:endParaRPr lang="en-US" smtClean="0">
              <a:latin typeface="Times New Roman" pitchFamily="1" charset="0"/>
            </a:endParaRPr>
          </a:p>
        </p:txBody>
      </p:sp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Survival - New Generation</a:t>
            </a:r>
          </a:p>
        </p:txBody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000" dirty="0">
                <a:ea typeface="ＭＳ Ｐゴシック" pitchFamily="1" charset="-128"/>
                <a:cs typeface="ＭＳ Ｐゴシック" pitchFamily="1" charset="-128"/>
              </a:rPr>
              <a:t>Population size - Larger gives more diversity but with diminishing gain, small sizes of ~100 are common</a:t>
            </a:r>
          </a:p>
          <a:p>
            <a:pPr eaLnBrk="1" hangingPunct="1"/>
            <a:r>
              <a:rPr lang="en-US" sz="2000" dirty="0">
                <a:ea typeface="ＭＳ Ｐゴシック" pitchFamily="1" charset="-128"/>
                <a:cs typeface="ＭＳ Ｐゴシック" pitchFamily="1" charset="-128"/>
              </a:rPr>
              <a:t>How many new offspring will be created at each generation (what % of current generation will not survive) </a:t>
            </a:r>
          </a:p>
          <a:p>
            <a:pPr lvl="1" eaLnBrk="1" hangingPunct="1"/>
            <a:r>
              <a:rPr lang="en-US" sz="1800" dirty="0"/>
              <a:t>Keep selecting parents without replacement until quota filled</a:t>
            </a:r>
          </a:p>
          <a:p>
            <a:pPr eaLnBrk="1" hangingPunct="1"/>
            <a:r>
              <a:rPr lang="en-US" sz="2000" dirty="0">
                <a:ea typeface="ＭＳ Ｐゴシック" pitchFamily="1" charset="-128"/>
                <a:cs typeface="ＭＳ Ｐゴシック" pitchFamily="1" charset="-128"/>
              </a:rPr>
              <a:t>New candidates replace old candidates to maintain the population constant</a:t>
            </a:r>
          </a:p>
          <a:p>
            <a:pPr eaLnBrk="1" hangingPunct="1"/>
            <a:r>
              <a:rPr lang="en-US" sz="2000" dirty="0">
                <a:ea typeface="ＭＳ Ｐゴシック" pitchFamily="1" charset="-128"/>
                <a:cs typeface="ＭＳ Ｐゴシック" pitchFamily="1" charset="-128"/>
              </a:rPr>
              <a:t>Many variations</a:t>
            </a:r>
          </a:p>
          <a:p>
            <a:pPr lvl="1" eaLnBrk="1" hangingPunct="1"/>
            <a:r>
              <a:rPr lang="en-US" sz="1800" dirty="0"/>
              <a:t>Randomly keep best candidates weighted by fitness </a:t>
            </a:r>
          </a:p>
          <a:p>
            <a:pPr lvl="1" eaLnBrk="1" hangingPunct="1"/>
            <a:r>
              <a:rPr lang="en-US" sz="1800" dirty="0"/>
              <a:t>No old candidates kept</a:t>
            </a:r>
          </a:p>
          <a:p>
            <a:pPr lvl="1" eaLnBrk="1" hangingPunct="1"/>
            <a:r>
              <a:rPr lang="en-US" sz="1800" dirty="0"/>
              <a:t>Always keep a fixed percentage of old vs new candidates</a:t>
            </a:r>
          </a:p>
          <a:p>
            <a:pPr lvl="1" eaLnBrk="1" hangingPunct="1"/>
            <a:r>
              <a:rPr lang="en-US" sz="1800" dirty="0"/>
              <a:t>Could keep highest candidate seen so far in separate memory since it may be deleted during normal evolution</a:t>
            </a:r>
          </a:p>
        </p:txBody>
      </p:sp>
    </p:spTree>
    <p:extLst>
      <p:ext uri="{BB962C8B-B14F-4D97-AF65-F5344CB8AC3E}">
        <p14:creationId xmlns:p14="http://schemas.microsoft.com/office/powerpoint/2010/main" val="37936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C01E98F-0C63-8442-A017-C44C31F59794}" type="slidenum">
              <a:rPr lang="en-US" smtClean="0">
                <a:latin typeface="Times New Roman" pitchFamily="1" charset="0"/>
              </a:rPr>
              <a:pPr/>
              <a:t>28</a:t>
            </a:fld>
            <a:endParaRPr lang="en-US" smtClean="0">
              <a:latin typeface="Times New Roman" pitchFamily="1" charset="0"/>
            </a:endParaRPr>
          </a:p>
        </p:txBody>
      </p:sp>
      <p:sp>
        <p:nvSpPr>
          <p:cNvPr id="402434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0488" tIns="44450" rIns="90488" bIns="44450" rtlCol="0" anchor="ctr">
            <a:normAutofit/>
          </a:bodyPr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Genetic Algorithms</a:t>
            </a:r>
          </a:p>
        </p:txBody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vert="horz" lIns="90488" tIns="44450" rIns="90488" bIns="44450" rtlCol="0">
            <a:normAutofit/>
          </a:bodyPr>
          <a:lstStyle/>
          <a:p>
            <a:pPr eaLnBrk="1" hangingPunct="1"/>
            <a:r>
              <a:rPr lang="en-US">
                <a:ea typeface="ＭＳ Ｐゴシック" pitchFamily="1" charset="-128"/>
                <a:cs typeface="ＭＳ Ｐゴシック" pitchFamily="1" charset="-128"/>
              </a:rPr>
              <a:t>Representation based typically on a list of discrete tokens, often bits (Genome) - can be extended to graphs, lists, real-valued vectors, etc.</a:t>
            </a:r>
          </a:p>
          <a:p>
            <a:pPr eaLnBrk="1" hangingPunct="1"/>
            <a:r>
              <a:rPr lang="en-US">
                <a:ea typeface="ＭＳ Ｐゴシック" pitchFamily="1" charset="-128"/>
                <a:cs typeface="ＭＳ Ｐゴシック" pitchFamily="1" charset="-128"/>
              </a:rPr>
              <a:t>Select </a:t>
            </a:r>
            <a:r>
              <a:rPr lang="en-US" i="1">
                <a:ea typeface="ＭＳ Ｐゴシック" pitchFamily="1" charset="-128"/>
                <a:cs typeface="ＭＳ Ｐゴシック" pitchFamily="1" charset="-128"/>
              </a:rPr>
              <a:t>m</a:t>
            </a:r>
            <a:r>
              <a:rPr lang="en-US">
                <a:ea typeface="ＭＳ Ｐゴシック" pitchFamily="1" charset="-128"/>
                <a:cs typeface="ＭＳ Ｐゴシック" pitchFamily="1" charset="-128"/>
              </a:rPr>
              <a:t> parents probabilistically based on fitness</a:t>
            </a:r>
          </a:p>
          <a:p>
            <a:pPr eaLnBrk="1" hangingPunct="1"/>
            <a:r>
              <a:rPr lang="en-US">
                <a:ea typeface="ＭＳ Ｐゴシック" pitchFamily="1" charset="-128"/>
                <a:cs typeface="ＭＳ Ｐゴシック" pitchFamily="1" charset="-128"/>
              </a:rPr>
              <a:t>Create </a:t>
            </a:r>
            <a:r>
              <a:rPr lang="en-US" i="1">
                <a:ea typeface="ＭＳ Ｐゴシック" pitchFamily="1" charset="-128"/>
                <a:cs typeface="ＭＳ Ｐゴシック" pitchFamily="1" charset="-128"/>
              </a:rPr>
              <a:t>m</a:t>
            </a:r>
            <a:r>
              <a:rPr lang="en-US">
                <a:ea typeface="ＭＳ Ｐゴシック" pitchFamily="1" charset="-128"/>
                <a:cs typeface="ＭＳ Ｐゴシック" pitchFamily="1" charset="-128"/>
              </a:rPr>
              <a:t> (or </a:t>
            </a:r>
            <a:r>
              <a:rPr lang="en-US" i="1">
                <a:ea typeface="ＭＳ Ｐゴシック" pitchFamily="1" charset="-128"/>
                <a:cs typeface="ＭＳ Ｐゴシック" pitchFamily="1" charset="-128"/>
              </a:rPr>
              <a:t>2m</a:t>
            </a:r>
            <a:r>
              <a:rPr lang="en-US">
                <a:ea typeface="ＭＳ Ｐゴシック" pitchFamily="1" charset="-128"/>
                <a:cs typeface="ＭＳ Ｐゴシック" pitchFamily="1" charset="-128"/>
              </a:rPr>
              <a:t>) new children using genetic operators (emphasis on crossover) and assign them a fitness - single-point, multi-point, and uniform crossover</a:t>
            </a:r>
          </a:p>
          <a:p>
            <a:pPr eaLnBrk="1" hangingPunct="1"/>
            <a:r>
              <a:rPr lang="en-US">
                <a:ea typeface="ＭＳ Ｐゴシック" pitchFamily="1" charset="-128"/>
                <a:cs typeface="ＭＳ Ｐゴシック" pitchFamily="1" charset="-128"/>
              </a:rPr>
              <a:t>Replace </a:t>
            </a:r>
            <a:r>
              <a:rPr lang="en-US" i="1">
                <a:ea typeface="ＭＳ Ｐゴシック" pitchFamily="1" charset="-128"/>
                <a:cs typeface="ＭＳ Ｐゴシック" pitchFamily="1" charset="-128"/>
              </a:rPr>
              <a:t>m</a:t>
            </a:r>
            <a:r>
              <a:rPr lang="en-US">
                <a:ea typeface="ＭＳ Ｐゴシック" pitchFamily="1" charset="-128"/>
                <a:cs typeface="ＭＳ Ｐゴシック" pitchFamily="1" charset="-128"/>
              </a:rPr>
              <a:t> weakest candidates in the population with the new children (or can always delete parents)</a:t>
            </a:r>
          </a:p>
        </p:txBody>
      </p:sp>
    </p:spTree>
    <p:extLst>
      <p:ext uri="{BB962C8B-B14F-4D97-AF65-F5344CB8AC3E}">
        <p14:creationId xmlns:p14="http://schemas.microsoft.com/office/powerpoint/2010/main" val="52775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450850"/>
            <a:ext cx="8724900" cy="59563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7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volutionary </a:t>
            </a:r>
            <a:r>
              <a:rPr lang="en-US" dirty="0"/>
              <a:t>computation (EC</a:t>
            </a:r>
            <a:r>
              <a:rPr lang="en-US" dirty="0" smtClean="0"/>
              <a:t>) technique that </a:t>
            </a:r>
            <a:r>
              <a:rPr lang="en-US" dirty="0"/>
              <a:t>automatically solves problems without requiring the user to </a:t>
            </a:r>
            <a:r>
              <a:rPr lang="en-US" dirty="0" smtClean="0"/>
              <a:t>know or </a:t>
            </a:r>
            <a:r>
              <a:rPr lang="en-US" dirty="0"/>
              <a:t>specify the form or structure of the solution in advance.</a:t>
            </a:r>
            <a:endParaRPr lang="en-US" i="1" dirty="0" smtClean="0"/>
          </a:p>
          <a:p>
            <a:r>
              <a:rPr lang="en-US" i="1" dirty="0"/>
              <a:t>S</a:t>
            </a:r>
            <a:r>
              <a:rPr lang="en-US" i="1" dirty="0" smtClean="0"/>
              <a:t>ystematic</a:t>
            </a:r>
            <a:r>
              <a:rPr lang="en-US" dirty="0"/>
              <a:t>, </a:t>
            </a:r>
            <a:r>
              <a:rPr lang="en-US" i="1" dirty="0"/>
              <a:t>domain-independent </a:t>
            </a:r>
            <a:r>
              <a:rPr lang="en-US" dirty="0"/>
              <a:t>method for </a:t>
            </a:r>
            <a:r>
              <a:rPr lang="en-US" dirty="0" smtClean="0"/>
              <a:t>getting computers </a:t>
            </a:r>
            <a:r>
              <a:rPr lang="en-US" dirty="0"/>
              <a:t>to solve </a:t>
            </a:r>
            <a:r>
              <a:rPr lang="en-US" dirty="0" smtClean="0"/>
              <a:t>problems </a:t>
            </a:r>
            <a:r>
              <a:rPr lang="en-US" i="1" dirty="0"/>
              <a:t>automatically</a:t>
            </a:r>
            <a:r>
              <a:rPr lang="en-US" dirty="0"/>
              <a:t> starting from </a:t>
            </a:r>
            <a:r>
              <a:rPr lang="en-US" dirty="0" smtClean="0"/>
              <a:t>a </a:t>
            </a:r>
            <a:r>
              <a:rPr lang="en-US" i="1" dirty="0"/>
              <a:t>high-level </a:t>
            </a:r>
            <a:r>
              <a:rPr lang="en-US" i="1" dirty="0" smtClean="0"/>
              <a:t>statement </a:t>
            </a:r>
            <a:r>
              <a:rPr lang="en-US" dirty="0" smtClean="0"/>
              <a:t>of </a:t>
            </a:r>
            <a:r>
              <a:rPr lang="en-US" dirty="0"/>
              <a:t>what needs to be done.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Genetic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</a:t>
            </a:r>
            <a:r>
              <a:rPr lang="en-US" smtClean="0"/>
              <a:t> method of solving problems using computers through an analogue of natural selection</a:t>
            </a:r>
            <a:endParaRPr lang="en-US"/>
          </a:p>
        </p:txBody>
      </p:sp>
      <p:pic>
        <p:nvPicPr>
          <p:cNvPr id="15362" name="Picture 2" descr="http://geneticprogramming.us/images/simplifiedGPFlowch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175" y="2946548"/>
            <a:ext cx="2265649" cy="340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8200" y="6488668"/>
            <a:ext cx="2120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© 2009 Kevin Dolan.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874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Genetic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Inside the “Genetic Programming” box: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6488668"/>
            <a:ext cx="2120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© 2009 Kevin Dolan.</a:t>
            </a:r>
            <a:endParaRPr lang="en-US"/>
          </a:p>
        </p:txBody>
      </p:sp>
      <p:pic>
        <p:nvPicPr>
          <p:cNvPr id="16386" name="Picture 2" descr="http://geneticprogramming.us/images/revisedtr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893671"/>
            <a:ext cx="38100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83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Genetic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“Make Random Changes”:</a:t>
            </a:r>
          </a:p>
          <a:p>
            <a:pPr lvl="1"/>
            <a:r>
              <a:rPr lang="en-US" dirty="0" smtClean="0"/>
              <a:t>Crossover</a:t>
            </a:r>
          </a:p>
          <a:p>
            <a:pPr lvl="2"/>
            <a:r>
              <a:rPr lang="en-US" dirty="0" smtClean="0"/>
              <a:t>The creation of a child program by combining randomly chosen parts from two selected parent programs</a:t>
            </a:r>
          </a:p>
          <a:p>
            <a:pPr lvl="1"/>
            <a:r>
              <a:rPr lang="en-US" dirty="0" smtClean="0"/>
              <a:t>Mutation</a:t>
            </a:r>
          </a:p>
          <a:p>
            <a:pPr lvl="2"/>
            <a:r>
              <a:rPr lang="en-US" dirty="0" smtClean="0"/>
              <a:t>The creation of a new child program by randomly altering a randomly chosen part of a selected parent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96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Algorithm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086" y="1901013"/>
            <a:ext cx="9039828" cy="358751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3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Genetic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is it different from Genetic Algorithms?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669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Genetic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is it different from Genetic Algorithms?</a:t>
            </a:r>
          </a:p>
          <a:p>
            <a:pPr lvl="1"/>
            <a:r>
              <a:rPr lang="en-US" dirty="0" smtClean="0"/>
              <a:t>Generates programs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498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Genetic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is it different from Genetic Algorithms?</a:t>
            </a:r>
          </a:p>
          <a:p>
            <a:pPr lvl="1"/>
            <a:r>
              <a:rPr lang="en-US" dirty="0" smtClean="0"/>
              <a:t>Generates programs</a:t>
            </a:r>
          </a:p>
          <a:p>
            <a:r>
              <a:rPr lang="en-US" dirty="0" smtClean="0"/>
              <a:t>Functional programming language</a:t>
            </a:r>
          </a:p>
          <a:p>
            <a:pPr lvl="1"/>
            <a:r>
              <a:rPr lang="en-US" dirty="0" smtClean="0"/>
              <a:t>Mathematical expressions</a:t>
            </a:r>
          </a:p>
          <a:p>
            <a:pPr lvl="1"/>
            <a:r>
              <a:rPr lang="en-US" dirty="0" smtClean="0"/>
              <a:t>Syntax trees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094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Syntax Trees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ade of several nodes</a:t>
            </a:r>
          </a:p>
          <a:p>
            <a:pPr lvl="1"/>
            <a:r>
              <a:rPr lang="en-US" dirty="0" smtClean="0"/>
              <a:t>All nodes (except the first, or root node) have one parent and any number of children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number of children a node has is called its “</a:t>
            </a:r>
            <a:r>
              <a:rPr lang="en-US" dirty="0" err="1" smtClean="0"/>
              <a:t>arity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Nodes with one or more children are called functions and nodes with no children are called terminals</a:t>
            </a:r>
          </a:p>
          <a:p>
            <a:pPr lvl="1"/>
            <a:r>
              <a:rPr lang="en-US" dirty="0" smtClean="0"/>
              <a:t>Tree structures are traversed recursively</a:t>
            </a:r>
          </a:p>
          <a:p>
            <a:pPr lvl="1"/>
            <a:r>
              <a:rPr lang="en-US" dirty="0" smtClean="0"/>
              <a:t>Node depth - # of edges from the root to a node</a:t>
            </a:r>
          </a:p>
          <a:p>
            <a:pPr lvl="1"/>
            <a:r>
              <a:rPr lang="en-US" dirty="0" smtClean="0"/>
              <a:t>Tree depth – depth of deepest leaf</a:t>
            </a:r>
            <a:endParaRPr lang="en-US" dirty="0"/>
          </a:p>
        </p:txBody>
      </p:sp>
      <p:pic>
        <p:nvPicPr>
          <p:cNvPr id="17410" name="Picture 2" descr="http://geneticprogramming.us/images/3plus2times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564" y="4340506"/>
            <a:ext cx="21526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751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Multi-Component Program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269" y="1690688"/>
            <a:ext cx="6845461" cy="425712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727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Initialization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Full</a:t>
            </a:r>
          </a:p>
          <a:p>
            <a:r>
              <a:rPr lang="en-US" dirty="0" smtClean="0"/>
              <a:t>Grow</a:t>
            </a:r>
          </a:p>
          <a:p>
            <a:r>
              <a:rPr lang="en-US" dirty="0" smtClean="0"/>
              <a:t>Ramped half-and-half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62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DNA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2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Full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321" y="1690688"/>
            <a:ext cx="7733358" cy="411980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873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Grow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321" y="1690688"/>
            <a:ext cx="6417358" cy="398196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687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Recursive Program Generation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574" y="1840375"/>
            <a:ext cx="7402851" cy="443310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70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Ramped Half-and-Half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Neither </a:t>
            </a:r>
            <a:r>
              <a:rPr lang="en-US" dirty="0"/>
              <a:t>the </a:t>
            </a:r>
            <a:r>
              <a:rPr lang="en-US" dirty="0" smtClean="0"/>
              <a:t>grow </a:t>
            </a:r>
            <a:r>
              <a:rPr lang="en-US" dirty="0"/>
              <a:t>or full </a:t>
            </a:r>
            <a:r>
              <a:rPr lang="en-US" dirty="0" smtClean="0"/>
              <a:t>method </a:t>
            </a:r>
            <a:r>
              <a:rPr lang="en-US" dirty="0"/>
              <a:t>provide a very wide array </a:t>
            </a:r>
            <a:r>
              <a:rPr lang="en-US" dirty="0" smtClean="0"/>
              <a:t>of sizes </a:t>
            </a:r>
            <a:r>
              <a:rPr lang="en-US" dirty="0"/>
              <a:t>or </a:t>
            </a:r>
            <a:r>
              <a:rPr lang="en-US" dirty="0" smtClean="0"/>
              <a:t>shapes</a:t>
            </a:r>
          </a:p>
          <a:p>
            <a:endParaRPr lang="en-US" dirty="0"/>
          </a:p>
          <a:p>
            <a:r>
              <a:rPr lang="en-US" dirty="0" smtClean="0"/>
              <a:t>Half constructed using full</a:t>
            </a:r>
          </a:p>
          <a:p>
            <a:r>
              <a:rPr lang="en-US" dirty="0" smtClean="0"/>
              <a:t>Half constructed using grow</a:t>
            </a:r>
          </a:p>
          <a:p>
            <a:r>
              <a:rPr lang="en-US" dirty="0"/>
              <a:t>R</a:t>
            </a:r>
            <a:r>
              <a:rPr lang="en-US" dirty="0" smtClean="0"/>
              <a:t>ange of depth limits</a:t>
            </a:r>
          </a:p>
          <a:p>
            <a:endParaRPr lang="en-US" dirty="0" smtClean="0"/>
          </a:p>
          <a:p>
            <a:r>
              <a:rPr lang="en-US" dirty="0" smtClean="0"/>
              <a:t>Results in a variety </a:t>
            </a:r>
            <a:r>
              <a:rPr lang="en-US" dirty="0"/>
              <a:t>of sizes and shapes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88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ndividuals probabilistically selected based on fitness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etter individuals more likely to have more child programs than inferior individuals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461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ndividuals probabilistically selected based on fitness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etter individuals more likely to have more child programs than inferior individuals</a:t>
            </a:r>
          </a:p>
          <a:p>
            <a:endParaRPr lang="en-US" dirty="0" smtClean="0"/>
          </a:p>
          <a:p>
            <a:r>
              <a:rPr lang="en-US" dirty="0" smtClean="0"/>
              <a:t>Selection Methods</a:t>
            </a:r>
            <a:endParaRPr lang="en-US" dirty="0"/>
          </a:p>
          <a:p>
            <a:pPr lvl="1"/>
            <a:r>
              <a:rPr lang="en-US" dirty="0" smtClean="0"/>
              <a:t>Tournament</a:t>
            </a:r>
          </a:p>
          <a:p>
            <a:pPr lvl="1"/>
            <a:r>
              <a:rPr lang="en-US" dirty="0" smtClean="0"/>
              <a:t>Fitness-proportionate</a:t>
            </a:r>
          </a:p>
          <a:p>
            <a:pPr lvl="2"/>
            <a:r>
              <a:rPr lang="en-US" dirty="0" smtClean="0"/>
              <a:t>Roulette Wheel Selection</a:t>
            </a:r>
          </a:p>
          <a:p>
            <a:pPr lvl="2"/>
            <a:r>
              <a:rPr lang="en-US" dirty="0" smtClean="0"/>
              <a:t>Stochastic Universal Sampling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242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Tournament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Individuals chosen at random from population</a:t>
            </a:r>
          </a:p>
          <a:p>
            <a:r>
              <a:rPr lang="en-US" dirty="0" smtClean="0"/>
              <a:t>Better (more fit) is chosen as parent</a:t>
            </a:r>
          </a:p>
          <a:p>
            <a:pPr lvl="1"/>
            <a:r>
              <a:rPr lang="en-US" dirty="0" smtClean="0"/>
              <a:t>Don’t need to know how much better</a:t>
            </a:r>
          </a:p>
          <a:p>
            <a:pPr lvl="2"/>
            <a:r>
              <a:rPr lang="en-US" dirty="0" smtClean="0"/>
              <a:t>Rescales fitness so that selection pressure on population remains constant</a:t>
            </a:r>
          </a:p>
          <a:p>
            <a:pPr lvl="2"/>
            <a:r>
              <a:rPr lang="en-US" dirty="0" smtClean="0"/>
              <a:t>Single extraordinarily good program can’t swamp next generation</a:t>
            </a:r>
          </a:p>
          <a:p>
            <a:pPr lvl="3"/>
            <a:r>
              <a:rPr lang="en-US" dirty="0" smtClean="0"/>
              <a:t>Would lead to a rapid loss of diversity</a:t>
            </a:r>
          </a:p>
          <a:p>
            <a:r>
              <a:rPr lang="en-US" dirty="0" smtClean="0"/>
              <a:t>Amplifies small differences in fitness to prefer the better program</a:t>
            </a:r>
          </a:p>
          <a:p>
            <a:r>
              <a:rPr lang="en-US" dirty="0" smtClean="0"/>
              <a:t>Inherent noise</a:t>
            </a:r>
          </a:p>
          <a:p>
            <a:pPr lvl="1"/>
            <a:r>
              <a:rPr lang="en-US" dirty="0" smtClean="0"/>
              <a:t>Ensures that even average-quality programs have some chance of having children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320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Fitness-Proportionate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</a:t>
            </a:r>
            <a:r>
              <a:rPr lang="en-US" dirty="0"/>
              <a:t>individuals have a chance of being selected at any given </a:t>
            </a:r>
            <a:r>
              <a:rPr lang="en-US" dirty="0" smtClean="0"/>
              <a:t>point</a:t>
            </a:r>
          </a:p>
          <a:p>
            <a:r>
              <a:rPr lang="en-US" dirty="0"/>
              <a:t>P</a:t>
            </a:r>
            <a:r>
              <a:rPr lang="en-US" dirty="0" smtClean="0"/>
              <a:t>robability that </a:t>
            </a:r>
            <a:r>
              <a:rPr lang="en-US" dirty="0"/>
              <a:t>individual will be selected </a:t>
            </a:r>
            <a:r>
              <a:rPr lang="en-US" dirty="0" smtClean="0"/>
              <a:t>= normalized fitness</a:t>
            </a:r>
          </a:p>
          <a:p>
            <a:pPr lvl="1"/>
            <a:r>
              <a:rPr lang="en-US" dirty="0" smtClean="0"/>
              <a:t>Sum </a:t>
            </a:r>
            <a:r>
              <a:rPr lang="en-US" dirty="0"/>
              <a:t>of all normalized </a:t>
            </a:r>
            <a:r>
              <a:rPr lang="en-US" dirty="0" err="1"/>
              <a:t>fitnesses</a:t>
            </a:r>
            <a:r>
              <a:rPr lang="en-US" dirty="0"/>
              <a:t> in the population =</a:t>
            </a:r>
            <a:r>
              <a:rPr lang="en-US" dirty="0" smtClean="0"/>
              <a:t> 1</a:t>
            </a:r>
          </a:p>
          <a:p>
            <a:r>
              <a:rPr lang="en-US" dirty="0" smtClean="0"/>
              <a:t>More-fit individuals </a:t>
            </a:r>
            <a:r>
              <a:rPr lang="en-US" dirty="0"/>
              <a:t>have higher normalized </a:t>
            </a:r>
            <a:r>
              <a:rPr lang="en-US" dirty="0" smtClean="0"/>
              <a:t>fitness</a:t>
            </a:r>
          </a:p>
          <a:p>
            <a:pPr lvl="1"/>
            <a:r>
              <a:rPr lang="en-US" dirty="0" smtClean="0"/>
              <a:t>Higher </a:t>
            </a:r>
            <a:r>
              <a:rPr lang="en-US" dirty="0"/>
              <a:t>chance of being selected and their genetic material has a higher chance of being </a:t>
            </a:r>
            <a:r>
              <a:rPr lang="en-US" dirty="0" smtClean="0"/>
              <a:t>preserved</a:t>
            </a:r>
          </a:p>
          <a:p>
            <a:r>
              <a:rPr lang="en-US" dirty="0" smtClean="0"/>
              <a:t>All </a:t>
            </a:r>
            <a:r>
              <a:rPr lang="en-US" dirty="0"/>
              <a:t>individuals have some chance of being </a:t>
            </a:r>
            <a:r>
              <a:rPr lang="en-US" dirty="0" smtClean="0"/>
              <a:t>selected</a:t>
            </a:r>
          </a:p>
          <a:p>
            <a:pPr lvl="1"/>
            <a:r>
              <a:rPr lang="en-US" dirty="0" smtClean="0"/>
              <a:t>Less </a:t>
            </a:r>
            <a:r>
              <a:rPr lang="en-US" dirty="0"/>
              <a:t>loss of genetic diversity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224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Fitness-Proportionate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Roulette Wheel Selection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ach </a:t>
            </a:r>
            <a:r>
              <a:rPr lang="en-US" dirty="0"/>
              <a:t>member </a:t>
            </a:r>
            <a:r>
              <a:rPr lang="en-US" dirty="0" smtClean="0"/>
              <a:t>allocated </a:t>
            </a:r>
            <a:r>
              <a:rPr lang="en-US" dirty="0"/>
              <a:t>a section of an imaginary roulette </a:t>
            </a:r>
            <a:r>
              <a:rPr lang="en-US" dirty="0" smtClean="0"/>
              <a:t>wheel</a:t>
            </a:r>
          </a:p>
          <a:p>
            <a:pPr lvl="2"/>
            <a:r>
              <a:rPr lang="en-US" dirty="0" smtClean="0"/>
              <a:t>Size proportional to individual's fitness</a:t>
            </a:r>
          </a:p>
          <a:p>
            <a:pPr lvl="1"/>
            <a:r>
              <a:rPr lang="en-US" dirty="0" smtClean="0"/>
              <a:t>Multiple spins of the roulette wheel</a:t>
            </a:r>
          </a:p>
          <a:p>
            <a:pPr lvl="2"/>
            <a:r>
              <a:rPr lang="en-US" dirty="0" smtClean="0"/>
              <a:t>Individual may be selected multiple times</a:t>
            </a:r>
          </a:p>
          <a:p>
            <a:r>
              <a:rPr lang="en-US" dirty="0" smtClean="0"/>
              <a:t>Stochastic Universal Sampling</a:t>
            </a:r>
          </a:p>
          <a:p>
            <a:pPr lvl="1"/>
            <a:r>
              <a:rPr lang="en-US" dirty="0" smtClean="0"/>
              <a:t>Single </a:t>
            </a:r>
            <a:r>
              <a:rPr lang="en-US" dirty="0"/>
              <a:t>spin of the roulette </a:t>
            </a:r>
            <a:r>
              <a:rPr lang="en-US" dirty="0" smtClean="0"/>
              <a:t>wheel -&gt; starting position and first individual</a:t>
            </a:r>
          </a:p>
          <a:p>
            <a:pPr lvl="1"/>
            <a:r>
              <a:rPr lang="en-US" dirty="0" smtClean="0"/>
              <a:t>Advance </a:t>
            </a:r>
            <a:r>
              <a:rPr lang="en-US" dirty="0"/>
              <a:t>all the way around the wheel in equal sized </a:t>
            </a:r>
            <a:r>
              <a:rPr lang="en-US" dirty="0" smtClean="0"/>
              <a:t>steps</a:t>
            </a:r>
          </a:p>
          <a:p>
            <a:pPr lvl="2"/>
            <a:r>
              <a:rPr lang="en-US" dirty="0" smtClean="0"/>
              <a:t>Step </a:t>
            </a:r>
            <a:r>
              <a:rPr lang="en-US" dirty="0"/>
              <a:t>size </a:t>
            </a:r>
            <a:r>
              <a:rPr lang="en-US" dirty="0" smtClean="0"/>
              <a:t>determined </a:t>
            </a:r>
            <a:r>
              <a:rPr lang="en-US" dirty="0"/>
              <a:t>by the number of individuals to be </a:t>
            </a:r>
            <a:r>
              <a:rPr lang="en-US" dirty="0" smtClean="0"/>
              <a:t>selected</a:t>
            </a:r>
          </a:p>
          <a:p>
            <a:pPr lvl="3"/>
            <a:r>
              <a:rPr lang="en-US" dirty="0"/>
              <a:t>ex: 30 individuals </a:t>
            </a:r>
            <a:r>
              <a:rPr lang="en-US" dirty="0" smtClean="0"/>
              <a:t>= 1/30 </a:t>
            </a:r>
            <a:r>
              <a:rPr lang="en-US" dirty="0"/>
              <a:t>x 360 degrees for each </a:t>
            </a:r>
            <a:r>
              <a:rPr lang="en-US" dirty="0" smtClean="0"/>
              <a:t>selection</a:t>
            </a:r>
          </a:p>
          <a:p>
            <a:pPr lvl="1"/>
            <a:r>
              <a:rPr lang="en-US" dirty="0" smtClean="0"/>
              <a:t>Does not mean that every individual will be selected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500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Recombination and Mutation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Subtree</a:t>
            </a:r>
            <a:r>
              <a:rPr lang="en-US" dirty="0" smtClean="0"/>
              <a:t> crossover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939" y="2608001"/>
            <a:ext cx="5764122" cy="370389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60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Genetic code</a:t>
            </a:r>
          </a:p>
          <a:p>
            <a:r>
              <a:rPr lang="en-US" altLang="en-US" dirty="0" smtClean="0"/>
              <a:t>3 x 10</a:t>
            </a:r>
            <a:r>
              <a:rPr lang="en-US" altLang="en-US" baseline="30000" dirty="0" smtClean="0"/>
              <a:t>9 </a:t>
            </a:r>
            <a:r>
              <a:rPr lang="en-US" altLang="en-US" dirty="0" smtClean="0"/>
              <a:t>base pairs</a:t>
            </a:r>
            <a:endParaRPr lang="en-US" dirty="0" smtClean="0"/>
          </a:p>
          <a:p>
            <a:r>
              <a:rPr lang="en-US" altLang="en-US" dirty="0" smtClean="0"/>
              <a:t>2m DNA/cell</a:t>
            </a:r>
          </a:p>
          <a:p>
            <a:pPr lvl="1"/>
            <a:r>
              <a:rPr lang="en-US" altLang="en-US" dirty="0" smtClean="0"/>
              <a:t>~1 billion miles per human</a:t>
            </a:r>
          </a:p>
          <a:p>
            <a:r>
              <a:rPr lang="en-US" altLang="en-US" dirty="0"/>
              <a:t>~</a:t>
            </a:r>
            <a:r>
              <a:rPr lang="en-US" altLang="en-US" dirty="0" smtClean="0"/>
              <a:t>23,000 genes</a:t>
            </a:r>
          </a:p>
          <a:p>
            <a:pPr lvl="1"/>
            <a:r>
              <a:rPr lang="en-US" altLang="en-US" dirty="0" smtClean="0"/>
              <a:t>only 1.5% of genome sequence codes for protein</a:t>
            </a:r>
            <a:endParaRPr lang="en-US" altLang="en-US" sz="2000" dirty="0" smtClean="0"/>
          </a:p>
          <a:p>
            <a:endParaRPr lang="en-US" alt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942" y="4923803"/>
            <a:ext cx="8542116" cy="147307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6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Recombination and Mutation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Subtree</a:t>
            </a:r>
            <a:r>
              <a:rPr lang="en-US" dirty="0" smtClean="0"/>
              <a:t> mutation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308" y="2650601"/>
            <a:ext cx="6113267" cy="371638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613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Recombination and Mutation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Point mutation</a:t>
            </a:r>
          </a:p>
          <a:p>
            <a:pPr lvl="1"/>
            <a:r>
              <a:rPr lang="en-US" dirty="0" smtClean="0"/>
              <a:t>Similar to bit-flip mutation used in genetic algorithms</a:t>
            </a:r>
          </a:p>
          <a:p>
            <a:r>
              <a:rPr lang="en-US" dirty="0" smtClean="0"/>
              <a:t>Process</a:t>
            </a:r>
            <a:endParaRPr lang="en-US" dirty="0"/>
          </a:p>
          <a:p>
            <a:pPr lvl="1"/>
            <a:r>
              <a:rPr lang="en-US" dirty="0"/>
              <a:t>R</a:t>
            </a:r>
            <a:r>
              <a:rPr lang="en-US" dirty="0" smtClean="0"/>
              <a:t>andom node is selected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rimitive replaced with different random primitive of same </a:t>
            </a:r>
            <a:r>
              <a:rPr lang="en-US" dirty="0" err="1" smtClean="0"/>
              <a:t>arity</a:t>
            </a:r>
            <a:endParaRPr lang="en-US" dirty="0" smtClean="0"/>
          </a:p>
          <a:p>
            <a:pPr lvl="1"/>
            <a:r>
              <a:rPr lang="en-US" dirty="0" smtClean="0"/>
              <a:t>Applied on a per-node basis</a:t>
            </a:r>
          </a:p>
          <a:p>
            <a:pPr lvl="2"/>
            <a:r>
              <a:rPr lang="en-US" dirty="0" smtClean="0"/>
              <a:t>Each node mutated with certain probability</a:t>
            </a:r>
          </a:p>
          <a:p>
            <a:pPr lvl="2"/>
            <a:r>
              <a:rPr lang="en-US" dirty="0" smtClean="0"/>
              <a:t>Multiple nodes mutated independently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701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Operator rates</a:t>
            </a:r>
          </a:p>
          <a:p>
            <a:pPr lvl="1"/>
            <a:r>
              <a:rPr lang="en-US" dirty="0" smtClean="0"/>
              <a:t>Crossover rate</a:t>
            </a:r>
          </a:p>
          <a:p>
            <a:pPr lvl="2"/>
            <a:r>
              <a:rPr lang="en-US" dirty="0" smtClean="0"/>
              <a:t>&gt;=90%</a:t>
            </a:r>
          </a:p>
          <a:p>
            <a:pPr lvl="1"/>
            <a:r>
              <a:rPr lang="en-US" dirty="0" smtClean="0"/>
              <a:t>Mutation rate</a:t>
            </a:r>
          </a:p>
          <a:p>
            <a:pPr lvl="2"/>
            <a:r>
              <a:rPr lang="en-US" dirty="0" smtClean="0"/>
              <a:t>~1%</a:t>
            </a:r>
          </a:p>
          <a:p>
            <a:pPr lvl="1"/>
            <a:r>
              <a:rPr lang="en-US" i="1" dirty="0"/>
              <a:t>p</a:t>
            </a:r>
            <a:r>
              <a:rPr lang="en-US" dirty="0" smtClean="0"/>
              <a:t> = CR + MR</a:t>
            </a:r>
          </a:p>
          <a:p>
            <a:endParaRPr lang="en-US" dirty="0" smtClean="0"/>
          </a:p>
          <a:p>
            <a:r>
              <a:rPr lang="en-US" dirty="0" smtClean="0"/>
              <a:t>If </a:t>
            </a:r>
            <a:r>
              <a:rPr lang="en-US" i="1" dirty="0" smtClean="0"/>
              <a:t>p</a:t>
            </a:r>
            <a:r>
              <a:rPr lang="en-US" dirty="0" smtClean="0"/>
              <a:t> &lt; 1, reproduce at rate of 1 – </a:t>
            </a:r>
            <a:r>
              <a:rPr lang="en-US" i="1" dirty="0" smtClean="0"/>
              <a:t>p</a:t>
            </a:r>
          </a:p>
          <a:p>
            <a:pPr lvl="1"/>
            <a:r>
              <a:rPr lang="en-US" dirty="0" smtClean="0"/>
              <a:t>Select individual based on fitness and insert copy in the next generation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29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Preparatory Steps for a GP Run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</a:p>
          <a:p>
            <a:r>
              <a:rPr lang="en-US" dirty="0" smtClean="0"/>
              <a:t>Terminal set</a:t>
            </a:r>
          </a:p>
          <a:p>
            <a:r>
              <a:rPr lang="en-US" dirty="0" smtClean="0"/>
              <a:t>Function set</a:t>
            </a:r>
          </a:p>
          <a:p>
            <a:r>
              <a:rPr lang="en-US" dirty="0" smtClean="0"/>
              <a:t>Fitness function</a:t>
            </a:r>
          </a:p>
          <a:p>
            <a:r>
              <a:rPr lang="en-US" dirty="0" smtClean="0"/>
              <a:t>Selection</a:t>
            </a:r>
          </a:p>
          <a:p>
            <a:r>
              <a:rPr lang="en-US" dirty="0" smtClean="0"/>
              <a:t>Parameters</a:t>
            </a:r>
          </a:p>
          <a:p>
            <a:r>
              <a:rPr lang="en-US" dirty="0" smtClean="0"/>
              <a:t>Termination</a:t>
            </a:r>
            <a:r>
              <a:rPr lang="en-US" dirty="0" smtClean="0">
                <a:effectLst/>
              </a:rPr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002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1. 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What’s the problem you’re trying to solve?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908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2. Terminal 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Program’s external inputs</a:t>
            </a:r>
          </a:p>
          <a:p>
            <a:pPr lvl="1"/>
            <a:r>
              <a:rPr lang="en-US" dirty="0" smtClean="0"/>
              <a:t>Named variables (e.g., </a:t>
            </a:r>
            <a:r>
              <a:rPr lang="en-US" i="1" dirty="0" smtClean="0"/>
              <a:t>x</a:t>
            </a:r>
            <a:r>
              <a:rPr lang="en-US" dirty="0" smtClean="0"/>
              <a:t>, </a:t>
            </a:r>
            <a:r>
              <a:rPr lang="en-US" i="1" dirty="0" smtClean="0"/>
              <a:t>y</a:t>
            </a:r>
            <a:r>
              <a:rPr lang="en-US" dirty="0" smtClean="0"/>
              <a:t>)</a:t>
            </a:r>
          </a:p>
          <a:p>
            <a:r>
              <a:rPr lang="en-US" dirty="0" smtClean="0"/>
              <a:t>Functions with no arguments (0-arity)</a:t>
            </a:r>
          </a:p>
          <a:p>
            <a:pPr lvl="1"/>
            <a:r>
              <a:rPr lang="en-US" i="1" dirty="0" smtClean="0"/>
              <a:t>rand()</a:t>
            </a:r>
            <a:r>
              <a:rPr lang="en-US" dirty="0" smtClean="0"/>
              <a:t>, </a:t>
            </a:r>
            <a:r>
              <a:rPr lang="en-US" i="1" dirty="0" err="1" smtClean="0"/>
              <a:t>go_left</a:t>
            </a:r>
            <a:r>
              <a:rPr lang="en-US" i="1" dirty="0" smtClean="0"/>
              <a:t>()</a:t>
            </a:r>
            <a:r>
              <a:rPr lang="en-US" dirty="0" smtClean="0"/>
              <a:t>, </a:t>
            </a:r>
            <a:r>
              <a:rPr lang="en-US" i="1" dirty="0" err="1" smtClean="0"/>
              <a:t>dist_to_wall</a:t>
            </a:r>
            <a:r>
              <a:rPr lang="en-US" i="1" dirty="0" smtClean="0"/>
              <a:t>()</a:t>
            </a:r>
          </a:p>
          <a:p>
            <a:r>
              <a:rPr lang="en-US" dirty="0" smtClean="0"/>
              <a:t>Constants</a:t>
            </a:r>
          </a:p>
          <a:p>
            <a:pPr lvl="1"/>
            <a:r>
              <a:rPr lang="en-US" dirty="0" smtClean="0"/>
              <a:t>Pre-specified</a:t>
            </a:r>
          </a:p>
          <a:p>
            <a:pPr lvl="1"/>
            <a:r>
              <a:rPr lang="en-US" dirty="0" smtClean="0"/>
              <a:t>Randomly generated</a:t>
            </a:r>
          </a:p>
          <a:p>
            <a:pPr lvl="1"/>
            <a:r>
              <a:rPr lang="en-US" dirty="0" smtClean="0"/>
              <a:t>Created by mutation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phemeral random constant -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666" y="5273394"/>
            <a:ext cx="457200" cy="4318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753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3. Function 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ypically driven by the nature of the problem domain</a:t>
            </a:r>
          </a:p>
          <a:p>
            <a:pPr lvl="1"/>
            <a:r>
              <a:rPr lang="en-US" dirty="0" smtClean="0"/>
              <a:t>Arithmetic (+, -, *, /)</a:t>
            </a:r>
          </a:p>
          <a:p>
            <a:pPr lvl="1"/>
            <a:r>
              <a:rPr lang="en-US" dirty="0" smtClean="0"/>
              <a:t>Mathematical (sin, cos, </a:t>
            </a:r>
            <a:r>
              <a:rPr lang="en-US" dirty="0" err="1" smtClean="0"/>
              <a:t>exp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Boolean (AND, OR, NOT)</a:t>
            </a:r>
          </a:p>
          <a:p>
            <a:pPr lvl="1"/>
            <a:r>
              <a:rPr lang="en-US" dirty="0" smtClean="0"/>
              <a:t>Conditional (IF-THEN-ELSE)</a:t>
            </a:r>
          </a:p>
          <a:p>
            <a:pPr lvl="1"/>
            <a:r>
              <a:rPr lang="en-US" dirty="0" smtClean="0"/>
              <a:t>Looping (FOR, REPEAT)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685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1407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Type consistency</a:t>
            </a:r>
          </a:p>
          <a:p>
            <a:pPr lvl="1"/>
            <a:r>
              <a:rPr lang="en-US" dirty="0" smtClean="0"/>
              <a:t>All functions return values of the same type</a:t>
            </a:r>
          </a:p>
          <a:p>
            <a:pPr lvl="1"/>
            <a:r>
              <a:rPr lang="en-US" dirty="0" smtClean="0"/>
              <a:t>Each of the arguments have this type</a:t>
            </a:r>
          </a:p>
          <a:p>
            <a:pPr lvl="1"/>
            <a:r>
              <a:rPr lang="en-US" dirty="0" smtClean="0"/>
              <a:t>Alternatives:</a:t>
            </a:r>
          </a:p>
          <a:p>
            <a:pPr lvl="2"/>
            <a:r>
              <a:rPr lang="en-US" dirty="0" smtClean="0"/>
              <a:t>Automatic conversion between types</a:t>
            </a:r>
          </a:p>
          <a:p>
            <a:pPr lvl="2"/>
            <a:r>
              <a:rPr lang="en-US" dirty="0" smtClean="0"/>
              <a:t>Crossover and mutation only produce valid trees</a:t>
            </a:r>
          </a:p>
          <a:p>
            <a:r>
              <a:rPr lang="en-US" dirty="0" smtClean="0"/>
              <a:t>Evaluation safety</a:t>
            </a:r>
          </a:p>
          <a:p>
            <a:pPr lvl="1"/>
            <a:r>
              <a:rPr lang="en-US" dirty="0" smtClean="0"/>
              <a:t>Functions can fail at runtime</a:t>
            </a:r>
          </a:p>
          <a:p>
            <a:pPr lvl="2"/>
            <a:r>
              <a:rPr lang="en-US" dirty="0" smtClean="0"/>
              <a:t>Divide by 0, MOVE_FORWARD when facing a wall</a:t>
            </a:r>
          </a:p>
          <a:p>
            <a:pPr lvl="1"/>
            <a:r>
              <a:rPr lang="en-US" dirty="0" smtClean="0"/>
              <a:t>Solutions:</a:t>
            </a:r>
          </a:p>
          <a:p>
            <a:pPr lvl="2"/>
            <a:r>
              <a:rPr lang="en-US" dirty="0" smtClean="0"/>
              <a:t>Protected versions of functions</a:t>
            </a:r>
          </a:p>
          <a:p>
            <a:pPr lvl="3"/>
            <a:r>
              <a:rPr lang="en-US" dirty="0" smtClean="0"/>
              <a:t>Return default value (e.g., x % 0 = 1)</a:t>
            </a:r>
          </a:p>
          <a:p>
            <a:pPr lvl="2"/>
            <a:r>
              <a:rPr lang="en-US" dirty="0" smtClean="0"/>
              <a:t>Trap runtime exceptions and reduce fitness</a:t>
            </a:r>
          </a:p>
          <a:p>
            <a:pPr lvl="3"/>
            <a:r>
              <a:rPr lang="en-US" dirty="0" smtClean="0"/>
              <a:t>Can lead to too many individuals having poor fitness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20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Sufficiency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</a:t>
            </a:r>
            <a:r>
              <a:rPr lang="en-US" dirty="0" smtClean="0"/>
              <a:t>ossible to express a solution to the problem at hand using the elements of the primitive set</a:t>
            </a:r>
            <a:endParaRPr lang="en-US" dirty="0"/>
          </a:p>
          <a:p>
            <a:pPr lvl="1"/>
            <a:r>
              <a:rPr lang="en-US" dirty="0" smtClean="0"/>
              <a:t>Sufficient:</a:t>
            </a:r>
          </a:p>
          <a:p>
            <a:pPr lvl="2"/>
            <a:r>
              <a:rPr lang="en-US" dirty="0" smtClean="0"/>
              <a:t>{AND, OR, NOT, x1, x2,..., </a:t>
            </a:r>
            <a:r>
              <a:rPr lang="en-US" dirty="0" err="1" smtClean="0"/>
              <a:t>xN</a:t>
            </a:r>
            <a:r>
              <a:rPr lang="en-US" dirty="0" smtClean="0"/>
              <a:t>}</a:t>
            </a:r>
          </a:p>
          <a:p>
            <a:pPr lvl="2"/>
            <a:r>
              <a:rPr lang="en-US" dirty="0" smtClean="0"/>
              <a:t>Can</a:t>
            </a:r>
            <a:r>
              <a:rPr lang="en-US" dirty="0"/>
              <a:t> </a:t>
            </a:r>
            <a:r>
              <a:rPr lang="en-US" dirty="0" smtClean="0"/>
              <a:t>produce all Boolean functions of the variables x1 , x2 , ..., </a:t>
            </a:r>
            <a:r>
              <a:rPr lang="en-US" dirty="0" err="1" smtClean="0"/>
              <a:t>xN</a:t>
            </a:r>
            <a:endParaRPr lang="en-US" dirty="0" smtClean="0"/>
          </a:p>
          <a:p>
            <a:pPr lvl="1"/>
            <a:r>
              <a:rPr lang="en-US" dirty="0" smtClean="0"/>
              <a:t>Insufficient:</a:t>
            </a:r>
          </a:p>
          <a:p>
            <a:pPr lvl="2"/>
            <a:r>
              <a:rPr lang="en-US" dirty="0" smtClean="0"/>
              <a:t>{+, -, *, /, x, 0, 1, 2 }</a:t>
            </a:r>
          </a:p>
          <a:p>
            <a:pPr lvl="2"/>
            <a:r>
              <a:rPr lang="en-US" dirty="0"/>
              <a:t>U</a:t>
            </a:r>
            <a:r>
              <a:rPr lang="en-US" dirty="0" smtClean="0"/>
              <a:t>nable to represent transcendental functions (e.g., </a:t>
            </a:r>
            <a:r>
              <a:rPr lang="en-US" i="1" dirty="0" err="1" smtClean="0"/>
              <a:t>exp</a:t>
            </a:r>
            <a:r>
              <a:rPr lang="en-US" i="1" dirty="0" smtClean="0"/>
              <a:t>(x)</a:t>
            </a:r>
            <a:r>
              <a:rPr lang="en-US" dirty="0" smtClean="0"/>
              <a:t>)</a:t>
            </a:r>
          </a:p>
          <a:p>
            <a:r>
              <a:rPr lang="en-US" dirty="0" smtClean="0"/>
              <a:t>Insufficient - can only develop solutions that approximate the desired one</a:t>
            </a:r>
          </a:p>
          <a:p>
            <a:pPr lvl="1"/>
            <a:r>
              <a:rPr lang="en-US" dirty="0" smtClean="0"/>
              <a:t>May be good enough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34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4. Fitness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Measurements:</a:t>
            </a:r>
          </a:p>
          <a:p>
            <a:pPr lvl="1"/>
            <a:r>
              <a:rPr lang="en-US" i="1" dirty="0" smtClean="0"/>
              <a:t>Error</a:t>
            </a:r>
            <a:r>
              <a:rPr lang="en-US" dirty="0" smtClean="0"/>
              <a:t> between output and desired output</a:t>
            </a:r>
          </a:p>
          <a:p>
            <a:pPr lvl="1"/>
            <a:r>
              <a:rPr lang="en-US" dirty="0" smtClean="0"/>
              <a:t>Amount</a:t>
            </a:r>
            <a:r>
              <a:rPr lang="en-US" dirty="0"/>
              <a:t> </a:t>
            </a:r>
            <a:r>
              <a:rPr lang="en-US" dirty="0" smtClean="0"/>
              <a:t>of </a:t>
            </a:r>
            <a:r>
              <a:rPr lang="en-US" i="1" dirty="0" smtClean="0"/>
              <a:t>time</a:t>
            </a:r>
            <a:r>
              <a:rPr lang="en-US" dirty="0" smtClean="0"/>
              <a:t> (fuel, money, etc.) required to bring the system to a desired </a:t>
            </a:r>
            <a:r>
              <a:rPr lang="en-US" i="1" dirty="0" smtClean="0"/>
              <a:t>target state</a:t>
            </a:r>
          </a:p>
          <a:p>
            <a:pPr lvl="1"/>
            <a:r>
              <a:rPr lang="en-US" i="1" dirty="0"/>
              <a:t>A</a:t>
            </a:r>
            <a:r>
              <a:rPr lang="en-US" i="1" dirty="0" smtClean="0"/>
              <a:t>ccuracy</a:t>
            </a:r>
            <a:r>
              <a:rPr lang="en-US" dirty="0" smtClean="0"/>
              <a:t> of the program in recognizing patterns or classifying objects</a:t>
            </a:r>
          </a:p>
          <a:p>
            <a:pPr lvl="1"/>
            <a:r>
              <a:rPr lang="en-US" i="1" dirty="0"/>
              <a:t>P</a:t>
            </a:r>
            <a:r>
              <a:rPr lang="en-US" i="1" dirty="0" smtClean="0"/>
              <a:t>ayoff</a:t>
            </a:r>
            <a:r>
              <a:rPr lang="en-US" dirty="0" smtClean="0"/>
              <a:t> that a game-playing program produces</a:t>
            </a:r>
          </a:p>
          <a:p>
            <a:pPr lvl="1"/>
            <a:r>
              <a:rPr lang="en-US" i="1" dirty="0" smtClean="0"/>
              <a:t>Compliance</a:t>
            </a:r>
            <a:r>
              <a:rPr lang="en-US" dirty="0"/>
              <a:t> </a:t>
            </a:r>
            <a:r>
              <a:rPr lang="en-US" dirty="0" smtClean="0"/>
              <a:t>of a structure with user-specified design criteria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91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Chromosomes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7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Executing all programs in population, multiple times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448" y="2640285"/>
            <a:ext cx="5449104" cy="353667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4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Interpreter for GP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004" y="1690688"/>
            <a:ext cx="6044869" cy="466454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547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5.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Tournament</a:t>
            </a:r>
          </a:p>
          <a:p>
            <a:r>
              <a:rPr lang="en-US" dirty="0" smtClean="0"/>
              <a:t>Roulette Wheel</a:t>
            </a:r>
          </a:p>
          <a:p>
            <a:r>
              <a:rPr lang="en-US" dirty="0" smtClean="0"/>
              <a:t>Stochastic Universal Sampling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315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6</a:t>
            </a:r>
            <a:r>
              <a:rPr lang="en-US" dirty="0" smtClean="0"/>
              <a:t>.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Population size</a:t>
            </a:r>
          </a:p>
          <a:p>
            <a:pPr lvl="1"/>
            <a:r>
              <a:rPr lang="en-US" dirty="0" smtClean="0"/>
              <a:t>Ramped half-and-half</a:t>
            </a:r>
          </a:p>
          <a:p>
            <a:pPr lvl="1"/>
            <a:r>
              <a:rPr lang="en-US" dirty="0" smtClean="0"/>
              <a:t>Depth 2-6</a:t>
            </a:r>
          </a:p>
          <a:p>
            <a:pPr lvl="1"/>
            <a:r>
              <a:rPr lang="en-US" dirty="0" smtClean="0"/>
              <a:t>&gt;=500</a:t>
            </a:r>
          </a:p>
          <a:p>
            <a:r>
              <a:rPr lang="en-US" dirty="0" smtClean="0"/>
              <a:t>Probabilities of performing genetic operations</a:t>
            </a:r>
          </a:p>
          <a:p>
            <a:pPr lvl="1"/>
            <a:r>
              <a:rPr lang="en-US" dirty="0" smtClean="0"/>
              <a:t>90% </a:t>
            </a:r>
            <a:r>
              <a:rPr lang="en-US" dirty="0" err="1" smtClean="0"/>
              <a:t>subtree</a:t>
            </a:r>
            <a:r>
              <a:rPr lang="en-US" dirty="0" smtClean="0"/>
              <a:t> crossover</a:t>
            </a:r>
          </a:p>
          <a:p>
            <a:r>
              <a:rPr lang="en-US" dirty="0" smtClean="0"/>
              <a:t>Maximum program size</a:t>
            </a:r>
          </a:p>
          <a:p>
            <a:endParaRPr lang="en-US" dirty="0"/>
          </a:p>
          <a:p>
            <a:r>
              <a:rPr lang="en-US" dirty="0" smtClean="0"/>
              <a:t>Robust</a:t>
            </a:r>
          </a:p>
          <a:p>
            <a:r>
              <a:rPr lang="en-US" dirty="0" smtClean="0"/>
              <a:t>Not much tuning required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686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Runtime Estimation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RE = R * G * P * S * F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 = # of runs</a:t>
            </a:r>
          </a:p>
          <a:p>
            <a:pPr lvl="1"/>
            <a:r>
              <a:rPr lang="en-US" dirty="0" smtClean="0"/>
              <a:t>G = # generations (10 – 30)</a:t>
            </a:r>
          </a:p>
          <a:p>
            <a:pPr lvl="1"/>
            <a:r>
              <a:rPr lang="en-US" dirty="0" smtClean="0"/>
              <a:t>P = size of population</a:t>
            </a:r>
          </a:p>
          <a:p>
            <a:pPr lvl="1"/>
            <a:r>
              <a:rPr lang="en-US" dirty="0" smtClean="0"/>
              <a:t>S = average size of programs</a:t>
            </a:r>
          </a:p>
          <a:p>
            <a:pPr lvl="1"/>
            <a:r>
              <a:rPr lang="en-US" dirty="0" smtClean="0"/>
              <a:t>F = # of fitness cases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92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7</a:t>
            </a:r>
            <a:r>
              <a:rPr lang="en-US" dirty="0" smtClean="0"/>
              <a:t>. Termination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Termination criterion</a:t>
            </a:r>
          </a:p>
          <a:p>
            <a:pPr lvl="1"/>
            <a:r>
              <a:rPr lang="en-US" dirty="0" smtClean="0"/>
              <a:t>Maximum # of generation</a:t>
            </a:r>
          </a:p>
          <a:p>
            <a:pPr lvl="1"/>
            <a:r>
              <a:rPr lang="en-US" dirty="0" smtClean="0"/>
              <a:t>Success predicate</a:t>
            </a:r>
          </a:p>
          <a:p>
            <a:r>
              <a:rPr lang="en-US" dirty="0" smtClean="0"/>
              <a:t>Method of designating the result</a:t>
            </a:r>
          </a:p>
          <a:p>
            <a:pPr lvl="1"/>
            <a:r>
              <a:rPr lang="en-US" dirty="0" smtClean="0"/>
              <a:t>Single best-so-far individual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dditional individuals and data as necessary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781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</a:p>
          <a:p>
            <a:pPr lvl="1"/>
            <a:r>
              <a:rPr lang="en-US" dirty="0" smtClean="0"/>
              <a:t>Evolve a program that approximates x</a:t>
            </a:r>
            <a:r>
              <a:rPr lang="en-US" baseline="30000" dirty="0" smtClean="0"/>
              <a:t>2</a:t>
            </a:r>
            <a:r>
              <a:rPr lang="en-US" dirty="0" smtClean="0"/>
              <a:t> + x + 1 in the range [-1, 1]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440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</a:p>
          <a:p>
            <a:pPr lvl="1"/>
            <a:r>
              <a:rPr lang="en-US" dirty="0" smtClean="0"/>
              <a:t>Evolve a program that approximates x</a:t>
            </a:r>
            <a:r>
              <a:rPr lang="en-US" baseline="30000" dirty="0" smtClean="0"/>
              <a:t>2</a:t>
            </a:r>
            <a:r>
              <a:rPr lang="en-US" dirty="0" smtClean="0"/>
              <a:t> + x + 1 in the range [-1, 1]</a:t>
            </a:r>
          </a:p>
          <a:p>
            <a:r>
              <a:rPr lang="en-US" dirty="0" smtClean="0"/>
              <a:t>Terminal set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914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</a:p>
          <a:p>
            <a:pPr lvl="1"/>
            <a:r>
              <a:rPr lang="en-US" dirty="0" smtClean="0"/>
              <a:t>Evolve a program that approximates x</a:t>
            </a:r>
            <a:r>
              <a:rPr lang="en-US" baseline="30000" dirty="0" smtClean="0"/>
              <a:t>2</a:t>
            </a:r>
            <a:r>
              <a:rPr lang="en-US" dirty="0" smtClean="0"/>
              <a:t> + x + 1 in the range [-1, 1]</a:t>
            </a:r>
          </a:p>
          <a:p>
            <a:r>
              <a:rPr lang="en-US" dirty="0" smtClean="0"/>
              <a:t>Terminal set</a:t>
            </a:r>
          </a:p>
          <a:p>
            <a:pPr lvl="1"/>
            <a:r>
              <a:rPr lang="en-US" dirty="0" smtClean="0"/>
              <a:t>T = {x,     } (where -5.0 &lt;     &lt; +5.0)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522" y="3182878"/>
            <a:ext cx="292100" cy="33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840" y="3182878"/>
            <a:ext cx="292100" cy="330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59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</a:p>
          <a:p>
            <a:pPr lvl="1"/>
            <a:r>
              <a:rPr lang="en-US" dirty="0" smtClean="0"/>
              <a:t>Evolve a program that approximates x</a:t>
            </a:r>
            <a:r>
              <a:rPr lang="en-US" baseline="30000" dirty="0" smtClean="0"/>
              <a:t>2</a:t>
            </a:r>
            <a:r>
              <a:rPr lang="en-US" dirty="0" smtClean="0"/>
              <a:t> + x + 1 in the range [-1, 1]</a:t>
            </a:r>
          </a:p>
          <a:p>
            <a:r>
              <a:rPr lang="en-US" dirty="0" smtClean="0"/>
              <a:t>Terminal set</a:t>
            </a:r>
          </a:p>
          <a:p>
            <a:pPr lvl="1"/>
            <a:r>
              <a:rPr lang="en-US" dirty="0" smtClean="0"/>
              <a:t>T = {x,     } (where -5.0 &lt;     &lt; +5.0)</a:t>
            </a:r>
          </a:p>
          <a:p>
            <a:r>
              <a:rPr lang="en-US" dirty="0" smtClean="0"/>
              <a:t>Function set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522" y="3182878"/>
            <a:ext cx="292100" cy="33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840" y="3182878"/>
            <a:ext cx="292100" cy="330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57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Chromosomes</a:t>
            </a:r>
            <a:endParaRPr lang="en-US" dirty="0"/>
          </a:p>
        </p:txBody>
      </p:sp>
      <p:pic>
        <p:nvPicPr>
          <p:cNvPr id="4" name="Picture 2" descr="F00454-003-f00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09" y="1825625"/>
            <a:ext cx="5762582" cy="4351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465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</a:p>
          <a:p>
            <a:pPr lvl="1"/>
            <a:r>
              <a:rPr lang="en-US" dirty="0" smtClean="0"/>
              <a:t>Evolve a program that approximates x</a:t>
            </a:r>
            <a:r>
              <a:rPr lang="en-US" baseline="30000" dirty="0" smtClean="0"/>
              <a:t>2</a:t>
            </a:r>
            <a:r>
              <a:rPr lang="en-US" dirty="0" smtClean="0"/>
              <a:t> + x + 1 in the range [-1, 1]</a:t>
            </a:r>
          </a:p>
          <a:p>
            <a:r>
              <a:rPr lang="en-US" dirty="0" smtClean="0"/>
              <a:t>Terminal set</a:t>
            </a:r>
          </a:p>
          <a:p>
            <a:pPr lvl="1"/>
            <a:r>
              <a:rPr lang="en-US" dirty="0" smtClean="0"/>
              <a:t>T = {x,     } (where -5.0 &lt;     &lt; +5.0)</a:t>
            </a:r>
          </a:p>
          <a:p>
            <a:r>
              <a:rPr lang="en-US" dirty="0" smtClean="0"/>
              <a:t>Function set</a:t>
            </a:r>
          </a:p>
          <a:p>
            <a:pPr lvl="1"/>
            <a:r>
              <a:rPr lang="en-US" dirty="0" smtClean="0"/>
              <a:t>F = {+, -, *, %} (where % = protected divide)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522" y="3182878"/>
            <a:ext cx="292100" cy="33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840" y="3182878"/>
            <a:ext cx="292100" cy="330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096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</a:p>
          <a:p>
            <a:pPr lvl="1"/>
            <a:r>
              <a:rPr lang="en-US" dirty="0" smtClean="0"/>
              <a:t>Evolve a program that approximates x</a:t>
            </a:r>
            <a:r>
              <a:rPr lang="en-US" baseline="30000" dirty="0" smtClean="0"/>
              <a:t>2</a:t>
            </a:r>
            <a:r>
              <a:rPr lang="en-US" dirty="0" smtClean="0"/>
              <a:t> + x + 1 in the range [-1, 1]</a:t>
            </a:r>
          </a:p>
          <a:p>
            <a:r>
              <a:rPr lang="en-US" dirty="0" smtClean="0"/>
              <a:t>Terminal set</a:t>
            </a:r>
          </a:p>
          <a:p>
            <a:pPr lvl="1"/>
            <a:r>
              <a:rPr lang="en-US" dirty="0" smtClean="0"/>
              <a:t>T = {x,     } (where -5.0 &lt;     &lt; +5.0)</a:t>
            </a:r>
          </a:p>
          <a:p>
            <a:r>
              <a:rPr lang="en-US" dirty="0" smtClean="0"/>
              <a:t>Function set</a:t>
            </a:r>
          </a:p>
          <a:p>
            <a:pPr lvl="1"/>
            <a:r>
              <a:rPr lang="en-US" dirty="0" smtClean="0"/>
              <a:t>F = {+, -, *, %} (where % = protected divide)</a:t>
            </a:r>
          </a:p>
          <a:p>
            <a:r>
              <a:rPr lang="en-US" dirty="0" smtClean="0"/>
              <a:t>Fitness function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522" y="3182878"/>
            <a:ext cx="292100" cy="33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840" y="3182878"/>
            <a:ext cx="292100" cy="330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351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</a:p>
          <a:p>
            <a:pPr lvl="1"/>
            <a:r>
              <a:rPr lang="en-US" dirty="0" smtClean="0"/>
              <a:t>Evolve a program that approximates x</a:t>
            </a:r>
            <a:r>
              <a:rPr lang="en-US" baseline="30000" dirty="0" smtClean="0"/>
              <a:t>2</a:t>
            </a:r>
            <a:r>
              <a:rPr lang="en-US" dirty="0" smtClean="0"/>
              <a:t> + x + 1 in the range [-1, 1]</a:t>
            </a:r>
          </a:p>
          <a:p>
            <a:r>
              <a:rPr lang="en-US" dirty="0" smtClean="0"/>
              <a:t>Terminal set</a:t>
            </a:r>
          </a:p>
          <a:p>
            <a:pPr lvl="1"/>
            <a:r>
              <a:rPr lang="en-US" dirty="0" smtClean="0"/>
              <a:t>T = {x,     } (where -5.0 &lt;     &lt; +5.0)</a:t>
            </a:r>
          </a:p>
          <a:p>
            <a:r>
              <a:rPr lang="en-US" dirty="0" smtClean="0"/>
              <a:t>Function set</a:t>
            </a:r>
          </a:p>
          <a:p>
            <a:pPr lvl="1"/>
            <a:r>
              <a:rPr lang="en-US" dirty="0" smtClean="0"/>
              <a:t>F = {+, -, *, %} (where % = protected divide)</a:t>
            </a:r>
          </a:p>
          <a:p>
            <a:r>
              <a:rPr lang="en-US" dirty="0" smtClean="0"/>
              <a:t>Fitness function</a:t>
            </a:r>
          </a:p>
          <a:p>
            <a:pPr lvl="1"/>
            <a:r>
              <a:rPr lang="en-US" dirty="0" smtClean="0"/>
              <a:t>Sum of absolute errors at x ϵ {-1.0, -0.5, 0, 0.5, 1.0}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522" y="3182878"/>
            <a:ext cx="292100" cy="33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840" y="3182878"/>
            <a:ext cx="292100" cy="330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949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1945"/>
          </a:xfrm>
        </p:spPr>
        <p:txBody>
          <a:bodyPr/>
          <a:lstStyle/>
          <a:p>
            <a:r>
              <a:rPr lang="en-US" dirty="0" smtClean="0"/>
              <a:t>Objective</a:t>
            </a:r>
          </a:p>
          <a:p>
            <a:pPr lvl="1"/>
            <a:r>
              <a:rPr lang="en-US" dirty="0" smtClean="0"/>
              <a:t>Evolve a program that approximates x</a:t>
            </a:r>
            <a:r>
              <a:rPr lang="en-US" baseline="30000" dirty="0" smtClean="0"/>
              <a:t>2</a:t>
            </a:r>
            <a:r>
              <a:rPr lang="en-US" dirty="0" smtClean="0"/>
              <a:t> + x + 1 in the range [-1, 1]</a:t>
            </a:r>
          </a:p>
          <a:p>
            <a:r>
              <a:rPr lang="en-US" dirty="0" smtClean="0"/>
              <a:t>Terminal set</a:t>
            </a:r>
          </a:p>
          <a:p>
            <a:pPr lvl="1"/>
            <a:r>
              <a:rPr lang="en-US" dirty="0" smtClean="0"/>
              <a:t>T = {x,     } (where -5.0 &lt;     &lt; +5.0)</a:t>
            </a:r>
          </a:p>
          <a:p>
            <a:r>
              <a:rPr lang="en-US" dirty="0" smtClean="0"/>
              <a:t>Function set</a:t>
            </a:r>
          </a:p>
          <a:p>
            <a:pPr lvl="1"/>
            <a:r>
              <a:rPr lang="en-US" dirty="0" smtClean="0"/>
              <a:t>F = {+, -, *, %} (where % = protected divide)</a:t>
            </a:r>
          </a:p>
          <a:p>
            <a:r>
              <a:rPr lang="en-US" dirty="0" smtClean="0"/>
              <a:t>Fitness function</a:t>
            </a:r>
          </a:p>
          <a:p>
            <a:pPr lvl="1"/>
            <a:r>
              <a:rPr lang="en-US" dirty="0" smtClean="0"/>
              <a:t>Sum of absolute errors at x ϵ {-1.0, -0.5, 0, 0.5, 1.0}</a:t>
            </a:r>
          </a:p>
          <a:p>
            <a:r>
              <a:rPr lang="en-US" dirty="0" smtClean="0"/>
              <a:t>Selection</a:t>
            </a:r>
          </a:p>
          <a:p>
            <a:pPr lvl="1"/>
            <a:r>
              <a:rPr lang="en-US" dirty="0" smtClean="0"/>
              <a:t>Fitness proportionate (roulette wheel) non elitist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522" y="3182878"/>
            <a:ext cx="292100" cy="33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838" y="3182878"/>
            <a:ext cx="292100" cy="330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004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Parameters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opulation size 4</a:t>
            </a:r>
          </a:p>
          <a:p>
            <a:pPr lvl="1"/>
            <a:r>
              <a:rPr lang="en-US" dirty="0" smtClean="0"/>
              <a:t>50% </a:t>
            </a:r>
            <a:r>
              <a:rPr lang="en-US" dirty="0" err="1" smtClean="0"/>
              <a:t>subtree</a:t>
            </a:r>
            <a:r>
              <a:rPr lang="en-US" dirty="0" smtClean="0"/>
              <a:t> crossover</a:t>
            </a:r>
          </a:p>
          <a:p>
            <a:pPr lvl="1"/>
            <a:r>
              <a:rPr lang="en-US" dirty="0" smtClean="0"/>
              <a:t>25% </a:t>
            </a:r>
            <a:r>
              <a:rPr lang="en-US" dirty="0" err="1" smtClean="0"/>
              <a:t>subtree</a:t>
            </a:r>
            <a:r>
              <a:rPr lang="en-US" dirty="0" smtClean="0"/>
              <a:t> mutation</a:t>
            </a:r>
          </a:p>
          <a:p>
            <a:pPr lvl="1"/>
            <a:r>
              <a:rPr lang="en-US" dirty="0" smtClean="0"/>
              <a:t>25% reproduction</a:t>
            </a:r>
          </a:p>
          <a:p>
            <a:pPr lvl="1"/>
            <a:r>
              <a:rPr lang="en-US" dirty="0" smtClean="0"/>
              <a:t>No tree size limits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668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Parameters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opulation size 4</a:t>
            </a:r>
          </a:p>
          <a:p>
            <a:pPr lvl="1"/>
            <a:r>
              <a:rPr lang="en-US" dirty="0" smtClean="0"/>
              <a:t>50% </a:t>
            </a:r>
            <a:r>
              <a:rPr lang="en-US" dirty="0" err="1" smtClean="0"/>
              <a:t>subtree</a:t>
            </a:r>
            <a:r>
              <a:rPr lang="en-US" dirty="0" smtClean="0"/>
              <a:t> crossover</a:t>
            </a:r>
          </a:p>
          <a:p>
            <a:pPr lvl="1"/>
            <a:r>
              <a:rPr lang="en-US" dirty="0" smtClean="0"/>
              <a:t>25% </a:t>
            </a:r>
            <a:r>
              <a:rPr lang="en-US" dirty="0" err="1" smtClean="0"/>
              <a:t>subtree</a:t>
            </a:r>
            <a:r>
              <a:rPr lang="en-US" dirty="0" smtClean="0"/>
              <a:t> mutation</a:t>
            </a:r>
          </a:p>
          <a:p>
            <a:pPr lvl="1"/>
            <a:r>
              <a:rPr lang="en-US" dirty="0" smtClean="0"/>
              <a:t>25% reproduction</a:t>
            </a:r>
          </a:p>
          <a:p>
            <a:pPr lvl="1"/>
            <a:r>
              <a:rPr lang="en-US" dirty="0" smtClean="0"/>
              <a:t>No tree size limits</a:t>
            </a:r>
          </a:p>
          <a:p>
            <a:r>
              <a:rPr lang="en-US" dirty="0" smtClean="0"/>
              <a:t>Termination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71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Parameters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opulation size 4</a:t>
            </a:r>
          </a:p>
          <a:p>
            <a:pPr lvl="1"/>
            <a:r>
              <a:rPr lang="en-US" dirty="0" smtClean="0"/>
              <a:t>50% </a:t>
            </a:r>
            <a:r>
              <a:rPr lang="en-US" dirty="0" err="1" smtClean="0"/>
              <a:t>subtree</a:t>
            </a:r>
            <a:r>
              <a:rPr lang="en-US" dirty="0" smtClean="0"/>
              <a:t> crossover</a:t>
            </a:r>
          </a:p>
          <a:p>
            <a:pPr lvl="1"/>
            <a:r>
              <a:rPr lang="en-US" dirty="0" smtClean="0"/>
              <a:t>25% </a:t>
            </a:r>
            <a:r>
              <a:rPr lang="en-US" dirty="0" err="1" smtClean="0"/>
              <a:t>subtree</a:t>
            </a:r>
            <a:r>
              <a:rPr lang="en-US" dirty="0" smtClean="0"/>
              <a:t> mutation</a:t>
            </a:r>
          </a:p>
          <a:p>
            <a:pPr lvl="1"/>
            <a:r>
              <a:rPr lang="en-US" dirty="0" smtClean="0"/>
              <a:t>25% reproduction</a:t>
            </a:r>
          </a:p>
          <a:p>
            <a:pPr lvl="1"/>
            <a:r>
              <a:rPr lang="en-US" dirty="0" smtClean="0"/>
              <a:t>No tree size limits</a:t>
            </a:r>
          </a:p>
          <a:p>
            <a:r>
              <a:rPr lang="en-US" dirty="0" smtClean="0"/>
              <a:t>Termination</a:t>
            </a:r>
          </a:p>
          <a:p>
            <a:pPr lvl="1"/>
            <a:r>
              <a:rPr lang="en-US" dirty="0" smtClean="0"/>
              <a:t>Individual with fitness better than 0.1 found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375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190" y="1690688"/>
            <a:ext cx="9317620" cy="365789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322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Initial Population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7948"/>
            <a:ext cx="12192000" cy="304210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1961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Algorithm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086" y="1901013"/>
            <a:ext cx="9039828" cy="358751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51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183563" y="6165850"/>
            <a:ext cx="2265362" cy="287338"/>
          </a:xfrm>
        </p:spPr>
        <p:txBody>
          <a:bodyPr/>
          <a:lstStyle/>
          <a:p>
            <a:pPr algn="r" eaLnBrk="1" hangingPunct="1"/>
            <a:r>
              <a:rPr lang="en-GB" altLang="en-US" sz="1000" b="1">
                <a:latin typeface="BarmenoBQ" charset="0"/>
              </a:rPr>
              <a:t>Fig. 2.6</a:t>
            </a:r>
            <a:r>
              <a:rPr lang="en-GB" altLang="en-US" sz="1000">
                <a:latin typeface="BarmenoBQ" charset="0"/>
              </a:rPr>
              <a:t> ©Scion Publishing Ltd</a:t>
            </a:r>
            <a:endParaRPr lang="en-US" altLang="en-US" sz="1000">
              <a:latin typeface="BarmenoBQ" charset="0"/>
            </a:endParaRPr>
          </a:p>
        </p:txBody>
      </p:sp>
      <p:pic>
        <p:nvPicPr>
          <p:cNvPr id="129026" name="Picture 3" descr="Tit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5648325"/>
            <a:ext cx="20891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7" name="Picture 4" descr="CG2-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0"/>
            <a:ext cx="1787525" cy="671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8" name="Text Box 5"/>
          <p:cNvSpPr txBox="1">
            <a:spLocks noChangeArrowheads="1"/>
          </p:cNvSpPr>
          <p:nvPr/>
        </p:nvSpPr>
        <p:spPr bwMode="auto">
          <a:xfrm>
            <a:off x="2209800" y="255588"/>
            <a:ext cx="14237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 b="1"/>
              <a:t>Mitosis</a:t>
            </a:r>
          </a:p>
        </p:txBody>
      </p:sp>
      <p:sp>
        <p:nvSpPr>
          <p:cNvPr id="129029" name="Text Box 6"/>
          <p:cNvSpPr txBox="1">
            <a:spLocks noChangeArrowheads="1"/>
          </p:cNvSpPr>
          <p:nvPr/>
        </p:nvSpPr>
        <p:spPr bwMode="auto">
          <a:xfrm>
            <a:off x="1924051" y="1114426"/>
            <a:ext cx="32924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Separation of sister chromatids into daughter cells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7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Initial Fitness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7948"/>
            <a:ext cx="12192000" cy="304210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80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71811" y="5627076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2.5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425461" y="5627077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3.0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274169" y="5627077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</a:t>
            </a:r>
            <a:r>
              <a:rPr lang="en-US" sz="2400" dirty="0" smtClean="0"/>
              <a:t>.5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127819" y="5627077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7</a:t>
            </a:r>
            <a:r>
              <a:rPr lang="en-US" sz="2400" dirty="0" smtClean="0"/>
              <a:t>.5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64186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Santa Fe Ant Trail</a:t>
            </a:r>
            <a:endParaRPr lang="en-US" dirty="0"/>
          </a:p>
        </p:txBody>
      </p:sp>
      <p:pic>
        <p:nvPicPr>
          <p:cNvPr id="2050" name="Picture 2" descr="http://geneticprogramming.us/images/santa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886673"/>
            <a:ext cx="3657600" cy="367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9408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Santa Fe Ant Trail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Function set:</a:t>
            </a:r>
          </a:p>
          <a:p>
            <a:pPr lvl="1"/>
            <a:r>
              <a:rPr lang="en-US" b="1" dirty="0" smtClean="0"/>
              <a:t>If </a:t>
            </a:r>
            <a:r>
              <a:rPr lang="en-US" b="1" dirty="0"/>
              <a:t>Food Ahead</a:t>
            </a:r>
            <a:r>
              <a:rPr lang="en-US" dirty="0"/>
              <a:t>: </a:t>
            </a:r>
            <a:r>
              <a:rPr lang="en-US" dirty="0" smtClean="0"/>
              <a:t>arity-2</a:t>
            </a:r>
            <a:r>
              <a:rPr lang="en-US" dirty="0"/>
              <a:t>. If there is food directly in front of the ant, the first child is evaluated, otherwise the second child is </a:t>
            </a:r>
            <a:r>
              <a:rPr lang="en-US" dirty="0" smtClean="0"/>
              <a:t>processed</a:t>
            </a:r>
          </a:p>
          <a:p>
            <a:pPr lvl="1"/>
            <a:r>
              <a:rPr lang="en-US" b="1" dirty="0" smtClean="0"/>
              <a:t>Progn-2</a:t>
            </a:r>
            <a:r>
              <a:rPr lang="en-US" dirty="0"/>
              <a:t>: </a:t>
            </a:r>
            <a:r>
              <a:rPr lang="en-US" dirty="0" smtClean="0"/>
              <a:t>arity-2</a:t>
            </a:r>
            <a:r>
              <a:rPr lang="en-US" dirty="0"/>
              <a:t>. The first child is evaluated and then the second child is evaluated, in that </a:t>
            </a:r>
            <a:r>
              <a:rPr lang="en-US" dirty="0" smtClean="0"/>
              <a:t>order</a:t>
            </a:r>
          </a:p>
          <a:p>
            <a:pPr lvl="1"/>
            <a:r>
              <a:rPr lang="en-US" b="1" dirty="0" smtClean="0"/>
              <a:t>Progn-3</a:t>
            </a:r>
            <a:r>
              <a:rPr lang="en-US" dirty="0"/>
              <a:t>: </a:t>
            </a:r>
            <a:r>
              <a:rPr lang="en-US" dirty="0" smtClean="0"/>
              <a:t>arity-3</a:t>
            </a:r>
            <a:r>
              <a:rPr lang="en-US" dirty="0"/>
              <a:t>. The three child nodes are evaluated in </a:t>
            </a:r>
            <a:r>
              <a:rPr lang="en-US" dirty="0" smtClean="0"/>
              <a:t>order</a:t>
            </a:r>
          </a:p>
          <a:p>
            <a:r>
              <a:rPr lang="en-US" dirty="0" smtClean="0"/>
              <a:t>Terminal set:</a:t>
            </a:r>
          </a:p>
          <a:p>
            <a:pPr lvl="1"/>
            <a:r>
              <a:rPr lang="en-US" b="1" dirty="0" smtClean="0"/>
              <a:t>Move</a:t>
            </a:r>
            <a:r>
              <a:rPr lang="en-US" dirty="0"/>
              <a:t>: Move the ant one space </a:t>
            </a:r>
            <a:r>
              <a:rPr lang="en-US" dirty="0" smtClean="0"/>
              <a:t>forward</a:t>
            </a:r>
          </a:p>
          <a:p>
            <a:pPr lvl="1"/>
            <a:r>
              <a:rPr lang="en-US" b="1" dirty="0" smtClean="0"/>
              <a:t>Turn </a:t>
            </a:r>
            <a:r>
              <a:rPr lang="en-US" b="1" dirty="0"/>
              <a:t>Left</a:t>
            </a:r>
            <a:r>
              <a:rPr lang="en-US" dirty="0"/>
              <a:t>: Rotate the ant 90 degrees </a:t>
            </a:r>
            <a:r>
              <a:rPr lang="en-US" dirty="0" smtClean="0"/>
              <a:t>left</a:t>
            </a:r>
          </a:p>
          <a:p>
            <a:pPr lvl="1"/>
            <a:r>
              <a:rPr lang="en-US" b="1" dirty="0" smtClean="0"/>
              <a:t>Turn </a:t>
            </a:r>
            <a:r>
              <a:rPr lang="en-US" b="1" dirty="0"/>
              <a:t>Right</a:t>
            </a:r>
            <a:r>
              <a:rPr lang="en-US" dirty="0"/>
              <a:t>: Rotate the ant 90 </a:t>
            </a:r>
            <a:r>
              <a:rPr lang="en-US" dirty="0" smtClean="0"/>
              <a:t>degrees right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23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Santa Fe Ant Trail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Fitness: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094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Santa Fe Ant Trail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Fitness:</a:t>
            </a:r>
          </a:p>
          <a:p>
            <a:pPr lvl="1"/>
            <a:r>
              <a:rPr lang="en-US" dirty="0" smtClean="0"/>
              <a:t>Limited number of time steps (move or turn)</a:t>
            </a:r>
          </a:p>
          <a:p>
            <a:pPr lvl="1"/>
            <a:r>
              <a:rPr lang="en-US" dirty="0"/>
              <a:t>1</a:t>
            </a:r>
            <a:r>
              <a:rPr lang="en-US" dirty="0" smtClean="0"/>
              <a:t> – (</a:t>
            </a:r>
            <a:r>
              <a:rPr lang="en-US" smtClean="0"/>
              <a:t>food eaten </a:t>
            </a:r>
            <a:r>
              <a:rPr lang="en-US" dirty="0" smtClean="0"/>
              <a:t>/ # </a:t>
            </a:r>
            <a:r>
              <a:rPr lang="en-US" smtClean="0"/>
              <a:t>time steps)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64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Santa Fe Ant Trail</a:t>
            </a:r>
            <a:endParaRPr lang="en-US" dirty="0"/>
          </a:p>
        </p:txBody>
      </p:sp>
      <p:pic>
        <p:nvPicPr>
          <p:cNvPr id="3074" name="Picture 2" descr="http://geneticprogramming.us/images/tre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151" y="1875883"/>
            <a:ext cx="3545766" cy="402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eneticprogramming.us/images/antgri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524" y="2338085"/>
            <a:ext cx="2511706" cy="183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010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Santa Fe Ant Trail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79253" y="3244334"/>
            <a:ext cx="50334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www.youtube.com/watch?v=BKF7pGw8qbY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3294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56" y="440977"/>
            <a:ext cx="11053823" cy="621570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5955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 smtClean="0"/>
              <a:t>Iris data </a:t>
            </a:r>
            <a:r>
              <a:rPr lang="en-US" dirty="0" smtClean="0"/>
              <a:t>set</a:t>
            </a:r>
          </a:p>
          <a:p>
            <a:pPr lvl="1"/>
            <a:r>
              <a:rPr lang="en-US" dirty="0" smtClean="0"/>
              <a:t>4 attributes</a:t>
            </a:r>
          </a:p>
          <a:p>
            <a:pPr lvl="1"/>
            <a:r>
              <a:rPr lang="en-US" dirty="0" smtClean="0"/>
              <a:t>113 training instances</a:t>
            </a:r>
          </a:p>
          <a:p>
            <a:pPr lvl="1"/>
            <a:r>
              <a:rPr lang="en-US" dirty="0" smtClean="0"/>
              <a:t>37 test instances</a:t>
            </a:r>
            <a:endParaRPr lang="en-US" dirty="0" smtClean="0"/>
          </a:p>
          <a:p>
            <a:pPr lvl="0"/>
            <a:r>
              <a:rPr lang="en-US" dirty="0" smtClean="0"/>
              <a:t>Parameters</a:t>
            </a:r>
          </a:p>
          <a:p>
            <a:pPr lvl="1"/>
            <a:r>
              <a:rPr lang="ro-RO" dirty="0" smtClean="0"/>
              <a:t>MAX_LEN </a:t>
            </a:r>
            <a:r>
              <a:rPr lang="ro-RO" dirty="0"/>
              <a:t>= </a:t>
            </a:r>
            <a:r>
              <a:rPr lang="ro-RO" dirty="0" smtClean="0"/>
              <a:t>10,000</a:t>
            </a:r>
            <a:endParaRPr lang="ro-RO" dirty="0"/>
          </a:p>
          <a:p>
            <a:pPr lvl="1"/>
            <a:r>
              <a:rPr lang="ro-RO" dirty="0" smtClean="0"/>
              <a:t>POPSIZE </a:t>
            </a:r>
            <a:r>
              <a:rPr lang="ro-RO" dirty="0"/>
              <a:t>= </a:t>
            </a:r>
            <a:r>
              <a:rPr lang="ro-RO" dirty="0" smtClean="0"/>
              <a:t>50,000</a:t>
            </a:r>
            <a:endParaRPr lang="ro-RO" dirty="0"/>
          </a:p>
          <a:p>
            <a:pPr lvl="1"/>
            <a:r>
              <a:rPr lang="ro-RO" dirty="0" smtClean="0"/>
              <a:t>DEPTH </a:t>
            </a:r>
            <a:r>
              <a:rPr lang="ro-RO" dirty="0"/>
              <a:t>= </a:t>
            </a:r>
            <a:r>
              <a:rPr lang="ro-RO" dirty="0" smtClean="0"/>
              <a:t>5</a:t>
            </a:r>
            <a:endParaRPr lang="ro-RO" dirty="0"/>
          </a:p>
          <a:p>
            <a:pPr lvl="1"/>
            <a:r>
              <a:rPr lang="ro-RO" dirty="0" smtClean="0"/>
              <a:t>GENERATIONS </a:t>
            </a:r>
            <a:r>
              <a:rPr lang="ro-RO" dirty="0"/>
              <a:t>= </a:t>
            </a:r>
            <a:r>
              <a:rPr lang="ro-RO" dirty="0" smtClean="0"/>
              <a:t>100</a:t>
            </a:r>
            <a:endParaRPr lang="ro-RO" dirty="0"/>
          </a:p>
          <a:p>
            <a:pPr lvl="1"/>
            <a:r>
              <a:rPr lang="ro-RO" dirty="0" smtClean="0"/>
              <a:t>TSIZE </a:t>
            </a:r>
            <a:r>
              <a:rPr lang="ro-RO" dirty="0"/>
              <a:t>= </a:t>
            </a:r>
            <a:r>
              <a:rPr lang="ro-RO" dirty="0" smtClean="0"/>
              <a:t>2</a:t>
            </a:r>
            <a:endParaRPr lang="ro-RO" dirty="0"/>
          </a:p>
          <a:p>
            <a:pPr lvl="1"/>
            <a:r>
              <a:rPr lang="ro-RO" dirty="0" smtClean="0"/>
              <a:t>PMUT_PER_NODE </a:t>
            </a:r>
            <a:r>
              <a:rPr lang="ro-RO" dirty="0"/>
              <a:t>= </a:t>
            </a:r>
            <a:r>
              <a:rPr lang="ro-RO" dirty="0" smtClean="0"/>
              <a:t>0.05</a:t>
            </a:r>
            <a:endParaRPr lang="ro-RO" dirty="0"/>
          </a:p>
          <a:p>
            <a:pPr lvl="1"/>
            <a:r>
              <a:rPr lang="ro-RO" dirty="0" smtClean="0"/>
              <a:t>CROSSOVER_PROB </a:t>
            </a:r>
            <a:r>
              <a:rPr lang="ro-RO" dirty="0"/>
              <a:t>= </a:t>
            </a:r>
            <a:r>
              <a:rPr lang="ro-RO" dirty="0" smtClean="0"/>
              <a:t>0.9</a:t>
            </a:r>
          </a:p>
          <a:p>
            <a:r>
              <a:rPr lang="ro-RO" dirty="0" smtClean="0"/>
              <a:t>3 x </a:t>
            </a:r>
            <a:r>
              <a:rPr lang="ro-RO" dirty="0" err="1" smtClean="0"/>
              <a:t>one-vs-all</a:t>
            </a:r>
            <a:endParaRPr lang="ro-RO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68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89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43638"/>
            <a:ext cx="4635500" cy="368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0" y="2343638"/>
            <a:ext cx="49276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19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183563" y="6165850"/>
            <a:ext cx="2265362" cy="287338"/>
          </a:xfrm>
        </p:spPr>
        <p:txBody>
          <a:bodyPr/>
          <a:lstStyle/>
          <a:p>
            <a:pPr algn="r" eaLnBrk="1" hangingPunct="1"/>
            <a:r>
              <a:rPr lang="en-GB" altLang="en-US" sz="1000" b="1">
                <a:latin typeface="BarmenoBQ" charset="0"/>
              </a:rPr>
              <a:t>Fig. 2.7</a:t>
            </a:r>
            <a:r>
              <a:rPr lang="en-GB" altLang="en-US" sz="1000">
                <a:latin typeface="BarmenoBQ" charset="0"/>
              </a:rPr>
              <a:t> ©Scion Publishing Ltd</a:t>
            </a:r>
            <a:endParaRPr lang="en-US" altLang="en-US" sz="1000">
              <a:latin typeface="BarmenoBQ" charset="0"/>
            </a:endParaRPr>
          </a:p>
        </p:txBody>
      </p:sp>
      <p:pic>
        <p:nvPicPr>
          <p:cNvPr id="139266" name="Picture 3" descr="Tit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5648325"/>
            <a:ext cx="20891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7" name="Picture 4" descr="CG2-7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49275"/>
            <a:ext cx="2389188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5" descr="CG2-7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1" y="404814"/>
            <a:ext cx="2341563" cy="586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9" name="Text Box 6"/>
          <p:cNvSpPr txBox="1">
            <a:spLocks noChangeArrowheads="1"/>
          </p:cNvSpPr>
          <p:nvPr/>
        </p:nvSpPr>
        <p:spPr bwMode="auto">
          <a:xfrm>
            <a:off x="7518400" y="161925"/>
            <a:ext cx="2992438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b="1"/>
              <a:t>Meiosis</a:t>
            </a:r>
          </a:p>
          <a:p>
            <a:endParaRPr lang="en-US" altLang="en-US" sz="2000" b="1"/>
          </a:p>
          <a:p>
            <a:r>
              <a:rPr lang="en-US" altLang="en-US" sz="2000"/>
              <a:t>Pairing of homologous chromosomes</a:t>
            </a:r>
          </a:p>
          <a:p>
            <a:endParaRPr lang="en-US" altLang="en-US" sz="2000"/>
          </a:p>
          <a:p>
            <a:r>
              <a:rPr lang="en-US" altLang="en-US" sz="2000">
                <a:solidFill>
                  <a:srgbClr val="F70608"/>
                </a:solidFill>
              </a:rPr>
              <a:t>Recombination - at least one event for each pair</a:t>
            </a:r>
            <a:endParaRPr lang="en-US" altLang="en-US" sz="2000"/>
          </a:p>
          <a:p>
            <a:endParaRPr lang="en-US" altLang="en-US" sz="2000"/>
          </a:p>
          <a:p>
            <a:endParaRPr lang="en-US" altLang="en-US" sz="2000" b="1"/>
          </a:p>
          <a:p>
            <a:r>
              <a:rPr lang="en-US" altLang="en-US" sz="2000" b="1"/>
              <a:t>Separation of homologous chromosomes (1) and chromatids (2)</a:t>
            </a:r>
            <a:endParaRPr lang="en-US" altLang="en-US" sz="2000"/>
          </a:p>
          <a:p>
            <a:endParaRPr lang="en-US" altLang="en-US" sz="2000"/>
          </a:p>
          <a:p>
            <a:endParaRPr lang="en-US" altLang="en-US" sz="2000"/>
          </a:p>
          <a:p>
            <a:r>
              <a:rPr lang="en-US" altLang="en-US" sz="2000"/>
              <a:t>Results in </a:t>
            </a:r>
            <a:r>
              <a:rPr lang="en-US" altLang="en-US" sz="2000" b="1"/>
              <a:t>HAPLOID </a:t>
            </a:r>
            <a:r>
              <a:rPr lang="en-US" altLang="en-US" sz="2000"/>
              <a:t>gametes</a:t>
            </a:r>
            <a:endParaRPr lang="en-US" altLang="en-US" sz="2000" b="1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3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Generation 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6770" y="1828800"/>
            <a:ext cx="11783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(((((-4.58523843883781 - 3.85705124999259) / (-0.505322956249734 - -2.65578741098558)) / -2.40924280947505) + (-0.433142266903604 + ((-3.33015128426727 * -3.2909496213733) / (-1.66411878385773 * X3 )))) / -3.9092112653466)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7261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Generation 100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6770" y="1828800"/>
            <a:ext cx="1178302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(-3.52092471370517 / (-1.9525351873378 * ((X3  + 0.432601610865724) / ((((((((-3.96193704519511 + X4 ) / ((-2.40924280947505 + X3 ) * (-0.505322956249734 + 1.61471222369685))) * ((1.00774620473746 / (3.93568627486736 + -1.76359098253939)) / -2.65578741098558)) * (((0.0855016592356854 / (-3.52092471370517 * ((X3  - 0.432601610865724) / ((-0.433142266903604 - (-4.96397767679951 - (0.563997139951214 / (3.85298486279928 / (((-1.92231173483763 / ((X3  / (((1.61471222369685 + (-3.5386778547143 / 1.85629282000302)) * ((X3  * ((-3.2318673554025 + -0.466814979662567) * (-1.99779882887276 - 0.504882985495442))) / (-1.76359098253939 / 2.91584678362862))) + (-3.45912097415846 / 1.18803173126096))) + 3.85298486279928)) + (((((3.85298486279928 * 2.18958964906148) - ((3.85298486279928 + ((4.27181281115478 / (0.432601610865724 / (((-3.33015128426727 * (-2.40924280947505 * X4 )) * -1.34376732927922) - -4.19711711779103))) / -1.21908996078143)) * ((2.19384038224529 * X1 ) + 0.0855016592356854))) - ((2.77285620000812 / ((-1.92231173483763 / (-3.96193704519511 + 3.85298486279928)) * ((((((2.07921167699583 + (-1.37781071307967 * 2.91584678362862)) + -2.69671479132805) + (2.77285620000812 / ((((((((-3.96193704519511 + X4 ) / ((-2.40924280947505 + X3 ) * (((1.00774620473746 / (3.93568627486736 / -1.76359098253939)) / -2.65578741098558) + 1.61471222369685))) * ((1.00774620473746 / (3.93568627486736 + -1.76359098253939)) / -2.65578741098558)) * ((((((((-1.92231173483763 / (((-0.466814979662567 / (-4.55327364595294 + (((((-1.76359098253939 + -1.99779882887276) / ((4.87779872486265 + -1.66411878385773) - ((((-1.92231173483763 / (-1.92231173483763 / -4.6415582530394)) + -3.33015128426727) / 2.91584678362862) / (3.85298486279928 / (-1.92231173483763 - ((((-3.96193704519511 + X4 ) / ((-2.40924280947505 + X3 ) * 0.267929735252601)) / (((((0.68821694501127 / (X3  - ((-3.9092112653466 / (-1.21908996078143 / -3.27912953136448)) / -0.505322956249734))) + ((3.83469562923289 + ((X3  + (-2.69671479132805 * X2 )) + -1.09940100279609)) / 2.19384038224529)) + 3.85705124999259) / -1.34376732927922) - (-4.6415582530394 - X3 ))) / -0.345537669651926)))))) / -4.55327364595294) / -4.96397767679951) / (-1.9525351873378 * -0.413281193661168)))) / (4.3766578796211 + ((0.0585424178552536 * (1.30013424730866 + 0.432601610865724)) + (-0.354660169852274 / (-2.69671479132805 + (0.123718006128314 * ((-0.0461787986784143 / (1.30013424730866 - 4.24092730006246)) / 2.24267141765108))))))) + 3.85298486279928)) + 2.94541736037723) / 2.91584678362862) - (((((((-1.34376732927922 + -3.33015128426727) * -0.354660169852274) / -3.33015128426727) - ((((((((-0.497251365099685 + -1.21908996078143) / (((-0.433142266903604 * -1.37781071307967) * -3.2909496213733) - -0.433142266903604)) / 1.79840222317651) + (2.77285620000812 + -1.66411878385773)) * (0.659981414517379 + 0.123718006128314)) * -3.53918890400752) - -4.6415582530394) + (X1  * ((-0.0461787986784143 / -2.65578741098558) + 2.24267141765108)))) + ((-1.76359098253939 + (-0.101541171363341 / -4.38816138049036)) - (1.85629282000302 / -3.52092471370517))) / (1.18803173126096 + X3 )) - X4 )) / (3.85298486279928 - ((X3  / (0.00825755065691514 / ((((((-3.27912953136448 * 3.83469562923289) * -0.345537669651926) * (0.659981414517379 + 0.123718006128314)) * X3 ) - -3.9092112653466) + (3.93568627486736 * ((0.291079918523822 / (2.91584678362862 - 4.24092730006246)) / 2.24267141765108))))) / -3.96193704519511))) / 2.18958964906148) - (0.504882985495442 - -0.466814979662567)) - 4.87779872486265)) + -0.0461787986784143) + -1.99779882887276) - (-4.96397767679951 - (4.24092730006246 / ((-4.6415582530394 - X3 ) / ((((((-1.92231173483763 / (((((-0.497251365099685 + -1.21908996078143) / (((-0.433142266903604 * -1.37781071307967) * -3.2909496213733) - -0.433142266903604)) / 1.79840222317651) + (2.77285620000812 + -1.66411878385773)) + 3.85298486279928)) + (-4.2370192330503 + -3.96193704519511)) / 2.91584678362862) / (3.85298486279928 / ((((0.0855016592356854 * -3.33015128426727) / ((-3.9092112653466 / (2.24267141765108 / X4 )) + 4.0888342815865)) / (-1.76359098253939 - (X2  - (X4  / X3 )))) / (-1.99779882887276 + -4.45549897824205)))) + ((((1.80522941369807 / ((X3  + (((4.2423588825587 + -3.2909496213733) * 1.00774620473746) * (3.85705124999259 + -1.97673107822273))) + ((X3  * 3.85298486279928) + (-3.96193704519511 / ((((-1.21908996078143 - (-4.58523843883781 - -0.466814979662567)) / ((-2.27302174888226 + ((-4.72381271409048 / 3.93568627486736) + ((((-0.413281193661168 * 1.04498088641324) - -3.5386778547143) - (((-4.45549897824205 / -3.2909496213733) * (((0.0585424178552536 / -3.52092471370517) + ((-4.96397767679951 - (((2.91584678362862 - -0.433142266903604) / 4.0888342815865) - 0.267929735252601)) / X4 )) / (((-2.79655566802088 / (4.87779872486265 + -4.55327364595294)) / ((-0.354660169852274 + (-2.79655566802088 / (-1.34376732927922 * -3.2318673554025))) / 1.61471222369685)) - 0.563997139951214))) + -4.55327364595294)) / -1.66411878385773))) - (-3.2318673554025 - ((-2.65578741098558 / -4.96397767679951) + (3.93568627486736 * (-4.55327364595294 - ((-3.52092471370517 * ((X3  - 0.432601610865724) / ((((((((-3.96193704519511 + ((0.291079918523822 - -0.404620545639014) / (-1.37781071307967 - 0.425050964311255))) / ((-2.40924280947505 + X3 ) * ((((((-1.76359098253939 / -1.99779882887276) / (-2.27302174888226 - 0.00825755065691514)) / -4.55327364595294) + -1.66411878385773) - (-4.96397767679951 - (0.563997139951214 / (3.85298486279928 / ((((((-1.92231173483763 / (((((-1.92231173483763 / X2 ) + (-4.2370192330503 + -3.96193704519511)) / ((1.04498088641324 * (0.00825755065691514 * -1.19569812724166)) + 0.123718006128314)) / ((1.18803173126096 / X3 ) - ((0.0855016592356854 / ((((-0.413281193661168 * 1.04498088641324) - -3.5386778547143) - ((((-4.96397767679951 - -0.413281193661168) - (((X3  * -1.99779882887276) * (1.61471222369685 * ((((((-3.96193704519511 + X4 ) / ((-2.40924280947505 + X3 ) * (-0.505322956249734 + 1.61471222369685))) * ((1.00774620473746 / (3.93568627486736 + -1.76359098253939)) / -2.65578741098558)) * ((-1.92231173483763 / -0.413281193661168) - 4.87779872486265)) + -0.0461787986784143) * 0.267929735252601))) / (-1.15188268299768 * (-4.38816138049036 / -4.19711711779103)))) * ((-4.45549897824205 + (1.79840222317651 / X4 )) / 2.94541736037723)) + -4.55327364595294)) / -1.66411878385773)) * (3.83469562923289 / -1.21908996078143)))) + 3.85298486279928)) + 2.94541736037723) / 2.91584678362862) / -3.27912953136448) + 1.00774620473746) / (1.80522941369807 * ((-1.92231173483763 / (0.123718006128314 + 1.80522941369807)) / (-4.72381271409048 - (X2  - (-0.0461787986784143 / -2.65578741098558)))))))))) * 0.123718006128314))) * (((4.27181281115478 / (0.432601610865724 / (((-2.40924280947505 / (-3.52092471370517 * -0.505322956249734)) / -4.02971963352976) - -4.19711711779103))) / (3.93568627486736 / -1.76359098253939)) / -2.65578741098558)) * (((0.0855016592356854 / 2.18958964906148) - ((2.77285620000812 / (4.24092730006246 * (((4.2940706756404 / (X1  / ((-4.58523843883781 / (X3  + -3.27912953136448)) * 0.0855016592356854))) / (4.2940706756404 / (((((-3.96193704519511 + X4 ) / -2.65578741098558) * ((1.00774620473746 / (3.93568627486736 + -1.76359098253939)) / -2.65578741098558)) * (((((-3.52092471370517 - (((-4.58523843883781 / X3 ) / (1.18803173126096 + X3 )) - X4 )) / ((X3  * -3.27912953136448) - ((-4.02971963352976 / (-1.92231173483763 - ((((-3.96193704519511 + X4 ) / ((4.24092730006246 + X3 ) * (-0.505322956249734 + 1.61471222369685))) / (((((0.68821694501127 / (X3  - ((-3.9092112653466 / ((((-3.96193704519511 + X4 ) / ((-2.40924280947505 + X3 ) * (-0.505322956249734 + 1.61471222369685))) * ((1.00774620473746 / (3.93568627486736 + -1.76359098253939)) / (X1  - (-3.96193704519511 + 0.68821694501127)))) * ((((-1.66411878385773 * X3 ) - (-1.99779882887276 - (4.2940706756404 - 4.27181281115478))) * -1.99779882887276) - 4.87779872486265))) / -0.505322956249734))) + ((3.83469562923289 + ((X3  + (-2.79655566802088 * X2 )) + -1.09940100279609)) / -3.52092471370517)) + -1.76359098253939) / -1.34376732927922) - (-4.6415582530394 - X3 ))) / -0.345537669651926))) / -3.96193704519511))) / 2.18958964906148) - (0.504882985495442 - -0.466814979662567)) - 4.87779872486265)) + -0.0461787986784143))) * X3 ))) - -0.466814979662567)) - 4.87779872486265)) + 0.68821694501127) + 0.123718006128314) - (-4.96397767679951 - (0.563997139951214 / (3.85298486279928 / ((((((-1.92231173483763 / X2 ) + (-4.2370192330503 + -3.96193704519511)) / -0.466814979662567) / (3.85298486279928 / (-3.52092471370517 / (1.61471222369685 + -4.45549897824205)))) + (((((3.85298486279928 * 2.18958964906148) - ((3.85298486279928 + ((4.27181281115478 / (0.432601610865724 / (((-3.33015128426727 * (((-1.66411878385773 * X3 ) - (-1.99779882887276 - (4.2940706756404 - 4.27181281115478))) * X4 )) * -1.34376732927922) - -4.19711711779103))) / -1.21908996078143)) * ((2.19384038224529 * X1 ) + 0.0855016592356854))) - ((2.77285620000812 / ((-1.92231173483763 / (((0.00825755065691514 / (-4.55327364595294 + ((((-1.92231173483763 / ((((1.04498088641324 * (0.00825755065691514 * -1.19569812724166)) * 3.66218258564462) / X1 ) / (-1.37781071307967 + 0.123718006128314))) / -4.55327364595294) / -3.96193704519511) / 4.08134269019651))) / ((X3  + 0.123718006128314) + -4.96397767679951)) + 3.85298486279928)) * (((4.2940706756404 + 0.0855016592356854) / -4.2370192330503) * 0.432601610865724))) - (0.123718006128314 / (-1.37781071307967 - 0.425050964311255)))) / -3.9092112653466) / X3 )) * ((2.91584678362862 * -2.79655566802088) * (-1.76359098253939 * (-3.33015128426727 * (X1  / 3.85298486279928))))))))) * 0.123718006128314))) / -1.99779882887276))))))) + 3.85298486279928) + ((1.80522941369807 * (-1.76359098253939 * (0.291079918523822 / (1.30013424730866 - 4.24092730006246)))) * ((0.291079918523822 / (1.30013424730866 - 4.24092730006246)) / (-1.21908996078143 - (-4.58523843883781 - (((4.2423588825587 + 3.85298486279928) / (X4  + ((X3  / -3.52092471370517) / (-3.33015128426727 + -3.33015128426727)))) + (X3  * 4.87779872486265))))))))))) + 3.85298486279928) / -2.40924280947505) / X3 )) / (-0.433142266903604 + (-1.76359098253939 * (-1.99779882887276 * 2.94541736037723)))))))) * 0.123718006128314))) * (0.659981414517379 + 0.123718006128314)) / -4.2370192330503) * 0.432601610865724))) - ((0.291079918523822 - -0.404620545639014) / (-1.37781071307967 - 3.85298486279928)))) / -3.9092112653466) / X3 )) * ((2.91584678362862 * -2.79655566802088) * (-1.76359098253939 * (1.00774620473746 / ((1.80522941369807 - -1.21908996078143) + -1.99779882887276))))))))) * 0.123718006128314)))) - (0.504882985495442 * 3.66218258564462)) - 4.87779872486265)) + ((0.291079918523822 / ((-1.92231173483763 / (((-0.466814979662567 / ((((((-0.497251365099685 + -1.21908996078143) / (((-0.433142266903604 * -1.37781071307967) * -3.2909496213733) - -0.433142266903604)) / 1.79840222317651) + (2.77285620000812 + -1.66411878385773)) * (0.659981414517379 + 0.123718006128314)) + (((((-1.76359098253939 + -1.99779882887276) / 1.61471222369685) / 4.2940706756404) / (0.432601610865724 - 4.24092730006246)) / ((-1.37781071307967 - (-1.76359098253939 * (-1.99779882887276 * (-3.52092471370517 / -3.2318673554025)))) * -0.413281193661168)))) / ((X3  + ((2.19384038224529 * -0.433142266903604) / (3.85705124999259 + -1.97673107822273))) + ((0.0585424178552536 * (X3  - ((-3.9092112653466 / (-1.21908996078143 / -3.27912953136448)) / -0.505322956249734))) + (0.00825755065691514 / (((-3.52092471370517 * X3 ) - 1.30013424730866) + (-3.33015128426727 * (0.432601610865724 / 2.24267141765108))))))) + 3.85298486279928)) - 4.24092730006246)) / 2.24267141765108)) + -1.66411878385773) - (-4.96397767679951 - (0.563997139951214 / (3.85298486279928 / ((((((-1.92231173483763 / 3.85298486279928) + 2.94541736037723) / 2.91584678362862) / (((((((-1.92231173483763 / 3.85298486279928) + 2.94541736037723) / 2.91584678362862) / (3.85298486279928 / ((((0.0855016592356854 * -3.33015128426727) / (0.123718006128314 + 1.80522941369807)) / (-4.72381271409048 - (X2  - (-0.0461787986784143 / -2.65578741098558)))) / (1.61471222369685 + -4.45549897824205)))) + ((-4.96397767679951 / ((((0.68821694501127 / (X3  - ((-3.9092112653466 / (-1.21908996078143 / -3.27912953136448)) / ((((((-0.497251365099685 + -1.21908996078143) / (0.0855016592356854 - -0.433142266903604)) / 1.79840222317651) + (2.77285620000812 / -1.66411878385773)) * (0.659981414517379 + 0.123718006128314)) * X3 )))) + (((3.85298486279928 / ((((((-1.92231173483763 / ((X1  / (4.3766578796211 + ((0.0585424178552536 * (1.30013424730866 + 0.432601610865724)) + (-0.354660169852274 / (-2.69671479132805 + 0.123718006128314))))) + 3.85298486279928)) + 2.94541736037723) / 2.91584678362862) / (3.85298486279928 / ((((((-4.96397767679951 / ((((0.68821694501127 / (X3  - ((-3.9092112653466 / (-1.21908996078143 / -3.27912953136448)) / ((((((-0.497251365099685 + -1.21908996078143) / (0.0855016592356854 - -0.433142266903604)) / 1.79840222317651) + (2.77285620000812 / -1.66411878385773)) * (0.659981414517379 + 0.123718006128314)) * X3 )))) + (X3  / -3.52092471370517)) + 3.85705124999259) / ((((-3.96193704519511 + X4 ) / ((-2.40924280947505 + X3 ) * (-0.505322956249734 + 1.61471222369685))) / ((((-1.92231173483763 / (((-0.466814979662567 / (-4.55327364595294 + (((((-1.76359098253939 + -1.99779882887276) / (-2.27302174888226 - 0.00825755065691514)) / -3.9092112653466) / -2.69671479132805) / ((-3.18988597867539 / -1.15188268299768) * -0.413281193661168)))) / ((X3  + ((2.19384038224529 * 1.00774620473746) + (3.85705124999259 + -1.97673107822273))) + (((1.18803173126096 / (1.61471222369685 + -4.45549897824205)) * (1.30013424730866 + 0.432601610865724)) + (0.00825755065691514 / ((((((((-0.497251365099685 + -1.21908996078143) / (2.91584678362862 - -0.433142266903604)) / 1.79840222317651) + (2.77285620000812 / -1.66411878385773)) * (0.659981414517379 + 0.123718006128314)) * -3.53918890400752) - -4.6415582530394) + (3.93568627486736 * ((0.291079918523822 / (1.30013424730866 - 4.24092730006246)) / -3.27912953136448))))))) + 3.85298486279928)) + ((1.18803173126096 + -0.413281193661168) + -1.34376732927922)) / 2.91584678362862) - (-3.33015128426727 / (((((4.2940706756404 + 0.0855016592356854) / -4.2370192330503) * 0.432601610865724) + 1.80522941369807) - -3.18988597867539)))) * (2.18958964906148 + -0.101541171363341)))) / X3 ) * (((1.61471222369685 + (-3.5386778547143 / 1.85629282000302)) * (((0.267929735252601 / 2.19384038224529) * ((-3.2318673554025 + -0.466814979662567) * (-1.99779882887276 - 0.504882985495442))) / (-1.76359098253939 / 2.91584678362862))) + (-3.45912097415846 / 1.18803173126096))) / (0.123718006128314 + -4.55327364595294)) / ((0.432601610865724 / (((-2.40924280947505 / (-3.52092471370517 * -0.505322956249734)) / -4.02971963352976) - -4.19711711779103)) - (X2  - ((-4.55327364595294 + (((-3.53918890400752 / -4.55327364595294) / -1.66411878385773) / ((-3.18988597867539 * -3.9092112653466) * -0.413281193661168))) / -2.65578741098558)))) / (-0.404620545639014 + -4.45549897824205)))) + ((-4.96397767679951 / -3.9092112653466) / X3 )) / (1.80522941369807 * (-1.76359098253939 * (-4.96397767679951 * (X1  / (3.85298486279928 / (-3.52092471370517 / 0.0585424178552536)))))))) + ((X3  + (-2.69671479132805 * X2 )) + -1.09940100279609)) / -3.52092471370517)) + 3.85705124999259) / -1.34376732927922)) / X3 )) / (4.3766578796211 * ((X3  + ((-0.466814979662567 / -2.79655566802088) * 4.87779872486265)) * (0.563997139951214 * (-3.53918890400752 / (-3.52092471370517 * ((X3  - 0.432601610865724) / (((((((((((-0.466814979662567 / (-4.58523843883781 + ((-0.977199727658741 * (1.30013424730866 / (-4.45549897824205 - (((((((-1.92231173483763 / ((-1.76359098253939 / (((((-4.58523843883781 + X3 ) * (-0.505322956249734 + 1.61471222369685)) / X3 ) + -2.40924280947505) + ((0.0585424178552536 * (1.30013424730866 + 0.432601610865724)) + (0.00825755065691514 / ((((((((-0.497251365099685 + -1.21908996078143) / (0.0855016592356854 - (3.93568627486736 * (-4.55327364595294 - ((-3.52092471370517 * ((X3  - 0.432601610865724) / ((((-4.96397767679951 + 0.68821694501127) + -1.66411878385773) - (-4.96397767679951 - (0.563997139951214 / (3.85298486279928 / (((-1.92231173483763 / ((X3  / (((1.61471222369685 + (-3.5386778547143 / 1.85629282000302)) * (((0.267929735252601 / 2.19384038224529) * ((-3.2318673554025 + -0.466814979662567) * (-1.99779882887276 - 0.504882985495442))) / (-1.76359098253939 / 2.91584678362862))) + (-3.45912097415846 / 1.18803173126096))) + 3.85298486279928)) + (((((3.85298486279928 * 2.18958964906148) - ((3.85298486279928 + ((4.27181281115478 / (0.432601610865724 / (((-3.33015128426727 * (((-1.66411878385773 * X3 ) - (-1.99779882887276 - (4.2940706756404 - 4.27181281115478))) * X4 )) * -1.34376732927922) - -4.19711711779103))) / (-3.53918890400752 / (-3.52092471370517 * ((X3  - 0.432601610865724) / (((((((((((-0.466814979662567 / (-4.58523843883781 + ((-0.977199727658741 * (1.30013424730866 / (-4.45549897824205 - (((((((-1.92231173483763 / (((-0.466814979662567 / (-4.55327364595294 + (((((-1.76359098253939 + -1.99779882887276) / 1.61471222369685) / 4.2940706756404) / (0.432601610865724 - 4.24092730006246)) / ((-1.37781071307967 - (-3.96193704519511 + X4 )) * -0.413281193661168)))) / (((((-4.58523843883781 + (-1.92231173483763 / (((-0.466814979662567 / (-4.55327364595294 + (((((-1.76359098253939 + -1.99779882887276) / 1.61471222369685) / 4.2940706756404) / (0.432601610865724 - 4.24092730006246)) / ((-1.37781071307967 - (-1.76359098253939 * (-1.99779882887276 * (X1  / -3.2318673554025)))) * -0.413281193661168)))) / ((X3  + ((2.19384038224529 * -0.433142266903604) / (3.85705124999259 + -1.97673107822273))) + ((0.0585424178552536 * (X3  - ((-3.9092112653466 / (-1.21908996078143 / -3.27912953136448)) / -0.505322956249734))) + (0.00825755065691514 / ((((((((-0.497251365099685 + -1.21908996078143) / (0.0855016592356854 - -0.433142266903604)) / 1.79840222317651) + (2.77285620000812 / -1.66411878385773)) * (</a:t>
            </a:r>
            <a:r>
              <a:rPr lang="en-US" sz="600" dirty="0" smtClean="0"/>
              <a:t>0.659981414517379</a:t>
            </a:r>
            <a:endParaRPr lang="en-US" sz="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538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Regression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5596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Housing data </a:t>
            </a:r>
            <a:r>
              <a:rPr lang="en-US" dirty="0" smtClean="0"/>
              <a:t>set</a:t>
            </a:r>
          </a:p>
          <a:p>
            <a:pPr lvl="1"/>
            <a:r>
              <a:rPr lang="en-US" dirty="0" smtClean="0"/>
              <a:t>13 attributes</a:t>
            </a:r>
          </a:p>
          <a:p>
            <a:pPr lvl="1"/>
            <a:r>
              <a:rPr lang="en-US" dirty="0" smtClean="0"/>
              <a:t>455 training instances</a:t>
            </a:r>
          </a:p>
          <a:p>
            <a:pPr lvl="1"/>
            <a:r>
              <a:rPr lang="en-US" dirty="0" smtClean="0"/>
              <a:t>51 test instances</a:t>
            </a:r>
            <a:endParaRPr lang="en-US" dirty="0" smtClean="0"/>
          </a:p>
          <a:p>
            <a:pPr lvl="0"/>
            <a:r>
              <a:rPr lang="en-US" dirty="0" smtClean="0"/>
              <a:t>Parameters</a:t>
            </a:r>
          </a:p>
          <a:p>
            <a:pPr lvl="1"/>
            <a:r>
              <a:rPr lang="ro-RO" dirty="0" smtClean="0"/>
              <a:t>MAX_LEN </a:t>
            </a:r>
            <a:r>
              <a:rPr lang="ro-RO" dirty="0"/>
              <a:t>= </a:t>
            </a:r>
            <a:r>
              <a:rPr lang="ro-RO" dirty="0" smtClean="0"/>
              <a:t>10,000</a:t>
            </a:r>
            <a:endParaRPr lang="ro-RO" dirty="0"/>
          </a:p>
          <a:p>
            <a:pPr lvl="1"/>
            <a:r>
              <a:rPr lang="ro-RO" dirty="0" smtClean="0"/>
              <a:t>POPSIZE </a:t>
            </a:r>
            <a:r>
              <a:rPr lang="ro-RO" dirty="0"/>
              <a:t>= </a:t>
            </a:r>
            <a:r>
              <a:rPr lang="ro-RO" dirty="0" smtClean="0"/>
              <a:t>50,000</a:t>
            </a:r>
            <a:endParaRPr lang="ro-RO" dirty="0"/>
          </a:p>
          <a:p>
            <a:pPr lvl="1"/>
            <a:r>
              <a:rPr lang="ro-RO" dirty="0" smtClean="0"/>
              <a:t>DEPTH </a:t>
            </a:r>
            <a:r>
              <a:rPr lang="ro-RO" dirty="0"/>
              <a:t>= </a:t>
            </a:r>
            <a:r>
              <a:rPr lang="ro-RO" dirty="0" smtClean="0"/>
              <a:t>5</a:t>
            </a:r>
            <a:endParaRPr lang="ro-RO" dirty="0"/>
          </a:p>
          <a:p>
            <a:pPr lvl="1"/>
            <a:r>
              <a:rPr lang="ro-RO" dirty="0" smtClean="0"/>
              <a:t>GENERATIONS </a:t>
            </a:r>
            <a:r>
              <a:rPr lang="ro-RO" dirty="0"/>
              <a:t>= </a:t>
            </a:r>
            <a:r>
              <a:rPr lang="ro-RO" dirty="0" smtClean="0"/>
              <a:t>100</a:t>
            </a:r>
            <a:endParaRPr lang="ro-RO" dirty="0"/>
          </a:p>
          <a:p>
            <a:pPr lvl="1"/>
            <a:r>
              <a:rPr lang="ro-RO" dirty="0" smtClean="0"/>
              <a:t>TSIZE </a:t>
            </a:r>
            <a:r>
              <a:rPr lang="ro-RO" dirty="0"/>
              <a:t>= </a:t>
            </a:r>
            <a:r>
              <a:rPr lang="ro-RO" dirty="0" smtClean="0"/>
              <a:t>2</a:t>
            </a:r>
            <a:endParaRPr lang="ro-RO" dirty="0"/>
          </a:p>
          <a:p>
            <a:pPr lvl="1"/>
            <a:r>
              <a:rPr lang="ro-RO" dirty="0" smtClean="0"/>
              <a:t>PMUT_PER_NODE </a:t>
            </a:r>
            <a:r>
              <a:rPr lang="ro-RO" dirty="0"/>
              <a:t>= </a:t>
            </a:r>
            <a:r>
              <a:rPr lang="ro-RO" dirty="0" smtClean="0"/>
              <a:t>0.05</a:t>
            </a:r>
            <a:endParaRPr lang="ro-RO" dirty="0"/>
          </a:p>
          <a:p>
            <a:pPr lvl="1"/>
            <a:r>
              <a:rPr lang="ro-RO" dirty="0" smtClean="0"/>
              <a:t>CROSSOVER_PROB </a:t>
            </a:r>
            <a:r>
              <a:rPr lang="ro-RO" dirty="0"/>
              <a:t>= </a:t>
            </a:r>
            <a:r>
              <a:rPr lang="ro-RO" dirty="0" smtClean="0"/>
              <a:t>0.9</a:t>
            </a:r>
            <a:endParaRPr lang="ro-RO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9933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93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88369"/>
            <a:ext cx="4686300" cy="3670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900" y="2201069"/>
            <a:ext cx="45339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056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210 Generations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Average size = 18,843 nodes</a:t>
            </a:r>
          </a:p>
          <a:p>
            <a:r>
              <a:rPr lang="en-US" dirty="0"/>
              <a:t>MAE </a:t>
            </a:r>
            <a:r>
              <a:rPr lang="en-US" dirty="0" smtClean="0"/>
              <a:t>Test = 3.0588</a:t>
            </a:r>
          </a:p>
          <a:p>
            <a:r>
              <a:rPr lang="en-US" dirty="0" smtClean="0"/>
              <a:t>Most fit = 194,699 characters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974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265" y="370390"/>
            <a:ext cx="7606388" cy="606037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1322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Alternative Initializations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PTC1</a:t>
            </a:r>
          </a:p>
          <a:p>
            <a:pPr lvl="1"/>
            <a:r>
              <a:rPr lang="en-US" dirty="0" smtClean="0"/>
              <a:t>Guarantees </a:t>
            </a:r>
            <a:r>
              <a:rPr lang="en-US" dirty="0"/>
              <a:t>trees will be generated around an </a:t>
            </a:r>
            <a:r>
              <a:rPr lang="en-US" dirty="0" smtClean="0"/>
              <a:t>expected tree size</a:t>
            </a:r>
          </a:p>
          <a:p>
            <a:pPr lvl="1"/>
            <a:r>
              <a:rPr lang="en-US" dirty="0" smtClean="0"/>
              <a:t>Does </a:t>
            </a:r>
            <a:r>
              <a:rPr lang="en-US" dirty="0"/>
              <a:t>not provide control over variance in size</a:t>
            </a:r>
            <a:endParaRPr lang="en-US" dirty="0" smtClean="0"/>
          </a:p>
          <a:p>
            <a:r>
              <a:rPr lang="en-US" dirty="0" smtClean="0"/>
              <a:t>PTC2</a:t>
            </a:r>
          </a:p>
          <a:p>
            <a:pPr lvl="1"/>
            <a:r>
              <a:rPr lang="en-US" dirty="0" smtClean="0"/>
              <a:t>User-provided </a:t>
            </a:r>
            <a:r>
              <a:rPr lang="en-US" dirty="0"/>
              <a:t>probability </a:t>
            </a:r>
            <a:r>
              <a:rPr lang="en-US" dirty="0" smtClean="0"/>
              <a:t>distribution </a:t>
            </a:r>
            <a:r>
              <a:rPr lang="en-US" dirty="0"/>
              <a:t>by </a:t>
            </a:r>
            <a:r>
              <a:rPr lang="en-US" dirty="0" smtClean="0"/>
              <a:t>tree size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pproximates </a:t>
            </a:r>
            <a:r>
              <a:rPr lang="en-US" dirty="0"/>
              <a:t>generating trees from this distribution</a:t>
            </a:r>
            <a:endParaRPr lang="en-US" dirty="0" smtClean="0"/>
          </a:p>
          <a:p>
            <a:r>
              <a:rPr lang="en-US" dirty="0" smtClean="0"/>
              <a:t>Ramped uniform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pecify </a:t>
            </a:r>
            <a:r>
              <a:rPr lang="en-US" dirty="0"/>
              <a:t>a </a:t>
            </a:r>
            <a:r>
              <a:rPr lang="en-US" dirty="0" smtClean="0"/>
              <a:t>range of </a:t>
            </a:r>
            <a:r>
              <a:rPr lang="en-US" dirty="0"/>
              <a:t>initial tree </a:t>
            </a:r>
            <a:r>
              <a:rPr lang="en-US" dirty="0" smtClean="0"/>
              <a:t>sizes</a:t>
            </a:r>
          </a:p>
          <a:p>
            <a:pPr lvl="1"/>
            <a:r>
              <a:rPr lang="en-US" dirty="0" smtClean="0"/>
              <a:t>Generates </a:t>
            </a:r>
            <a:r>
              <a:rPr lang="en-US" dirty="0"/>
              <a:t>equal numbers of random </a:t>
            </a:r>
            <a:r>
              <a:rPr lang="en-US" dirty="0" smtClean="0"/>
              <a:t>trees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4803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Alternative Initializations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Seeding</a:t>
            </a:r>
          </a:p>
          <a:p>
            <a:pPr lvl="1"/>
            <a:r>
              <a:rPr lang="en-US" dirty="0" smtClean="0"/>
              <a:t>A good starting point</a:t>
            </a:r>
          </a:p>
          <a:p>
            <a:pPr lvl="1"/>
            <a:r>
              <a:rPr lang="en-US" dirty="0" smtClean="0"/>
              <a:t>Descendants may take over population</a:t>
            </a:r>
          </a:p>
          <a:p>
            <a:pPr lvl="2"/>
            <a:r>
              <a:rPr lang="en-US" dirty="0" smtClean="0"/>
              <a:t>Loss of diversity</a:t>
            </a:r>
          </a:p>
          <a:p>
            <a:pPr lvl="1"/>
            <a:r>
              <a:rPr lang="en-US" dirty="0" smtClean="0"/>
              <a:t>Single seed individual may be removed from population</a:t>
            </a:r>
          </a:p>
          <a:p>
            <a:pPr lvl="2"/>
            <a:r>
              <a:rPr lang="en-US" dirty="0" smtClean="0"/>
              <a:t>Fill population with identical or mutated copies of seed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2260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Mutations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Subtree</a:t>
            </a:r>
            <a:r>
              <a:rPr lang="en-US" dirty="0" smtClean="0"/>
              <a:t> mutation</a:t>
            </a:r>
          </a:p>
          <a:p>
            <a:pPr lvl="1"/>
            <a:r>
              <a:rPr lang="en-US" dirty="0" smtClean="0"/>
              <a:t>Replaces </a:t>
            </a:r>
            <a:r>
              <a:rPr lang="en-US" dirty="0"/>
              <a:t>randomly selected </a:t>
            </a:r>
            <a:r>
              <a:rPr lang="en-US" dirty="0" err="1"/>
              <a:t>subtree</a:t>
            </a:r>
            <a:r>
              <a:rPr lang="en-US" dirty="0"/>
              <a:t> with another </a:t>
            </a:r>
            <a:r>
              <a:rPr lang="en-US" dirty="0" smtClean="0"/>
              <a:t>randomly created </a:t>
            </a:r>
            <a:r>
              <a:rPr lang="en-US" dirty="0" err="1" smtClean="0"/>
              <a:t>subtree</a:t>
            </a:r>
            <a:endParaRPr lang="en-US" dirty="0" smtClean="0"/>
          </a:p>
          <a:p>
            <a:r>
              <a:rPr lang="en-US" dirty="0"/>
              <a:t>Size-fair </a:t>
            </a:r>
            <a:r>
              <a:rPr lang="en-US" dirty="0" err="1"/>
              <a:t>subtree</a:t>
            </a:r>
            <a:r>
              <a:rPr lang="en-US" dirty="0"/>
              <a:t> </a:t>
            </a:r>
            <a:r>
              <a:rPr lang="en-US" dirty="0" smtClean="0"/>
              <a:t>mutation</a:t>
            </a:r>
          </a:p>
          <a:p>
            <a:pPr lvl="1"/>
            <a:r>
              <a:rPr lang="en-US" dirty="0" smtClean="0"/>
              <a:t>Random </a:t>
            </a:r>
            <a:r>
              <a:rPr lang="en-US" dirty="0" err="1"/>
              <a:t>subtree</a:t>
            </a:r>
            <a:r>
              <a:rPr lang="en-US" dirty="0"/>
              <a:t> is, on average, </a:t>
            </a:r>
            <a:r>
              <a:rPr lang="en-US" dirty="0" smtClean="0"/>
              <a:t>same </a:t>
            </a:r>
            <a:r>
              <a:rPr lang="en-US" dirty="0"/>
              <a:t>size as </a:t>
            </a:r>
            <a:r>
              <a:rPr lang="en-US" dirty="0" smtClean="0"/>
              <a:t>code </a:t>
            </a:r>
            <a:r>
              <a:rPr lang="en-US" dirty="0"/>
              <a:t>it </a:t>
            </a:r>
            <a:r>
              <a:rPr lang="en-US" dirty="0" smtClean="0"/>
              <a:t>replaces</a:t>
            </a:r>
          </a:p>
          <a:p>
            <a:r>
              <a:rPr lang="en-US" dirty="0"/>
              <a:t>Node replacement </a:t>
            </a:r>
            <a:r>
              <a:rPr lang="en-US" dirty="0" smtClean="0"/>
              <a:t>mutation (point mutation)</a:t>
            </a:r>
          </a:p>
          <a:p>
            <a:pPr lvl="1"/>
            <a:r>
              <a:rPr lang="en-US" dirty="0" smtClean="0"/>
              <a:t>Node </a:t>
            </a:r>
            <a:r>
              <a:rPr lang="en-US" dirty="0"/>
              <a:t>in the tree is randomly selected and randomly </a:t>
            </a:r>
            <a:r>
              <a:rPr lang="en-US" dirty="0" smtClean="0"/>
              <a:t>changed</a:t>
            </a:r>
          </a:p>
          <a:p>
            <a:pPr lvl="1"/>
            <a:r>
              <a:rPr lang="en-US" dirty="0" smtClean="0"/>
              <a:t>Same </a:t>
            </a:r>
            <a:r>
              <a:rPr lang="en-US" dirty="0" err="1" smtClean="0"/>
              <a:t>arity</a:t>
            </a:r>
            <a:endParaRPr lang="en-US" dirty="0" smtClean="0"/>
          </a:p>
          <a:p>
            <a:r>
              <a:rPr lang="en-US" dirty="0"/>
              <a:t>Hoist </a:t>
            </a:r>
            <a:r>
              <a:rPr lang="en-US" dirty="0" smtClean="0"/>
              <a:t>mutation</a:t>
            </a:r>
          </a:p>
          <a:p>
            <a:pPr lvl="1"/>
            <a:r>
              <a:rPr lang="en-US" dirty="0"/>
              <a:t>creates </a:t>
            </a:r>
            <a:r>
              <a:rPr lang="en-US" dirty="0" smtClean="0"/>
              <a:t>new </a:t>
            </a:r>
            <a:r>
              <a:rPr lang="en-US" dirty="0"/>
              <a:t>offspring individual which is copy </a:t>
            </a:r>
            <a:r>
              <a:rPr lang="en-US" dirty="0" smtClean="0"/>
              <a:t>of randomly chosen </a:t>
            </a:r>
            <a:r>
              <a:rPr lang="en-US" dirty="0" err="1"/>
              <a:t>subtree</a:t>
            </a:r>
            <a:r>
              <a:rPr lang="en-US" dirty="0"/>
              <a:t> of the parent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8974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Mutations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Shrink </a:t>
            </a:r>
            <a:r>
              <a:rPr lang="en-US" dirty="0" smtClean="0"/>
              <a:t>mutation</a:t>
            </a:r>
          </a:p>
          <a:p>
            <a:pPr lvl="1"/>
            <a:r>
              <a:rPr lang="en-US" dirty="0" smtClean="0"/>
              <a:t>Replaces </a:t>
            </a:r>
            <a:r>
              <a:rPr lang="en-US" dirty="0"/>
              <a:t>randomly chosen </a:t>
            </a:r>
            <a:r>
              <a:rPr lang="en-US" dirty="0" err="1"/>
              <a:t>subtree</a:t>
            </a:r>
            <a:r>
              <a:rPr lang="en-US" dirty="0"/>
              <a:t> </a:t>
            </a:r>
            <a:r>
              <a:rPr lang="en-US" dirty="0" smtClean="0"/>
              <a:t>with randomly created terminal</a:t>
            </a:r>
          </a:p>
          <a:p>
            <a:r>
              <a:rPr lang="en-US" dirty="0"/>
              <a:t>Permutation </a:t>
            </a:r>
            <a:r>
              <a:rPr lang="en-US" dirty="0" smtClean="0"/>
              <a:t>mutation</a:t>
            </a:r>
          </a:p>
          <a:p>
            <a:pPr lvl="1"/>
            <a:r>
              <a:rPr lang="en-US" dirty="0"/>
              <a:t>selects </a:t>
            </a:r>
            <a:r>
              <a:rPr lang="en-US" dirty="0" smtClean="0"/>
              <a:t>random </a:t>
            </a:r>
            <a:r>
              <a:rPr lang="en-US" dirty="0"/>
              <a:t>function node </a:t>
            </a:r>
            <a:r>
              <a:rPr lang="en-US" dirty="0" smtClean="0"/>
              <a:t>in </a:t>
            </a:r>
            <a:r>
              <a:rPr lang="en-US" dirty="0"/>
              <a:t>tree and </a:t>
            </a:r>
            <a:r>
              <a:rPr lang="en-US" dirty="0" smtClean="0"/>
              <a:t>then randomly </a:t>
            </a:r>
            <a:r>
              <a:rPr lang="en-US" dirty="0" err="1" smtClean="0"/>
              <a:t>permutates</a:t>
            </a:r>
            <a:r>
              <a:rPr lang="en-US" dirty="0" smtClean="0"/>
              <a:t> </a:t>
            </a:r>
            <a:r>
              <a:rPr lang="en-US" dirty="0"/>
              <a:t>its arguments (</a:t>
            </a:r>
            <a:r>
              <a:rPr lang="en-US" dirty="0" err="1"/>
              <a:t>subtrees</a:t>
            </a:r>
            <a:r>
              <a:rPr lang="en-US" dirty="0" smtClean="0"/>
              <a:t>)</a:t>
            </a:r>
          </a:p>
          <a:p>
            <a:r>
              <a:rPr lang="en-US" dirty="0"/>
              <a:t>Mutating constants at </a:t>
            </a:r>
            <a:r>
              <a:rPr lang="en-US" dirty="0" smtClean="0"/>
              <a:t>random</a:t>
            </a:r>
          </a:p>
          <a:p>
            <a:pPr lvl="1"/>
            <a:r>
              <a:rPr lang="en-US" dirty="0" smtClean="0"/>
              <a:t>Mutates </a:t>
            </a:r>
            <a:r>
              <a:rPr lang="en-US" dirty="0"/>
              <a:t>constants by adding random noise </a:t>
            </a:r>
            <a:r>
              <a:rPr lang="en-US" dirty="0" smtClean="0"/>
              <a:t>from </a:t>
            </a:r>
            <a:r>
              <a:rPr lang="en-US" dirty="0"/>
              <a:t>Gaussian </a:t>
            </a:r>
            <a:r>
              <a:rPr lang="en-US" dirty="0" smtClean="0"/>
              <a:t>distribution</a:t>
            </a:r>
          </a:p>
          <a:p>
            <a:r>
              <a:rPr lang="en-US" dirty="0"/>
              <a:t>Mutating constants </a:t>
            </a:r>
            <a:r>
              <a:rPr lang="en-US" dirty="0" smtClean="0"/>
              <a:t>systematically</a:t>
            </a:r>
          </a:p>
          <a:p>
            <a:pPr lvl="1"/>
            <a:r>
              <a:rPr lang="en-US" dirty="0" smtClean="0"/>
              <a:t>Find </a:t>
            </a:r>
            <a:r>
              <a:rPr lang="en-US" dirty="0"/>
              <a:t>“best” value for </a:t>
            </a:r>
            <a:r>
              <a:rPr lang="en-US" dirty="0" smtClean="0"/>
              <a:t>constants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87DE-4346-8941-8832-B48331E0F24B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01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8181</TotalTime>
  <Words>7537</Words>
  <Application>Microsoft Macintosh PowerPoint</Application>
  <PresentationFormat>Widescreen</PresentationFormat>
  <Paragraphs>850</Paragraphs>
  <Slides>117</Slides>
  <Notes>44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25" baseType="lpstr">
      <vt:lpstr>BarmenoBQ</vt:lpstr>
      <vt:lpstr>Calibri</vt:lpstr>
      <vt:lpstr>Calibri Light</vt:lpstr>
      <vt:lpstr>ＭＳ Ｐゴシック</vt:lpstr>
      <vt:lpstr>Times New Roman</vt:lpstr>
      <vt:lpstr>Wingdings</vt:lpstr>
      <vt:lpstr>Arial</vt:lpstr>
      <vt:lpstr>Office Theme</vt:lpstr>
      <vt:lpstr>Genetic Programming</vt:lpstr>
      <vt:lpstr>Outline</vt:lpstr>
      <vt:lpstr>PowerPoint Presentation</vt:lpstr>
      <vt:lpstr>DNA</vt:lpstr>
      <vt:lpstr>DNA</vt:lpstr>
      <vt:lpstr>Chromosomes</vt:lpstr>
      <vt:lpstr>Chromosomes</vt:lpstr>
      <vt:lpstr>PowerPoint Presentation</vt:lpstr>
      <vt:lpstr>PowerPoint Presentation</vt:lpstr>
      <vt:lpstr>Crossing Over</vt:lpstr>
      <vt:lpstr>Mutation</vt:lpstr>
      <vt:lpstr>Point Mutation</vt:lpstr>
      <vt:lpstr>Translation</vt:lpstr>
      <vt:lpstr>Mutation</vt:lpstr>
      <vt:lpstr>History</vt:lpstr>
      <vt:lpstr>Evolutionary Algorithms</vt:lpstr>
      <vt:lpstr>Evolutionary Computation/Algorithms Genetic Algorithms</vt:lpstr>
      <vt:lpstr>Evolutionary Computation/Algorithms Genetic Algorithms</vt:lpstr>
      <vt:lpstr>Evolutionary Algorithms</vt:lpstr>
      <vt:lpstr>Evolutionary Algorithm</vt:lpstr>
      <vt:lpstr>Data Representation (Genome)</vt:lpstr>
      <vt:lpstr>Genetic Operators</vt:lpstr>
      <vt:lpstr>PowerPoint Presentation</vt:lpstr>
      <vt:lpstr>Fitness Function Evaluation</vt:lpstr>
      <vt:lpstr>Parent Selection</vt:lpstr>
      <vt:lpstr>Parent Selection</vt:lpstr>
      <vt:lpstr>Survival - New Generation</vt:lpstr>
      <vt:lpstr>Genetic Algorithms</vt:lpstr>
      <vt:lpstr>PowerPoint Presentation</vt:lpstr>
      <vt:lpstr>Genetic Programming</vt:lpstr>
      <vt:lpstr>Genetic Programming</vt:lpstr>
      <vt:lpstr>Genetic Programming</vt:lpstr>
      <vt:lpstr>Algorithm</vt:lpstr>
      <vt:lpstr>Genetic Programming</vt:lpstr>
      <vt:lpstr>Genetic Programming</vt:lpstr>
      <vt:lpstr>Genetic Programming</vt:lpstr>
      <vt:lpstr>Representation</vt:lpstr>
      <vt:lpstr>Multi-Component Program</vt:lpstr>
      <vt:lpstr>Initialization</vt:lpstr>
      <vt:lpstr>Full</vt:lpstr>
      <vt:lpstr>Grow</vt:lpstr>
      <vt:lpstr>Recursive Program Generation</vt:lpstr>
      <vt:lpstr>Ramped Half-and-Half</vt:lpstr>
      <vt:lpstr>Selection</vt:lpstr>
      <vt:lpstr>Selection</vt:lpstr>
      <vt:lpstr>Tournament Selection</vt:lpstr>
      <vt:lpstr>Fitness-Proportionate Selection</vt:lpstr>
      <vt:lpstr>Fitness-Proportionate Selection</vt:lpstr>
      <vt:lpstr>Recombination and Mutation</vt:lpstr>
      <vt:lpstr>Recombination and Mutation</vt:lpstr>
      <vt:lpstr>Recombination and Mutation</vt:lpstr>
      <vt:lpstr>Reproduction</vt:lpstr>
      <vt:lpstr>Preparatory Steps for a GP Run</vt:lpstr>
      <vt:lpstr>1. Objective</vt:lpstr>
      <vt:lpstr>2. Terminal Set</vt:lpstr>
      <vt:lpstr>3. Function Set</vt:lpstr>
      <vt:lpstr>Closure</vt:lpstr>
      <vt:lpstr>Sufficiency</vt:lpstr>
      <vt:lpstr>4. Fitness Function</vt:lpstr>
      <vt:lpstr>Evaluation</vt:lpstr>
      <vt:lpstr>Interpreter for GP</vt:lpstr>
      <vt:lpstr>5. Selection</vt:lpstr>
      <vt:lpstr>6. Parameters</vt:lpstr>
      <vt:lpstr>Runtime Estimation</vt:lpstr>
      <vt:lpstr>7. Termination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Initial Population</vt:lpstr>
      <vt:lpstr>Algorithm</vt:lpstr>
      <vt:lpstr>Initial Fitness</vt:lpstr>
      <vt:lpstr>Santa Fe Ant Trail</vt:lpstr>
      <vt:lpstr>Santa Fe Ant Trail</vt:lpstr>
      <vt:lpstr>Santa Fe Ant Trail</vt:lpstr>
      <vt:lpstr>Santa Fe Ant Trail</vt:lpstr>
      <vt:lpstr>Santa Fe Ant Trail</vt:lpstr>
      <vt:lpstr>Santa Fe Ant Trail</vt:lpstr>
      <vt:lpstr>PowerPoint Presentation</vt:lpstr>
      <vt:lpstr>Classification</vt:lpstr>
      <vt:lpstr>Results</vt:lpstr>
      <vt:lpstr>Generation 1</vt:lpstr>
      <vt:lpstr>Generation 100</vt:lpstr>
      <vt:lpstr>Regression</vt:lpstr>
      <vt:lpstr>Results</vt:lpstr>
      <vt:lpstr>210 Generations</vt:lpstr>
      <vt:lpstr>PowerPoint Presentation</vt:lpstr>
      <vt:lpstr>Alternative Initializations</vt:lpstr>
      <vt:lpstr>Alternative Initializations</vt:lpstr>
      <vt:lpstr>Mutations</vt:lpstr>
      <vt:lpstr>Mutations</vt:lpstr>
      <vt:lpstr>Homologous Crossover</vt:lpstr>
      <vt:lpstr>Homologous Crossover</vt:lpstr>
      <vt:lpstr>Linear Genetic Programming</vt:lpstr>
      <vt:lpstr>Linear Genetic Programming</vt:lpstr>
      <vt:lpstr>Crossover</vt:lpstr>
      <vt:lpstr>Mutation</vt:lpstr>
      <vt:lpstr>Graph-Based Genetic Programming</vt:lpstr>
      <vt:lpstr>Multi-objective Genetic Programming</vt:lpstr>
      <vt:lpstr>Multi-objective Genetic Programming</vt:lpstr>
      <vt:lpstr>Bloat</vt:lpstr>
      <vt:lpstr>Bloat</vt:lpstr>
      <vt:lpstr>Bloat Control</vt:lpstr>
      <vt:lpstr>Future Work</vt:lpstr>
      <vt:lpstr>Where has GP Done Well?</vt:lpstr>
      <vt:lpstr>Where has GP Done Well?</vt:lpstr>
      <vt:lpstr>Where has GP Done Well?</vt:lpstr>
      <vt:lpstr>Bibliography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Genetic Programming</dc:title>
  <dc:creator>Microsoft Office User</dc:creator>
  <cp:lastModifiedBy>Microsoft Office User</cp:lastModifiedBy>
  <cp:revision>155</cp:revision>
  <dcterms:created xsi:type="dcterms:W3CDTF">2016-03-08T02:38:37Z</dcterms:created>
  <dcterms:modified xsi:type="dcterms:W3CDTF">2016-03-22T04:39:15Z</dcterms:modified>
</cp:coreProperties>
</file>