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81"/>
  </p:notesMasterIdLst>
  <p:handoutMasterIdLst>
    <p:handoutMasterId r:id="rId82"/>
  </p:handoutMasterIdLst>
  <p:sldIdLst>
    <p:sldId id="346" r:id="rId2"/>
    <p:sldId id="347" r:id="rId3"/>
    <p:sldId id="348" r:id="rId4"/>
    <p:sldId id="349" r:id="rId5"/>
    <p:sldId id="350" r:id="rId6"/>
    <p:sldId id="423" r:id="rId7"/>
    <p:sldId id="422" r:id="rId8"/>
    <p:sldId id="351" r:id="rId9"/>
    <p:sldId id="352" r:id="rId10"/>
    <p:sldId id="353" r:id="rId11"/>
    <p:sldId id="355" r:id="rId12"/>
    <p:sldId id="354" r:id="rId13"/>
    <p:sldId id="424" r:id="rId14"/>
    <p:sldId id="425" r:id="rId15"/>
    <p:sldId id="426" r:id="rId16"/>
    <p:sldId id="427" r:id="rId17"/>
    <p:sldId id="428" r:id="rId18"/>
    <p:sldId id="356" r:id="rId19"/>
    <p:sldId id="357" r:id="rId20"/>
    <p:sldId id="358" r:id="rId21"/>
    <p:sldId id="417" r:id="rId22"/>
    <p:sldId id="359" r:id="rId23"/>
    <p:sldId id="361" r:id="rId24"/>
    <p:sldId id="402" r:id="rId25"/>
    <p:sldId id="403" r:id="rId26"/>
    <p:sldId id="360" r:id="rId27"/>
    <p:sldId id="362" r:id="rId28"/>
    <p:sldId id="363" r:id="rId29"/>
    <p:sldId id="364" r:id="rId30"/>
    <p:sldId id="410" r:id="rId31"/>
    <p:sldId id="411" r:id="rId32"/>
    <p:sldId id="412" r:id="rId33"/>
    <p:sldId id="365" r:id="rId34"/>
    <p:sldId id="366" r:id="rId35"/>
    <p:sldId id="369" r:id="rId36"/>
    <p:sldId id="382" r:id="rId37"/>
    <p:sldId id="367" r:id="rId38"/>
    <p:sldId id="413" r:id="rId39"/>
    <p:sldId id="414" r:id="rId40"/>
    <p:sldId id="368" r:id="rId41"/>
    <p:sldId id="370" r:id="rId42"/>
    <p:sldId id="384" r:id="rId43"/>
    <p:sldId id="385" r:id="rId44"/>
    <p:sldId id="415" r:id="rId45"/>
    <p:sldId id="398" r:id="rId46"/>
    <p:sldId id="371" r:id="rId47"/>
    <p:sldId id="386" r:id="rId48"/>
    <p:sldId id="387" r:id="rId49"/>
    <p:sldId id="397" r:id="rId50"/>
    <p:sldId id="372" r:id="rId51"/>
    <p:sldId id="373" r:id="rId52"/>
    <p:sldId id="388" r:id="rId53"/>
    <p:sldId id="399" r:id="rId54"/>
    <p:sldId id="416" r:id="rId55"/>
    <p:sldId id="389" r:id="rId56"/>
    <p:sldId id="375" r:id="rId57"/>
    <p:sldId id="377" r:id="rId58"/>
    <p:sldId id="376" r:id="rId59"/>
    <p:sldId id="407" r:id="rId60"/>
    <p:sldId id="408" r:id="rId61"/>
    <p:sldId id="406" r:id="rId62"/>
    <p:sldId id="392" r:id="rId63"/>
    <p:sldId id="419" r:id="rId64"/>
    <p:sldId id="380" r:id="rId65"/>
    <p:sldId id="418" r:id="rId66"/>
    <p:sldId id="391" r:id="rId67"/>
    <p:sldId id="393" r:id="rId68"/>
    <p:sldId id="394" r:id="rId69"/>
    <p:sldId id="395" r:id="rId70"/>
    <p:sldId id="374" r:id="rId71"/>
    <p:sldId id="378" r:id="rId72"/>
    <p:sldId id="429" r:id="rId73"/>
    <p:sldId id="430" r:id="rId74"/>
    <p:sldId id="431" r:id="rId75"/>
    <p:sldId id="396" r:id="rId76"/>
    <p:sldId id="381" r:id="rId77"/>
    <p:sldId id="420" r:id="rId78"/>
    <p:sldId id="421" r:id="rId79"/>
    <p:sldId id="379" r:id="rId8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8"/>
    <p:restoredTop sz="87184" autoAdjust="0"/>
  </p:normalViewPr>
  <p:slideViewPr>
    <p:cSldViewPr snapToObjects="1">
      <p:cViewPr varScale="1">
        <p:scale>
          <a:sx n="134" d="100"/>
          <a:sy n="134" d="100"/>
        </p:scale>
        <p:origin x="17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9A6BC0-D28C-664B-8EB1-F52C406E6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0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B8A933-A479-4B49-986E-C37BFFADA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38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35C6E-4BF6-A749-9992-CF71115422ED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watch?feature</a:t>
            </a:r>
            <a:r>
              <a:rPr lang="en-US" dirty="0"/>
              <a:t>=</a:t>
            </a:r>
            <a:r>
              <a:rPr lang="en-US" dirty="0" err="1"/>
              <a:t>player_embedded&amp;v</a:t>
            </a:r>
            <a:r>
              <a:rPr lang="en-US" dirty="0"/>
              <a:t>=wY0F31G-i9Y</a:t>
            </a:r>
          </a:p>
          <a:p>
            <a:r>
              <a:rPr lang="en-US" b="0" dirty="0"/>
              <a:t>Use</a:t>
            </a:r>
            <a:r>
              <a:rPr lang="en-US" b="0" baseline="0" dirty="0"/>
              <a:t> following to show importance of language model balance</a:t>
            </a:r>
            <a:endParaRPr lang="en-US" b="0" dirty="0"/>
          </a:p>
          <a:p>
            <a:r>
              <a:rPr lang="en-US" b="0" dirty="0"/>
              <a:t>http://</a:t>
            </a:r>
            <a:r>
              <a:rPr lang="en-US" b="0" dirty="0" err="1"/>
              <a:t>www.wired.com</a:t>
            </a:r>
            <a:r>
              <a:rPr lang="en-US" b="0" dirty="0"/>
              <a:t>/underwire/2011/12/</a:t>
            </a:r>
            <a:r>
              <a:rPr lang="en-US" b="0" dirty="0" err="1"/>
              <a:t>rhett</a:t>
            </a:r>
            <a:r>
              <a:rPr lang="en-US" b="0" dirty="0"/>
              <a:t>-link-carol-fails/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35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sketch</a:t>
            </a:r>
            <a:r>
              <a:rPr lang="en-US" baseline="0" dirty="0"/>
              <a:t> the utterance tree – No. Just wait until next slide.</a:t>
            </a:r>
          </a:p>
          <a:p>
            <a:r>
              <a:rPr lang="en-US" baseline="0" dirty="0"/>
              <a:t>sketch multiple tokens (what happens when merge)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Optimal search</a:t>
            </a:r>
            <a:r>
              <a:rPr lang="en-US" baseline="0" dirty="0"/>
              <a:t> of the given tree and parameters.  Tree parameters (language/acoustic models still approximations)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to sum</a:t>
            </a:r>
            <a:r>
              <a:rPr lang="en-US" baseline="0" dirty="0"/>
              <a:t> across each 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45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lack of creativity on more powerful</a:t>
            </a:r>
            <a:r>
              <a:rPr lang="en-US" baseline="0" dirty="0"/>
              <a:t> computer uses – Local minima?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MLP not generative rather a discriminative</a:t>
            </a:r>
            <a:r>
              <a:rPr lang="en-US" baseline="0" dirty="0"/>
              <a:t> model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Note it is the probability of a sequence of length 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DMP state</a:t>
            </a:r>
            <a:r>
              <a:rPr lang="en-US" baseline="0" dirty="0"/>
              <a:t> itself was also  the observation, now states are hidden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our own version here, then</a:t>
            </a:r>
            <a:r>
              <a:rPr lang="en-US" baseline="0" dirty="0"/>
              <a:t> next slide introduce one for the 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3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Infinte</a:t>
            </a:r>
            <a:r>
              <a:rPr lang="en-US" dirty="0"/>
              <a:t> vs classify as one of a thousand…</a:t>
            </a:r>
          </a:p>
          <a:p>
            <a:r>
              <a:rPr lang="en-US" dirty="0"/>
              <a:t>Pronunciation variance and vs n</a:t>
            </a:r>
          </a:p>
          <a:p>
            <a:r>
              <a:rPr lang="en-US" dirty="0"/>
              <a:t>Co-articulation</a:t>
            </a:r>
            <a:r>
              <a:rPr lang="en-US" baseline="0" dirty="0"/>
              <a:t> on “and”  You n (un) me, me n (en) you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Come up with our own first</a:t>
            </a:r>
          </a:p>
          <a:p>
            <a:r>
              <a:rPr lang="en-US" dirty="0"/>
              <a:t>Picture already 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Try first</a:t>
            </a:r>
            <a:r>
              <a:rPr lang="en-US" baseline="0" dirty="0"/>
              <a:t> one</a:t>
            </a:r>
            <a:r>
              <a:rPr lang="en-US" dirty="0"/>
              <a:t> with RB example</a:t>
            </a:r>
            <a:r>
              <a:rPr lang="en-US" baseline="0" dirty="0"/>
              <a:t>.  All states </a:t>
            </a:r>
            <a:r>
              <a:rPr lang="en-US" baseline="0" dirty="0" err="1"/>
              <a:t>seq</a:t>
            </a:r>
            <a:r>
              <a:rPr lang="en-US" baseline="0" dirty="0"/>
              <a:t> * P(state </a:t>
            </a:r>
            <a:r>
              <a:rPr lang="en-US" baseline="0" dirty="0" err="1"/>
              <a:t>seq</a:t>
            </a:r>
            <a:r>
              <a:rPr lang="en-US" baseline="0" dirty="0"/>
              <a:t>| </a:t>
            </a:r>
            <a:r>
              <a:rPr lang="en-US" baseline="0" dirty="0" err="1"/>
              <a:t>obs</a:t>
            </a:r>
            <a:r>
              <a:rPr lang="en-US" baseline="0" dirty="0"/>
              <a:t> sequence).  Efficient version in a minute.  N^T state sequences each take time T to calculate.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N is number of HMM</a:t>
            </a:r>
            <a:r>
              <a:rPr lang="en-US" baseline="0" dirty="0"/>
              <a:t> states</a:t>
            </a:r>
          </a:p>
          <a:p>
            <a:r>
              <a:rPr lang="en-US" dirty="0"/>
              <a:t>Walk through </a:t>
            </a:r>
            <a:r>
              <a:rPr lang="en-US" baseline="0" dirty="0"/>
              <a:t>F3, F1, calculate C1, C2 case, then show other cases with the racquetball example given an observation sequence, (most) every state sequence can lead to the observation sequence, each with a different probability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don't probabilities</a:t>
            </a:r>
            <a:r>
              <a:rPr lang="en-US" baseline="0" dirty="0"/>
              <a:t> sum to 1? This is just one of M^M = 27 possible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don't probabilities</a:t>
            </a:r>
            <a:r>
              <a:rPr lang="en-US" baseline="0" dirty="0"/>
              <a:t> sum to 1? This is just one of M^M = 27 possible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don't probabilities</a:t>
            </a:r>
            <a:r>
              <a:rPr lang="en-US" baseline="0" dirty="0"/>
              <a:t> sum to 1? This is just one of M^M = 27 possible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Backpointer</a:t>
            </a:r>
            <a:r>
              <a:rPr lang="en-US" dirty="0"/>
              <a:t> Greek symbol is Psi (sigh)</a:t>
            </a:r>
          </a:p>
          <a:p>
            <a:r>
              <a:rPr lang="en-US" dirty="0"/>
              <a:t>Why – model understanding, often</a:t>
            </a:r>
            <a:r>
              <a:rPr lang="en-US" baseline="0" dirty="0"/>
              <a:t> used in some decoders, though not optimal??, can avoid the cumulative effect of lots of small contributing sequences (which can be less accurate if we have to give non-zero probability guesses,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output were just “F1” what would </a:t>
            </a:r>
            <a:r>
              <a:rPr lang="en-US" dirty="0" err="1"/>
              <a:t>viterbi</a:t>
            </a:r>
            <a:r>
              <a:rPr lang="en-US" dirty="0"/>
              <a:t> give (C1 and .15), and what would forward give (.25)? Will first</a:t>
            </a:r>
            <a:r>
              <a:rPr lang="en-US" baseline="0" dirty="0"/>
              <a:t> C1 necessarily be part of the final Viterbi sequence? 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CTC - Connectionist Temporal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285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don't probabilities</a:t>
            </a:r>
            <a:r>
              <a:rPr lang="en-US" baseline="0" dirty="0"/>
              <a:t> sum to 1? This is just one of M^M = 27 possible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don't probabilities</a:t>
            </a:r>
            <a:r>
              <a:rPr lang="en-US" baseline="0" dirty="0"/>
              <a:t> sum to 1? This is just one of M^M = 27 possible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Beta,</a:t>
            </a:r>
            <a:r>
              <a:rPr lang="en-US" baseline="0" dirty="0"/>
              <a:t> Gamma, Xi (</a:t>
            </a:r>
            <a:r>
              <a:rPr lang="en-US" baseline="0" dirty="0" err="1"/>
              <a:t>Ksi</a:t>
            </a:r>
            <a:r>
              <a:rPr lang="en-US" baseline="0" dirty="0"/>
              <a:t>)</a:t>
            </a:r>
            <a:endParaRPr lang="en-US" dirty="0"/>
          </a:p>
          <a:p>
            <a:r>
              <a:rPr lang="en-US" dirty="0"/>
              <a:t>Fill in backward table since we'll need to for Baum</a:t>
            </a:r>
            <a:r>
              <a:rPr lang="en-US" baseline="0" dirty="0"/>
              <a:t> Welch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Compare to Forward </a:t>
            </a:r>
            <a:r>
              <a:rPr lang="en-US" dirty="0" err="1"/>
              <a:t>alg</a:t>
            </a:r>
            <a:r>
              <a:rPr lang="en-US" dirty="0"/>
              <a:t> (same</a:t>
            </a:r>
            <a:r>
              <a:rPr lang="en-US" baseline="0" dirty="0"/>
              <a:t> with a round-</a:t>
            </a:r>
            <a:r>
              <a:rPr lang="en-US" baseline="0"/>
              <a:t>off error)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Compare to Forward </a:t>
            </a:r>
            <a:r>
              <a:rPr lang="en-US" dirty="0" err="1"/>
              <a:t>alg</a:t>
            </a:r>
            <a:r>
              <a:rPr lang="en-US" dirty="0"/>
              <a:t> (same</a:t>
            </a:r>
            <a:r>
              <a:rPr lang="en-US" baseline="0" dirty="0"/>
              <a:t> with a round-</a:t>
            </a:r>
            <a:r>
              <a:rPr lang="en-US" baseline="0"/>
              <a:t>off error)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Compare to Forward </a:t>
            </a:r>
            <a:r>
              <a:rPr lang="en-US" dirty="0" err="1"/>
              <a:t>alg</a:t>
            </a:r>
            <a:r>
              <a:rPr lang="en-US" dirty="0"/>
              <a:t> (same</a:t>
            </a:r>
            <a:r>
              <a:rPr lang="en-US" baseline="0" dirty="0"/>
              <a:t> with a round-</a:t>
            </a:r>
            <a:r>
              <a:rPr lang="en-US" baseline="0"/>
              <a:t>off error)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Compare to Forward </a:t>
            </a:r>
            <a:r>
              <a:rPr lang="en-US" dirty="0" err="1"/>
              <a:t>alg</a:t>
            </a:r>
            <a:r>
              <a:rPr lang="en-US" dirty="0"/>
              <a:t> (same</a:t>
            </a:r>
            <a:r>
              <a:rPr lang="en-US" baseline="0" dirty="0"/>
              <a:t>) – above adds to .075, I put same .076 as forward, difference is just rounding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Gamma and Xi (</a:t>
            </a:r>
            <a:r>
              <a:rPr lang="en-US" dirty="0" err="1"/>
              <a:t>ksi</a:t>
            </a:r>
            <a:r>
              <a:rPr lang="en-US" dirty="0"/>
              <a:t>)</a:t>
            </a:r>
          </a:p>
          <a:p>
            <a:r>
              <a:rPr lang="en-US" baseline="0" dirty="0"/>
              <a:t>What would happen if we set pi = alpha rather than gamma, short sighted version which we point out in the coming example.  Also, good chance to show why gamma is different than beta</a:t>
            </a:r>
          </a:p>
          <a:p>
            <a:r>
              <a:rPr lang="en-US" baseline="0" dirty="0"/>
              <a:t>Psi (and gamma) sums to T-1 because it looks forward an extra 1.  Thus skips the end of sequence values just like in CR (Chicken/Rib).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Given</a:t>
            </a:r>
            <a:r>
              <a:rPr lang="en-US" baseline="0" dirty="0"/>
              <a:t> these let’s figure out how to adjust parameters for pi and A referring back to Rib Chicken DPM example – This worked real good.  Why can’t we count like in CR? because with HMM we only see observations, not states</a:t>
            </a:r>
          </a:p>
          <a:p>
            <a:r>
              <a:rPr lang="en-US" dirty="0"/>
              <a:t>Observations</a:t>
            </a:r>
            <a:r>
              <a:rPr lang="en-US" baseline="0" dirty="0"/>
              <a:t> are summed from 1 to T because want every observation occurrence (including the last one, since not a state transition issue).</a:t>
            </a:r>
            <a:endParaRPr lang="en-US" dirty="0"/>
          </a:p>
          <a:p>
            <a:r>
              <a:rPr lang="en-US" dirty="0"/>
              <a:t>The above</a:t>
            </a:r>
            <a:r>
              <a:rPr lang="en-US" baseline="0" dirty="0"/>
              <a:t> values are all conditioned on the observation sequence, which is what causes them to adjust</a:t>
            </a:r>
          </a:p>
          <a:p>
            <a:r>
              <a:rPr lang="en-US" baseline="0" dirty="0"/>
              <a:t>Start with prose explanations in bottom picture before reviewing equations – note they are similar to discrete Markov process prose (the T-1,. etc from the rib chicken example)</a:t>
            </a:r>
          </a:p>
          <a:p>
            <a:r>
              <a:rPr lang="en-US" baseline="0" dirty="0"/>
              <a:t>Example:  Next slide, assume all have same initial state probability, one has higher </a:t>
            </a:r>
            <a:r>
              <a:rPr lang="en-US" baseline="0" dirty="0" err="1"/>
              <a:t>prob</a:t>
            </a:r>
            <a:r>
              <a:rPr lang="en-US" baseline="0" dirty="0"/>
              <a:t> of outputting F1, and in the data F1 tends to win more often than others.  What will happen to pi vector</a:t>
            </a:r>
            <a:endParaRPr lang="en-US" dirty="0"/>
          </a:p>
          <a:p>
            <a:r>
              <a:rPr lang="en-US" dirty="0"/>
              <a:t>First pi re-estimation is a probability,</a:t>
            </a:r>
            <a:r>
              <a:rPr lang="en-US" baseline="0" dirty="0"/>
              <a:t> not a frequency 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</a:t>
            </a:r>
            <a:r>
              <a:rPr lang="en-US" baseline="0" dirty="0"/>
              <a:t> could </a:t>
            </a:r>
            <a:r>
              <a:rPr lang="en-US" i="1" dirty="0"/>
              <a:t>π</a:t>
            </a:r>
            <a:r>
              <a:rPr lang="en-US" dirty="0"/>
              <a:t>(C1) actually</a:t>
            </a:r>
            <a:r>
              <a:rPr lang="en-US" baseline="0" dirty="0"/>
              <a:t> decrease in this example?  Yes if mostly just transitions to states which are low </a:t>
            </a:r>
            <a:r>
              <a:rPr lang="en-US" baseline="0" dirty="0" err="1"/>
              <a:t>prob</a:t>
            </a:r>
            <a:r>
              <a:rPr lang="en-US" baseline="0" dirty="0"/>
              <a:t> for the rest of the observation sequence.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picture carefully</a:t>
            </a:r>
          </a:p>
          <a:p>
            <a:r>
              <a:rPr lang="en-US" dirty="0"/>
              <a:t>Show</a:t>
            </a:r>
            <a:r>
              <a:rPr lang="en-US" baseline="0" dirty="0"/>
              <a:t> example values for "The dog" and "Thy frog" </a:t>
            </a:r>
            <a:r>
              <a:rPr lang="en-US" baseline="0" dirty="0" err="1"/>
              <a:t>lang</a:t>
            </a:r>
            <a:r>
              <a:rPr lang="en-US" baseline="0" dirty="0"/>
              <a:t> model first .8*.4 vs .3*.6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Size</a:t>
            </a:r>
            <a:r>
              <a:rPr lang="en-US" baseline="0" dirty="0"/>
              <a:t> of tables do not change, length of O can change anytime.</a:t>
            </a:r>
            <a:endParaRPr lang="en-US" dirty="0"/>
          </a:p>
          <a:p>
            <a:r>
              <a:rPr lang="en-US" dirty="0"/>
              <a:t>Have them do</a:t>
            </a:r>
            <a:r>
              <a:rPr lang="en-US" baseline="0" dirty="0"/>
              <a:t> this as a homework, and then review it at the beginning of class!</a:t>
            </a:r>
          </a:p>
          <a:p>
            <a:r>
              <a:rPr lang="en-US" baseline="0" dirty="0"/>
              <a:t>Just all pi values, couple A values including A12 and a couple of B values including B23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091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them do</a:t>
            </a:r>
            <a:r>
              <a:rPr lang="en-US" baseline="0" dirty="0"/>
              <a:t> this as a homework, and then review it at the beginning of class!</a:t>
            </a:r>
          </a:p>
          <a:p>
            <a:r>
              <a:rPr lang="en-US" baseline="0" dirty="0"/>
              <a:t>Just all pi values, couple A values including A12 and a couple of B values including B23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091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</a:t>
            </a:r>
            <a:r>
              <a:rPr lang="en-US" baseline="0" dirty="0"/>
              <a:t> denominator first, then numerator is easy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277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Start and End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557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forward algorithm compares all the exponential ways that the HMM stream c</a:t>
            </a:r>
          </a:p>
          <a:p>
            <a:r>
              <a:rPr lang="en-US" dirty="0"/>
              <a:t>Blank circles are start and end states which let us concatenate HMM models to create the full dictionary utterance.  Language Model updates happen at word boundaries.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307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bimodal</a:t>
            </a:r>
            <a:r>
              <a:rPr lang="en-US" baseline="0" dirty="0"/>
              <a:t> mixture where current observation is mostly attributed to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313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</a:t>
            </a:r>
            <a:r>
              <a:rPr lang="en-US" baseline="0" dirty="0"/>
              <a:t> other basic tasks with HMMs and how they are actually used.  NLP,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547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issues</a:t>
            </a:r>
            <a:r>
              <a:rPr lang="en-US" baseline="0" dirty="0"/>
              <a:t> – we would rather it go to upgrade vs cancel if they are close</a:t>
            </a:r>
            <a:endParaRPr lang="en-US" dirty="0"/>
          </a:p>
          <a:p>
            <a:r>
              <a:rPr lang="en-US" dirty="0"/>
              <a:t>We we need a model for each utterance</a:t>
            </a:r>
            <a:r>
              <a:rPr lang="en-US" baseline="0" dirty="0"/>
              <a:t> – too many! – Thus, we just do one big HMM which is trained on general speech, and the use the decoder to test over all possible utterances in an efficient way.</a:t>
            </a:r>
          </a:p>
          <a:p>
            <a:r>
              <a:rPr lang="en-US" baseline="0" dirty="0"/>
              <a:t>The decoder also allows us to naturally include the language model as the full utterance is considered.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8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Adam Coates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3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NN details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RNN-Transducers, (Seq2Seq) Attention models also do language model learning as they drop the word independence assumption of CTC.  They still are benefited by some post language-model processing but are steps closer to end-to-end.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67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Note- Bidirectional accurate, but has latency issues. Must wait until full speech done, but not liked by humans who want immediate feedback..  Could do limited future frames context do find a compromise.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06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Bootstrapping</a:t>
            </a:r>
            <a:r>
              <a:rPr lang="en-US" baseline="0" dirty="0"/>
              <a:t> usually most confident examples added as labeled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B8A933-A479-4B49-986E-C37BFFADAD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1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CF316B7-2F68-894B-B2C3-C5702D2DD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E7C26-48DF-0B47-960D-D21AEA73A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9621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7340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933E3-0BB5-3049-AEEA-79D89B51C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EBE8D-1763-8B46-826F-D35D6308C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79461-9267-0948-92F4-A3D8D0A2F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1595E-4EC6-3548-898C-927BD091A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D2ECA-C286-224F-896A-FC98CC387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851E-89FF-AB4C-B38F-EBD479973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8B81F-470E-174E-BCDC-166BA2310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3B5E4-053B-D34D-A9CB-CD15A8F9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8F3A8-2300-754D-9119-50CFB60DA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614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DA5BFE-C2CD-4D4F-AFE6-5DD5A3F1E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85913"/>
            <a:ext cx="7772400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l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wY0F31G-i9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Speech Recognition and HMM Learning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05C04D-4D03-EF4A-9B7A-13825F2E7AD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Speech Recognition and HMM Learning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pPr eaLnBrk="1" hangingPunct="1"/>
            <a:r>
              <a:rPr lang="en-US" dirty="0"/>
              <a:t>Overview of speech recognition approaches</a:t>
            </a:r>
          </a:p>
          <a:p>
            <a:pPr lvl="1" eaLnBrk="1" hangingPunct="1"/>
            <a:r>
              <a:rPr lang="en-US" dirty="0"/>
              <a:t>Standard Bayesian Model</a:t>
            </a:r>
          </a:p>
          <a:p>
            <a:pPr lvl="1" eaLnBrk="1" hangingPunct="1"/>
            <a:r>
              <a:rPr lang="en-US" dirty="0"/>
              <a:t>Features</a:t>
            </a:r>
          </a:p>
          <a:p>
            <a:pPr lvl="1" eaLnBrk="1" hangingPunct="1"/>
            <a:r>
              <a:rPr lang="en-US" dirty="0"/>
              <a:t>Acoustic Model Approaches</a:t>
            </a:r>
          </a:p>
          <a:p>
            <a:pPr lvl="1" eaLnBrk="1" hangingPunct="1"/>
            <a:r>
              <a:rPr lang="en-US" dirty="0"/>
              <a:t>Language Model</a:t>
            </a:r>
          </a:p>
          <a:p>
            <a:pPr lvl="1" eaLnBrk="1" hangingPunct="1"/>
            <a:r>
              <a:rPr lang="en-US" dirty="0"/>
              <a:t>Decoder</a:t>
            </a:r>
          </a:p>
          <a:p>
            <a:pPr lvl="1" eaLnBrk="1" hangingPunct="1"/>
            <a:r>
              <a:rPr lang="en-US" dirty="0"/>
              <a:t>Issues</a:t>
            </a:r>
          </a:p>
          <a:p>
            <a:pPr eaLnBrk="1" hangingPunct="1"/>
            <a:r>
              <a:rPr lang="en-US" dirty="0"/>
              <a:t>Hidden Markov Models</a:t>
            </a:r>
          </a:p>
          <a:p>
            <a:pPr lvl="1" eaLnBrk="1" hangingPunct="1"/>
            <a:r>
              <a:rPr lang="en-US" dirty="0"/>
              <a:t>HMM Basics</a:t>
            </a:r>
          </a:p>
          <a:p>
            <a:pPr lvl="1" eaLnBrk="1" hangingPunct="1"/>
            <a:r>
              <a:rPr lang="en-US" dirty="0"/>
              <a:t>HMM in Speech</a:t>
            </a:r>
          </a:p>
          <a:p>
            <a:pPr lvl="2" eaLnBrk="1" hangingPunct="1"/>
            <a:r>
              <a:rPr lang="en-US" dirty="0"/>
              <a:t>Forward, Backward, and </a:t>
            </a:r>
            <a:r>
              <a:rPr lang="en-US" dirty="0" err="1"/>
              <a:t>Viterbi</a:t>
            </a:r>
            <a:r>
              <a:rPr lang="en-US"/>
              <a:t> Algorithms, Models</a:t>
            </a:r>
          </a:p>
          <a:p>
            <a:pPr lvl="1" eaLnBrk="1" hangingPunct="1"/>
            <a:r>
              <a:rPr lang="en-US"/>
              <a:t>Baum-Welch Learning Algorithm </a:t>
            </a:r>
          </a:p>
          <a:p>
            <a:pPr lvl="1" eaLnBrk="1" hangingPunct="1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/>
              <a:t>Acoustic Model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9248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Acoustic model is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|</a:t>
            </a:r>
            <a:r>
              <a:rPr lang="en-US" i="1" dirty="0"/>
              <a:t>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Recently HMMs being replaced by LSTM with CTC training  (Connectionist Temporal Classification) to handle time warping</a:t>
            </a:r>
          </a:p>
          <a:p>
            <a:pPr lvl="1"/>
            <a:r>
              <a:rPr lang="en-US" dirty="0"/>
              <a:t>New models coming fast including possible end-to-end neural solutions</a:t>
            </a:r>
          </a:p>
          <a:p>
            <a:pPr lvl="2"/>
            <a:r>
              <a:rPr lang="en-US" dirty="0"/>
              <a:t>RNN-Transducers, Seq2Seq Attention models, etc. – drop </a:t>
            </a:r>
            <a:r>
              <a:rPr lang="en-US"/>
              <a:t>CTC's label </a:t>
            </a:r>
            <a:r>
              <a:rPr lang="en-US" dirty="0"/>
              <a:t>independence assumption and thus do some language model learning</a:t>
            </a:r>
          </a:p>
          <a:p>
            <a:r>
              <a:rPr lang="en-US" dirty="0"/>
              <a:t>Why not calculate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|</a:t>
            </a:r>
            <a:r>
              <a:rPr lang="en-US" i="1" dirty="0"/>
              <a:t>W</a:t>
            </a:r>
            <a:r>
              <a:rPr lang="en-US" dirty="0"/>
              <a:t>) directly?</a:t>
            </a:r>
          </a:p>
          <a:p>
            <a:pPr lvl="1"/>
            <a:r>
              <a:rPr lang="en-US" dirty="0"/>
              <a:t>Too many possible </a:t>
            </a:r>
            <a:r>
              <a:rPr lang="en-US" i="1" dirty="0"/>
              <a:t>W</a:t>
            </a:r>
            <a:r>
              <a:rPr lang="en-US" dirty="0"/>
              <a:t>'s and </a:t>
            </a:r>
            <a:r>
              <a:rPr lang="en-US" i="1" dirty="0"/>
              <a:t>Y</a:t>
            </a:r>
            <a:r>
              <a:rPr lang="en-US" dirty="0"/>
              <a:t>'s</a:t>
            </a:r>
          </a:p>
          <a:p>
            <a:pPr lvl="1"/>
            <a:r>
              <a:rPr lang="en-US" dirty="0"/>
              <a:t>Instead work with smaller atomic versions of </a:t>
            </a:r>
            <a:r>
              <a:rPr lang="en-US" i="1" dirty="0"/>
              <a:t>Y </a:t>
            </a:r>
            <a:r>
              <a:rPr lang="en-US" dirty="0"/>
              <a:t>and </a:t>
            </a:r>
            <a:r>
              <a:rPr lang="en-US" i="1" dirty="0"/>
              <a:t>W</a:t>
            </a:r>
          </a:p>
          <a:p>
            <a:pPr lvl="1"/>
            <a:r>
              <a:rPr lang="en-US" i="1" dirty="0" err="1"/>
              <a:t>P</a:t>
            </a:r>
            <a:r>
              <a:rPr lang="en-US" dirty="0" err="1"/>
              <a:t>(sample</a:t>
            </a:r>
            <a:r>
              <a:rPr lang="en-US" dirty="0"/>
              <a:t> </a:t>
            </a:r>
            <a:r>
              <a:rPr lang="en-US" dirty="0" err="1"/>
              <a:t>frame|an</a:t>
            </a:r>
            <a:r>
              <a:rPr lang="en-US" dirty="0"/>
              <a:t> atomic sound unit) = </a:t>
            </a:r>
            <a:r>
              <a:rPr lang="en-US" i="1" dirty="0" err="1"/>
              <a:t>P</a:t>
            </a:r>
            <a:r>
              <a:rPr lang="en-US" dirty="0" err="1"/>
              <a:t>(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 err="1"/>
              <a:t>|phoneme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Can get enough data to train accurately</a:t>
            </a:r>
          </a:p>
          <a:p>
            <a:pPr lvl="1"/>
            <a:r>
              <a:rPr lang="en-US" dirty="0"/>
              <a:t>Gives us a more traditional classification problem at that level</a:t>
            </a:r>
          </a:p>
          <a:p>
            <a:pPr lvl="1"/>
            <a:r>
              <a:rPr lang="en-US" dirty="0"/>
              <a:t>Put them together with decoder to recognize full utterances</a:t>
            </a:r>
          </a:p>
          <a:p>
            <a:r>
              <a:rPr lang="en-US" dirty="0"/>
              <a:t>Which Basic sound units?</a:t>
            </a:r>
          </a:p>
          <a:p>
            <a:pPr lvl="1"/>
            <a:r>
              <a:rPr lang="en-US" dirty="0"/>
              <a:t>Syllables</a:t>
            </a:r>
          </a:p>
          <a:p>
            <a:pPr lvl="1"/>
            <a:r>
              <a:rPr lang="en-US" dirty="0"/>
              <a:t>Automatic Clustering</a:t>
            </a:r>
          </a:p>
          <a:p>
            <a:pPr lvl="1"/>
            <a:r>
              <a:rPr lang="en-US" dirty="0"/>
              <a:t>Most common are Phonemes (Phones)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Speech Recognition and HMM Learning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5F2200-2C6E-EB4D-BA2B-34B4D903EC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Context Dependent Phonemes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context dependent phones (bi, tri, </a:t>
            </a:r>
            <a:r>
              <a:rPr lang="en-US" dirty="0" err="1"/>
              <a:t>quin</a:t>
            </a:r>
            <a:r>
              <a:rPr lang="en-US" dirty="0"/>
              <a:t>, etc)</a:t>
            </a:r>
          </a:p>
          <a:p>
            <a:pPr lvl="1"/>
            <a:r>
              <a:rPr lang="en-US" dirty="0"/>
              <a:t>tri-phone "beat it" = </a:t>
            </a:r>
            <a:r>
              <a:rPr lang="en-US" dirty="0" err="1"/>
              <a:t>sil</a:t>
            </a:r>
            <a:r>
              <a:rPr lang="en-US" dirty="0"/>
              <a:t> </a:t>
            </a:r>
            <a:r>
              <a:rPr lang="en-US" dirty="0" err="1"/>
              <a:t>sil-b+iy</a:t>
            </a:r>
            <a:r>
              <a:rPr lang="en-US" dirty="0"/>
              <a:t> </a:t>
            </a:r>
            <a:r>
              <a:rPr lang="en-US" dirty="0" err="1"/>
              <a:t>b-iy+t</a:t>
            </a:r>
            <a:r>
              <a:rPr lang="en-US" dirty="0"/>
              <a:t> </a:t>
            </a:r>
            <a:r>
              <a:rPr lang="en-US" dirty="0" err="1"/>
              <a:t>iy-t+ih</a:t>
            </a:r>
            <a:r>
              <a:rPr lang="en-US" dirty="0"/>
              <a:t> </a:t>
            </a:r>
            <a:r>
              <a:rPr lang="en-US" dirty="0" err="1"/>
              <a:t>ih-t+sil</a:t>
            </a:r>
            <a:r>
              <a:rPr lang="en-US" dirty="0"/>
              <a:t> </a:t>
            </a:r>
            <a:r>
              <a:rPr lang="en-US" dirty="0" err="1"/>
              <a:t>sil</a:t>
            </a:r>
            <a:endParaRPr lang="en-US" dirty="0"/>
          </a:p>
          <a:p>
            <a:pPr lvl="1"/>
            <a:r>
              <a:rPr lang="en-US" dirty="0"/>
              <a:t>Co-articulation</a:t>
            </a:r>
          </a:p>
          <a:p>
            <a:pPr lvl="1"/>
            <a:r>
              <a:rPr lang="en-US" dirty="0"/>
              <a:t>Not all decoders include cross-word context, best if you do</a:t>
            </a:r>
          </a:p>
          <a:p>
            <a:r>
              <a:rPr lang="en-US" dirty="0"/>
              <a:t>About 40-45 phonemes in English</a:t>
            </a:r>
          </a:p>
          <a:p>
            <a:pPr lvl="1"/>
            <a:r>
              <a:rPr lang="en-US" dirty="0"/>
              <a:t>Thus 45</a:t>
            </a:r>
            <a:r>
              <a:rPr lang="en-US" baseline="30000" dirty="0"/>
              <a:t>3</a:t>
            </a:r>
            <a:r>
              <a:rPr lang="en-US" dirty="0"/>
              <a:t> tri-phones and 45</a:t>
            </a: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 err="1"/>
              <a:t>quin</a:t>
            </a:r>
            <a:r>
              <a:rPr lang="en-US" dirty="0"/>
              <a:t>-phones</a:t>
            </a:r>
          </a:p>
          <a:p>
            <a:pPr lvl="1"/>
            <a:r>
              <a:rPr lang="en-US" dirty="0"/>
              <a:t>With one HMM for each </a:t>
            </a:r>
            <a:r>
              <a:rPr lang="en-US" dirty="0" err="1"/>
              <a:t>quin</a:t>
            </a:r>
            <a:r>
              <a:rPr lang="en-US" dirty="0"/>
              <a:t>-phone, and with each HMM having about 800 parameters, we would have more than 1.5·10</a:t>
            </a:r>
            <a:r>
              <a:rPr lang="en-US" baseline="30000" dirty="0"/>
              <a:t>12</a:t>
            </a:r>
            <a:r>
              <a:rPr lang="en-US" dirty="0"/>
              <a:t> trainable parameters</a:t>
            </a:r>
          </a:p>
          <a:p>
            <a:pPr lvl="1"/>
            <a:r>
              <a:rPr lang="en-US" dirty="0"/>
              <a:t>Not enough data to avoid overfit issues</a:t>
            </a:r>
          </a:p>
          <a:p>
            <a:pPr lvl="1"/>
            <a:r>
              <a:rPr lang="en-US" dirty="0"/>
              <a:t>Use state-tying (e.g. </a:t>
            </a:r>
            <a:r>
              <a:rPr lang="en-US" dirty="0" err="1"/>
              <a:t>hard_consonant</a:t>
            </a:r>
            <a:r>
              <a:rPr lang="en-US" dirty="0"/>
              <a:t> – phone + </a:t>
            </a:r>
            <a:r>
              <a:rPr lang="en-US" dirty="0" err="1"/>
              <a:t>nasal_consonant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Speech Recognition and HMM Learning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D6D00E-36A4-724B-BE5F-DC7F3F4DEC8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/>
              <a:t>A Neural Network Acoustic Model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80010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Acoustic model using MLP and BP</a:t>
            </a:r>
          </a:p>
          <a:p>
            <a:r>
              <a:rPr lang="en-US" dirty="0"/>
              <a:t>Outputs a score/confidence for each phone</a:t>
            </a:r>
          </a:p>
          <a:p>
            <a:pPr lvl="1"/>
            <a:r>
              <a:rPr lang="en-US" dirty="0"/>
              <a:t>26 features (13 MFCC and 1</a:t>
            </a:r>
            <a:r>
              <a:rPr lang="en-US" baseline="30000" dirty="0"/>
              <a:t>st</a:t>
            </a:r>
            <a:r>
              <a:rPr lang="en-US" dirty="0"/>
              <a:t> derivative) in a sample</a:t>
            </a:r>
          </a:p>
          <a:p>
            <a:pPr lvl="1"/>
            <a:r>
              <a:rPr lang="en-US" dirty="0"/>
              <a:t>5 different time samples (-6, -3, 0, +3, +6)</a:t>
            </a:r>
          </a:p>
          <a:p>
            <a:pPr lvl="2"/>
            <a:r>
              <a:rPr lang="en-US" sz="1600" dirty="0"/>
              <a:t>HMMs do not require context snapshot, but they do assume Markovian independence</a:t>
            </a:r>
          </a:p>
          <a:p>
            <a:pPr lvl="1"/>
            <a:r>
              <a:rPr lang="en-US" dirty="0"/>
              <a:t>120 total inputs into a Neural Network</a:t>
            </a:r>
          </a:p>
          <a:p>
            <a:pPr lvl="1"/>
            <a:r>
              <a:rPr lang="en-US" dirty="0"/>
              <a:t>411 outputs (just uses bi-phones and a few tied tri-phones)</a:t>
            </a:r>
          </a:p>
          <a:p>
            <a:pPr lvl="1"/>
            <a:r>
              <a:rPr lang="en-US" dirty="0"/>
              <a:t>230 hidden nodes</a:t>
            </a:r>
          </a:p>
          <a:p>
            <a:pPr lvl="1"/>
            <a:r>
              <a:rPr lang="en-US" dirty="0"/>
              <a:t>120×411×230 = 1,134,600 weights</a:t>
            </a:r>
          </a:p>
          <a:p>
            <a:r>
              <a:rPr lang="en-US" dirty="0"/>
              <a:t>Requires a large training set</a:t>
            </a:r>
          </a:p>
          <a:p>
            <a:r>
              <a:rPr lang="en-US" dirty="0"/>
              <a:t>The most common current acoustic models are based on </a:t>
            </a:r>
            <a:r>
              <a:rPr lang="en-US" dirty="0" err="1"/>
              <a:t>HMMs</a:t>
            </a:r>
            <a:r>
              <a:rPr lang="en-US" dirty="0"/>
              <a:t> which we will discuss shortly</a:t>
            </a:r>
          </a:p>
          <a:p>
            <a:pPr lvl="1"/>
            <a:r>
              <a:rPr lang="en-US" dirty="0"/>
              <a:t>Recent attempts using deep neural networks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Speech Recognition and HMM Learning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ACCC73-5C07-8441-8E6B-6238857D52F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294CA-CC04-3044-A110-4C9BE883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94581C-7AEB-ED41-A1B0-A23429C99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04800" y="-381000"/>
            <a:ext cx="9739872" cy="752626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97533-D65E-3447-B8BF-D68AD693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8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6A616-9225-0B40-8EF3-FA55972EF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E5CE2C-80D7-7941-B9C8-284047D74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0" y="-304800"/>
            <a:ext cx="9726425" cy="751587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CE003-3120-B942-99D2-2101CF6E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4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1D85-C279-4142-94BE-7B7CED04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960A6E-AAC8-5649-BF6C-14790FD56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1000" y="-381000"/>
            <a:ext cx="9869861" cy="762671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FF4AF-E5E5-E34B-B8BD-88FB5089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C9380-FB0D-6149-A699-A706F082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84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D2CEF-A13C-BC44-A6FF-3EC33D4D2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5F8A13-6AF3-5C40-88D3-04D00BEF6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1" y="-228600"/>
            <a:ext cx="9466729" cy="73152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85E04-BA81-4F4B-8766-643BD5481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CB1AF-18F1-8B48-A4E0-7257A328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3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A4B60-907B-8A4D-9EA4-DCB14D43C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03E31F-04A4-4A4F-94B9-08D57244D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66" y="76200"/>
            <a:ext cx="9025777" cy="6781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6E8B9-4FCA-7848-90EF-ADC60EE9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997E8-D094-7A4B-A66A-B8D23333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17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/>
              <a:t>Speech Training Data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848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Lots of speech data out there</a:t>
            </a:r>
          </a:p>
          <a:p>
            <a:r>
              <a:rPr lang="en-US" dirty="0"/>
              <a:t>Can create word labels and also to do dictionary based phone labeling</a:t>
            </a:r>
          </a:p>
          <a:p>
            <a:r>
              <a:rPr lang="en-US" dirty="0"/>
              <a:t>True phone labeling extremely difficult</a:t>
            </a:r>
          </a:p>
          <a:p>
            <a:pPr lvl="1"/>
            <a:r>
              <a:rPr lang="en-US" dirty="0"/>
              <a:t>Boundaries?</a:t>
            </a:r>
          </a:p>
          <a:p>
            <a:pPr lvl="1"/>
            <a:r>
              <a:rPr lang="en-US" dirty="0"/>
              <a:t>What sound was actually made by the speaker?</a:t>
            </a:r>
          </a:p>
          <a:p>
            <a:pPr lvl="1"/>
            <a:r>
              <a:rPr lang="en-US" dirty="0"/>
              <a:t>One early basic labeled data set: TIMIT, experts continue to argue about how correct the </a:t>
            </a:r>
            <a:r>
              <a:rPr lang="en-US" dirty="0" err="1"/>
              <a:t>labelings</a:t>
            </a:r>
            <a:r>
              <a:rPr lang="en-US" dirty="0"/>
              <a:t> are</a:t>
            </a:r>
          </a:p>
          <a:p>
            <a:pPr lvl="1"/>
            <a:r>
              <a:rPr lang="en-US" dirty="0"/>
              <a:t>There is some human hand labeling, but still relatively small data sets (compared to data needed) due to complexity of phone labeling</a:t>
            </a:r>
          </a:p>
          <a:p>
            <a:r>
              <a:rPr lang="en-US" dirty="0"/>
              <a:t>Common approach is to iteratively "Bootstrap" to larger training sets</a:t>
            </a:r>
          </a:p>
          <a:p>
            <a:pPr lvl="1"/>
            <a:r>
              <a:rPr lang="en-US" dirty="0"/>
              <a:t>Not completely reassuring</a:t>
            </a:r>
          </a:p>
          <a:p>
            <a:r>
              <a:rPr lang="en-US" dirty="0"/>
              <a:t>Often use read data (more labeled data available) and then add noise or distort, etc.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Speech Recognition and HMM Learning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51B48E-5FA8-274B-84B4-0D0D15A053F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Language Model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dirty="0"/>
              <a:t>Many possible complex grammar models</a:t>
            </a:r>
          </a:p>
          <a:p>
            <a:r>
              <a:rPr lang="en-US" dirty="0"/>
              <a:t>In practice, typically use N-grams</a:t>
            </a:r>
          </a:p>
          <a:p>
            <a:pPr lvl="1"/>
            <a:r>
              <a:rPr lang="en-US" dirty="0"/>
              <a:t>2-gram (bigram) 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w</a:t>
            </a:r>
            <a:r>
              <a:rPr lang="en-US" i="1" baseline="-25000" dirty="0"/>
              <a:t>i</a:t>
            </a:r>
            <a:r>
              <a:rPr lang="en-US" dirty="0"/>
              <a:t>|</a:t>
            </a:r>
            <a:r>
              <a:rPr lang="en-US" i="1" dirty="0"/>
              <a:t>w</a:t>
            </a:r>
            <a:r>
              <a:rPr lang="en-US" i="1" baseline="-25000" dirty="0"/>
              <a:t>i</a:t>
            </a:r>
            <a:r>
              <a:rPr lang="en-US" baseline="-25000" dirty="0"/>
              <a:t>-1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3-gram  (trigram)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w</a:t>
            </a:r>
            <a:r>
              <a:rPr lang="en-US" i="1" baseline="-25000" dirty="0"/>
              <a:t>i</a:t>
            </a:r>
            <a:r>
              <a:rPr lang="en-US" dirty="0"/>
              <a:t>|</a:t>
            </a:r>
            <a:r>
              <a:rPr lang="en-US" i="1" dirty="0"/>
              <a:t>w</a:t>
            </a:r>
            <a:r>
              <a:rPr lang="en-US" i="1" baseline="-25000" dirty="0"/>
              <a:t>i</a:t>
            </a:r>
            <a:r>
              <a:rPr lang="en-US" baseline="-25000" dirty="0"/>
              <a:t>-1</a:t>
            </a:r>
            <a:r>
              <a:rPr lang="en-US" dirty="0"/>
              <a:t>,</a:t>
            </a:r>
            <a:r>
              <a:rPr lang="en-US" i="1" dirty="0"/>
              <a:t> w</a:t>
            </a:r>
            <a:r>
              <a:rPr lang="en-US" i="1" baseline="-25000" dirty="0"/>
              <a:t>i</a:t>
            </a:r>
            <a:r>
              <a:rPr lang="en-US" baseline="-25000" dirty="0"/>
              <a:t>-2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Best with languages which have local dependencies and more consistent word order</a:t>
            </a:r>
          </a:p>
          <a:p>
            <a:pPr lvl="1"/>
            <a:r>
              <a:rPr lang="en-US" dirty="0"/>
              <a:t>Does not handle long-term dependencies</a:t>
            </a:r>
          </a:p>
          <a:p>
            <a:pPr lvl="1"/>
            <a:r>
              <a:rPr lang="en-US" dirty="0"/>
              <a:t>Easy to compute by just using frequencies and lots of data</a:t>
            </a:r>
          </a:p>
          <a:p>
            <a:pPr lvl="2"/>
            <a:r>
              <a:rPr lang="en-US" dirty="0"/>
              <a:t>However, Spontaneous vs. Written/Text Data</a:t>
            </a:r>
          </a:p>
          <a:p>
            <a:r>
              <a:rPr lang="en-US" dirty="0"/>
              <a:t>Though N-grams are obviously non-optimal, to date, more complex approaches have shown only minor improvements and N-grams are the common standard</a:t>
            </a:r>
          </a:p>
          <a:p>
            <a:pPr lvl="1"/>
            <a:r>
              <a:rPr lang="en-US" dirty="0"/>
              <a:t>Mid-grams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Speech Recognition and HMM Learning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0492A2-24ED-8C43-B52A-DEE637EFF6B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5588" y="2142299"/>
            <a:ext cx="3587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Speech Recognition Challenges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Large Vocabulary Continuous Speaker Independent</a:t>
            </a:r>
          </a:p>
          <a:p>
            <a:pPr lvl="1"/>
            <a:r>
              <a:rPr lang="en-US" dirty="0"/>
              <a:t>Approaching infinite number of possible outputs</a:t>
            </a:r>
          </a:p>
          <a:p>
            <a:pPr lvl="1"/>
            <a:r>
              <a:rPr lang="en-US" dirty="0"/>
              <a:t>vs. specialty niches</a:t>
            </a:r>
          </a:p>
          <a:p>
            <a:r>
              <a:rPr lang="en-US" dirty="0"/>
              <a:t>Background Noise</a:t>
            </a:r>
          </a:p>
          <a:p>
            <a:r>
              <a:rPr lang="en-US" dirty="0"/>
              <a:t>Different Speakers</a:t>
            </a:r>
          </a:p>
          <a:p>
            <a:pPr lvl="1"/>
            <a:r>
              <a:rPr lang="en-US" dirty="0"/>
              <a:t>Pitch, Accent, Speed, etc.</a:t>
            </a:r>
          </a:p>
          <a:p>
            <a:r>
              <a:rPr lang="en-US" dirty="0"/>
              <a:t>Spontaneous Speech</a:t>
            </a:r>
          </a:p>
          <a:p>
            <a:pPr lvl="1"/>
            <a:r>
              <a:rPr lang="en-US" dirty="0"/>
              <a:t>vs. Written</a:t>
            </a:r>
          </a:p>
          <a:p>
            <a:pPr lvl="1"/>
            <a:r>
              <a:rPr lang="en-US" dirty="0"/>
              <a:t>Hmm, ah…, cough, false starts, non grammatical, etc.</a:t>
            </a:r>
          </a:p>
          <a:p>
            <a:pPr lvl="1"/>
            <a:r>
              <a:rPr lang="en-US" dirty="0"/>
              <a:t>OOV (When is a word Out of Vocabulary)</a:t>
            </a:r>
          </a:p>
          <a:p>
            <a:r>
              <a:rPr lang="en-US" dirty="0"/>
              <a:t>Pronunciation variance</a:t>
            </a:r>
          </a:p>
          <a:p>
            <a:pPr lvl="1"/>
            <a:r>
              <a:rPr lang="en-US" dirty="0"/>
              <a:t>Co-Articulation</a:t>
            </a:r>
          </a:p>
          <a:p>
            <a:r>
              <a:rPr lang="en-US" dirty="0"/>
              <a:t>Humans demand very high accuracy before using ASR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Speech Recognition and HMM Learning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7D819F-CD67-FE4A-8490-9094A3404A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/>
              <a:t>N-Gram Discount/Back-Off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953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Trigram calculation</a:t>
            </a:r>
          </a:p>
          <a:p>
            <a:pPr>
              <a:defRPr/>
            </a:pPr>
            <a:r>
              <a:rPr lang="en-US" dirty="0"/>
              <a:t>Note that many (most) trigrams (and even bigrams) rarely occur while some higher grams could be common</a:t>
            </a:r>
          </a:p>
          <a:p>
            <a:pPr lvl="1">
              <a:defRPr/>
            </a:pPr>
            <a:r>
              <a:rPr lang="en-US" dirty="0"/>
              <a:t>"zebra cheese swim"</a:t>
            </a:r>
          </a:p>
          <a:p>
            <a:pPr lvl="1">
              <a:defRPr/>
            </a:pPr>
            <a:r>
              <a:rPr lang="en-US" dirty="0"/>
              <a:t>"And it came to pass"</a:t>
            </a:r>
          </a:p>
          <a:p>
            <a:pPr>
              <a:defRPr/>
            </a:pPr>
            <a:r>
              <a:rPr lang="en-US" dirty="0"/>
              <a:t>With a 50,000 word vocabulary there  are 1.25×10</a:t>
            </a:r>
            <a:r>
              <a:rPr lang="en-US" baseline="30000" dirty="0"/>
              <a:t>14</a:t>
            </a:r>
            <a:r>
              <a:rPr lang="en-US" dirty="0"/>
              <a:t> unique trigrams</a:t>
            </a:r>
          </a:p>
          <a:p>
            <a:pPr lvl="1">
              <a:defRPr/>
            </a:pPr>
            <a:r>
              <a:rPr lang="en-US" dirty="0"/>
              <a:t>It would take a tremendous amount of training data to even see most of them once, and to be statistically interesting they need to be seen many times</a:t>
            </a:r>
          </a:p>
          <a:p>
            <a:pPr>
              <a:defRPr/>
            </a:pPr>
            <a:r>
              <a:rPr lang="en-US" dirty="0"/>
              <a:t>Discounting – Redistribute some of the probability mass from the more frequent N-grams to the less frequent</a:t>
            </a:r>
          </a:p>
          <a:p>
            <a:pPr>
              <a:defRPr/>
            </a:pPr>
            <a:r>
              <a:rPr lang="en-US" dirty="0"/>
              <a:t>Backing-Off – For rare N-grams replace with properly scaled/normalized (</a:t>
            </a:r>
            <a:r>
              <a:rPr lang="en-US" i="1" dirty="0"/>
              <a:t>N</a:t>
            </a:r>
            <a:r>
              <a:rPr lang="en-US" dirty="0"/>
              <a:t>-</a:t>
            </a:r>
            <a:r>
              <a:rPr lang="en-US" i="1" dirty="0" err="1"/>
              <a:t>k</a:t>
            </a:r>
            <a:r>
              <a:rPr lang="en-US" dirty="0"/>
              <a:t> gram) (e.g. replace trigram with bigram)</a:t>
            </a:r>
          </a:p>
          <a:p>
            <a:pPr>
              <a:defRPr/>
            </a:pPr>
            <a:r>
              <a:rPr lang="en-US" dirty="0"/>
              <a:t>Both of these require some ad-hoc parameterization</a:t>
            </a:r>
          </a:p>
          <a:p>
            <a:pPr lvl="1">
              <a:defRPr/>
            </a:pPr>
            <a:r>
              <a:rPr lang="en-US" dirty="0"/>
              <a:t>When to back-off, how much mass to redistribute, etc.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Speech Recognition and HMM Learning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368362-D0AA-2A45-8393-46F755DE4CA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867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1713" y="838200"/>
            <a:ext cx="3587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Model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difficult to put together spoken language only with acoustics (So many different phrases sound the same).  Need strong balance with the language model.</a:t>
            </a:r>
          </a:p>
          <a:p>
            <a:pPr lvl="1"/>
            <a:r>
              <a:rPr lang="en-US" dirty="0"/>
              <a:t>It’s not easy to recognize speech</a:t>
            </a:r>
          </a:p>
          <a:p>
            <a:pPr lvl="1"/>
            <a:r>
              <a:rPr lang="en-US" dirty="0"/>
              <a:t>It’s not easy to wreck a nice beach</a:t>
            </a:r>
          </a:p>
          <a:p>
            <a:pPr lvl="1"/>
            <a:r>
              <a:rPr lang="en-US" dirty="0"/>
              <a:t>It’s not easy to wreck an ice beach</a:t>
            </a:r>
          </a:p>
          <a:p>
            <a:r>
              <a:rPr lang="en-US" dirty="0"/>
              <a:t>Speech recognition of Christmas Carols</a:t>
            </a:r>
          </a:p>
          <a:p>
            <a:pPr lvl="1"/>
            <a:r>
              <a:rPr lang="en-US" dirty="0" err="1"/>
              <a:t>Youtube</a:t>
            </a:r>
            <a:r>
              <a:rPr lang="en-US" dirty="0"/>
              <a:t> closed caption interpretation of sung Christmas carols</a:t>
            </a:r>
          </a:p>
          <a:p>
            <a:pPr lvl="1"/>
            <a:r>
              <a:rPr lang="en-US" dirty="0"/>
              <a:t>Then sing again, but with the recognized words</a:t>
            </a:r>
          </a:p>
          <a:p>
            <a:pPr lvl="1"/>
            <a:r>
              <a:rPr lang="en-US" dirty="0"/>
              <a:t>Too much focus on acoustic model and not enough balance on the language model</a:t>
            </a:r>
          </a:p>
          <a:p>
            <a:pPr lvl="1"/>
            <a:r>
              <a:rPr lang="en-US" dirty="0">
                <a:hlinkClick r:id="rId3"/>
              </a:rPr>
              <a:t>Direct link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49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Decoder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dirty="0"/>
              <a:t>How do we search through the most probable </a:t>
            </a:r>
            <a:r>
              <a:rPr lang="en-US" i="1" dirty="0"/>
              <a:t>W</a:t>
            </a:r>
            <a:r>
              <a:rPr lang="en-US" dirty="0"/>
              <a:t>, since exhaustive search is intractable</a:t>
            </a:r>
          </a:p>
          <a:p>
            <a:r>
              <a:rPr lang="en-US" dirty="0"/>
              <a:t>This is the job of the Decoder</a:t>
            </a:r>
          </a:p>
          <a:p>
            <a:pPr lvl="1"/>
            <a:r>
              <a:rPr lang="en-US" dirty="0"/>
              <a:t>Depth first: A*-decoder</a:t>
            </a:r>
          </a:p>
          <a:p>
            <a:pPr lvl="1"/>
            <a:r>
              <a:rPr lang="en-US" dirty="0"/>
              <a:t>Breadth first: </a:t>
            </a:r>
            <a:r>
              <a:rPr lang="en-US" dirty="0" err="1"/>
              <a:t>Viterbi</a:t>
            </a:r>
            <a:r>
              <a:rPr lang="en-US" dirty="0"/>
              <a:t> decoder – most common</a:t>
            </a:r>
          </a:p>
          <a:p>
            <a:r>
              <a:rPr lang="en-US" dirty="0"/>
              <a:t>Start a parallel breadth first search beginning with all possible words and keep those paths (tokens) which are most promising</a:t>
            </a:r>
          </a:p>
          <a:p>
            <a:pPr lvl="1"/>
            <a:r>
              <a:rPr lang="en-US" dirty="0"/>
              <a:t>Beam search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Speech Recognition and HMM Learning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DD62C7-E2E6-5249-8B56-B6899E646BC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9702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165225"/>
            <a:ext cx="44767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3810000" cy="6400800"/>
          </a:xfrm>
        </p:spPr>
        <p:txBody>
          <a:bodyPr/>
          <a:lstStyle/>
          <a:p>
            <a:r>
              <a:rPr lang="en-US" sz="2000" dirty="0"/>
              <a:t>Acoustic model gives scores for the different tri-phones</a:t>
            </a:r>
          </a:p>
          <a:p>
            <a:r>
              <a:rPr lang="en-US" sz="2000" dirty="0"/>
              <a:t>Can support multiple pronunciations (e.g. either, "and" vs "</a:t>
            </a:r>
            <a:r>
              <a:rPr lang="en-US" sz="2000" dirty="0" err="1"/>
              <a:t>n</a:t>
            </a:r>
            <a:r>
              <a:rPr lang="en-US" sz="2000" dirty="0"/>
              <a:t>", etc.)</a:t>
            </a:r>
          </a:p>
          <a:p>
            <a:r>
              <a:rPr lang="en-US" sz="2000" dirty="0"/>
              <a:t>Language model adds scores at cross word boundaries</a:t>
            </a:r>
          </a:p>
          <a:p>
            <a:r>
              <a:rPr lang="en-US" sz="2000" dirty="0"/>
              <a:t>Begin with token at start node</a:t>
            </a:r>
          </a:p>
          <a:p>
            <a:pPr lvl="1"/>
            <a:r>
              <a:rPr lang="en-US" sz="1800" dirty="0"/>
              <a:t>Forks into multiple tokens</a:t>
            </a:r>
          </a:p>
          <a:p>
            <a:pPr lvl="1"/>
            <a:r>
              <a:rPr lang="en-US" sz="1800" dirty="0"/>
              <a:t>As acoustic info obtained, each token accumulates a transition score and keeps a </a:t>
            </a:r>
            <a:r>
              <a:rPr lang="en-US" sz="1800" dirty="0" err="1"/>
              <a:t>backpointer</a:t>
            </a:r>
            <a:endParaRPr lang="en-US" sz="1800" dirty="0"/>
          </a:p>
          <a:p>
            <a:pPr lvl="1"/>
            <a:r>
              <a:rPr lang="en-US" sz="1800" dirty="0"/>
              <a:t>If tokens merge, just keep best scoring path (optimal)</a:t>
            </a:r>
          </a:p>
          <a:p>
            <a:pPr lvl="1"/>
            <a:r>
              <a:rPr lang="en-US" sz="1800" dirty="0"/>
              <a:t>Drop worst tokens when new ones are created (beam)</a:t>
            </a:r>
          </a:p>
          <a:p>
            <a:pPr lvl="1"/>
            <a:r>
              <a:rPr lang="en-US" sz="1800" dirty="0"/>
              <a:t>At end, pick the highest token to get best utterance (or set of utterances)</a:t>
            </a:r>
          </a:p>
          <a:p>
            <a:pPr lvl="1"/>
            <a:r>
              <a:rPr lang="en-US" sz="1800" dirty="0"/>
              <a:t>"Optimal" if not for beam</a:t>
            </a:r>
          </a:p>
          <a:p>
            <a:endParaRPr lang="en-US" sz="2000" dirty="0"/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6430C9-355B-AB47-A100-63AE8682368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2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2713" y="17463"/>
            <a:ext cx="521335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dirty="0"/>
              <a:t>3 Abstract Decoder Token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257800"/>
            <a:ext cx="7772400" cy="762000"/>
          </a:xfrm>
        </p:spPr>
        <p:txBody>
          <a:bodyPr/>
          <a:lstStyle/>
          <a:p>
            <a:r>
              <a:rPr lang="en-US" sz="2000" dirty="0"/>
              <a:t>Scores at each state come from the acoustic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066800"/>
          <a:ext cx="6095997" cy="1112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3914140"/>
          <a:ext cx="6095997" cy="1112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2484120"/>
          <a:ext cx="6095997" cy="1112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dirty="0"/>
              <a:t>3 Abstract Decoder Token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257800"/>
            <a:ext cx="7772400" cy="762000"/>
          </a:xfrm>
        </p:spPr>
        <p:txBody>
          <a:bodyPr/>
          <a:lstStyle/>
          <a:p>
            <a:r>
              <a:rPr lang="en-US" sz="2000" dirty="0"/>
              <a:t>Scores at each frame come from the acoustic model</a:t>
            </a:r>
          </a:p>
          <a:p>
            <a:r>
              <a:rPr lang="en-US" sz="2000" dirty="0"/>
              <a:t>Merged token states are highlighted</a:t>
            </a:r>
          </a:p>
          <a:p>
            <a:r>
              <a:rPr lang="en-US" sz="2000" dirty="0"/>
              <a:t>At last frame just one token with </a:t>
            </a:r>
            <a:r>
              <a:rPr lang="en-US" sz="2000" dirty="0" err="1"/>
              <a:t>backpointers</a:t>
            </a:r>
            <a:r>
              <a:rPr lang="en-US" sz="2000" dirty="0"/>
              <a:t> along best path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066800"/>
          <a:ext cx="6095997" cy="1112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3914140"/>
          <a:ext cx="6095997" cy="1112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2484120"/>
          <a:ext cx="6095997" cy="1112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/>
              <a:t>Other Items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3339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decoder etc., use log probabilities (else underflow)</a:t>
            </a:r>
          </a:p>
          <a:p>
            <a:pPr lvl="1"/>
            <a:r>
              <a:rPr lang="en-US" dirty="0"/>
              <a:t>And give at least small probability to any transition (else one 0 transition sets the accumulated total to 0)</a:t>
            </a:r>
          </a:p>
          <a:p>
            <a:r>
              <a:rPr lang="en-US" dirty="0"/>
              <a:t>Multi Pass Decoding</a:t>
            </a:r>
          </a:p>
          <a:p>
            <a:r>
              <a:rPr lang="en-US" dirty="0"/>
              <a:t>Speaker adaptation </a:t>
            </a:r>
          </a:p>
          <a:p>
            <a:pPr lvl="1"/>
            <a:r>
              <a:rPr lang="en-US" dirty="0"/>
              <a:t>Combine general model parameters trained with lots of data with the parameters of a model trained with the smaller amount of data available for a specific speaker (or subset of speakers)</a:t>
            </a:r>
          </a:p>
          <a:p>
            <a:pPr lvl="1"/>
            <a:r>
              <a:rPr lang="en-US" i="1" dirty="0" err="1"/>
              <a:t>λ</a:t>
            </a:r>
            <a:r>
              <a:rPr lang="en-US" dirty="0"/>
              <a:t> = </a:t>
            </a:r>
            <a:r>
              <a:rPr lang="en-US" i="1" dirty="0" err="1"/>
              <a:t>ελ</a:t>
            </a:r>
            <a:r>
              <a:rPr lang="en-US" baseline="-25000" dirty="0" err="1"/>
              <a:t>general</a:t>
            </a:r>
            <a:r>
              <a:rPr lang="en-US" dirty="0"/>
              <a:t> + (1-</a:t>
            </a:r>
            <a:r>
              <a:rPr lang="en-US" i="1" dirty="0"/>
              <a:t>ε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i="1" dirty="0" err="1"/>
              <a:t>λ</a:t>
            </a:r>
            <a:r>
              <a:rPr lang="en-US" baseline="-25000" dirty="0" err="1"/>
              <a:t>speaker</a:t>
            </a:r>
            <a:endParaRPr lang="en-US" baseline="-25000" dirty="0"/>
          </a:p>
          <a:p>
            <a:r>
              <a:rPr lang="en-US" dirty="0"/>
              <a:t>Trends with more powerful computers</a:t>
            </a:r>
          </a:p>
          <a:p>
            <a:pPr lvl="1"/>
            <a:r>
              <a:rPr lang="en-US" dirty="0" err="1"/>
              <a:t>Quin</a:t>
            </a:r>
            <a:r>
              <a:rPr lang="en-US" dirty="0"/>
              <a:t>-phones</a:t>
            </a:r>
          </a:p>
          <a:p>
            <a:pPr lvl="1"/>
            <a:r>
              <a:rPr lang="en-US" dirty="0"/>
              <a:t>More HMM mixtures</a:t>
            </a:r>
          </a:p>
          <a:p>
            <a:pPr lvl="1"/>
            <a:r>
              <a:rPr lang="en-US" dirty="0"/>
              <a:t>Longer N-grams</a:t>
            </a:r>
          </a:p>
          <a:p>
            <a:pPr lvl="1"/>
            <a:r>
              <a:rPr lang="en-US" dirty="0"/>
              <a:t>End-to-end Deep Learning</a:t>
            </a:r>
          </a:p>
          <a:p>
            <a:r>
              <a:rPr lang="en-US" dirty="0"/>
              <a:t>Important problem which still needs much improvement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Speech Recognition and HMM Learning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340560-255E-C347-B5DD-E157F75D8E1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1"/>
            <a:ext cx="7772400" cy="4800600"/>
          </a:xfrm>
        </p:spPr>
        <p:txBody>
          <a:bodyPr>
            <a:normAutofit/>
          </a:bodyPr>
          <a:lstStyle/>
          <a:p>
            <a:r>
              <a:rPr lang="en-US" dirty="0"/>
              <a:t>Markov Assumption – Next state only dependent on current state – no other memory</a:t>
            </a:r>
          </a:p>
          <a:p>
            <a:pPr lvl="1"/>
            <a:r>
              <a:rPr lang="en-US" dirty="0"/>
              <a:t>In speech this means that consecutive input signals are assumed to be independent (which is not so, but still works pretty good)</a:t>
            </a:r>
          </a:p>
          <a:p>
            <a:pPr lvl="1"/>
            <a:r>
              <a:rPr lang="en-US" dirty="0"/>
              <a:t>Markov models handle time varying signals efficiently/well</a:t>
            </a:r>
          </a:p>
          <a:p>
            <a:r>
              <a:rPr lang="en-US" dirty="0"/>
              <a:t>Creates a statistical model of the time varying system</a:t>
            </a:r>
          </a:p>
          <a:p>
            <a:r>
              <a:rPr lang="en-US" dirty="0"/>
              <a:t>Discrete Markov Process (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 err="1"/>
              <a:t>π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Discrete refers to discrete time steps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states </a:t>
            </a:r>
            <a:r>
              <a:rPr lang="en-US" i="1" dirty="0"/>
              <a:t>S</a:t>
            </a:r>
            <a:r>
              <a:rPr lang="en-US" i="1" baseline="-25000" dirty="0"/>
              <a:t>i</a:t>
            </a:r>
            <a:r>
              <a:rPr lang="en-US" dirty="0"/>
              <a:t> represent observable events</a:t>
            </a:r>
          </a:p>
          <a:p>
            <a:pPr lvl="1"/>
            <a:r>
              <a:rPr lang="en-US" i="1" dirty="0" err="1"/>
              <a:t>a</a:t>
            </a:r>
            <a:r>
              <a:rPr lang="en-US" i="1" baseline="-25000" dirty="0" err="1"/>
              <a:t>ij</a:t>
            </a:r>
            <a:r>
              <a:rPr lang="en-US" dirty="0"/>
              <a:t> represent transition probabilities</a:t>
            </a:r>
          </a:p>
          <a:p>
            <a:pPr lvl="1"/>
            <a:r>
              <a:rPr lang="en-US" i="1" dirty="0" err="1"/>
              <a:t>π</a:t>
            </a:r>
            <a:r>
              <a:rPr lang="en-US" i="1" baseline="-25000" dirty="0" err="1"/>
              <a:t>i</a:t>
            </a:r>
            <a:r>
              <a:rPr lang="en-US" dirty="0"/>
              <a:t> represent initial state probabilities</a:t>
            </a:r>
          </a:p>
          <a:p>
            <a:r>
              <a:rPr lang="en-US" dirty="0"/>
              <a:t>Buffet example (Chicken and Ribs)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962400"/>
            <a:ext cx="2438400" cy="22161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Discrete Markov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Generative model</a:t>
            </a:r>
          </a:p>
          <a:p>
            <a:pPr lvl="1"/>
            <a:r>
              <a:rPr lang="en-US" dirty="0"/>
              <a:t>Can be used to generate possible sequences based on its stochastic parameters</a:t>
            </a:r>
          </a:p>
          <a:p>
            <a:pPr lvl="1"/>
            <a:r>
              <a:rPr lang="en-US" dirty="0"/>
              <a:t>Can also be used to calculate probabilities of observed sequences</a:t>
            </a:r>
          </a:p>
          <a:p>
            <a:r>
              <a:rPr lang="en-US" dirty="0"/>
              <a:t>Three common questions with Markov Models</a:t>
            </a:r>
          </a:p>
          <a:p>
            <a:pPr lvl="1"/>
            <a:r>
              <a:rPr lang="en-US" dirty="0"/>
              <a:t>What is the probability of a particular sequence?</a:t>
            </a:r>
          </a:p>
          <a:p>
            <a:pPr lvl="2"/>
            <a:r>
              <a:rPr lang="en-US" dirty="0"/>
              <a:t>This is the critical capability for classification in general, and the acoustic model in speech</a:t>
            </a:r>
          </a:p>
          <a:p>
            <a:pPr lvl="2"/>
            <a:r>
              <a:rPr lang="en-US" dirty="0"/>
              <a:t>If we have one Markov model for each class (e.g. phoneme, etc.), just pick the one with the maximum probability given the input sequence</a:t>
            </a:r>
          </a:p>
          <a:p>
            <a:pPr lvl="1"/>
            <a:r>
              <a:rPr lang="en-US" dirty="0"/>
              <a:t>What is the most probable sequence of length </a:t>
            </a:r>
            <a:r>
              <a:rPr lang="en-US" i="1" dirty="0"/>
              <a:t>T</a:t>
            </a:r>
            <a:r>
              <a:rPr lang="en-US" dirty="0"/>
              <a:t> through the model</a:t>
            </a:r>
          </a:p>
          <a:p>
            <a:pPr lvl="2"/>
            <a:r>
              <a:rPr lang="en-US" dirty="0"/>
              <a:t>This can be interesting for certain applications</a:t>
            </a:r>
          </a:p>
          <a:p>
            <a:pPr lvl="1"/>
            <a:r>
              <a:rPr lang="en-US" dirty="0"/>
              <a:t>How can we learn the model parameters based on a training set of observed sequences (Given </a:t>
            </a:r>
            <a:r>
              <a:rPr lang="en-US" i="1" dirty="0"/>
              <a:t>N</a:t>
            </a:r>
            <a:r>
              <a:rPr lang="en-US" dirty="0"/>
              <a:t>, tunable parameters are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 err="1"/>
              <a:t>π</a:t>
            </a:r>
            <a:r>
              <a:rPr lang="en-US" dirty="0"/>
              <a:t>)</a:t>
            </a:r>
          </a:p>
          <a:p>
            <a:r>
              <a:rPr lang="en-US" dirty="0"/>
              <a:t>Look at these three questions with our DMP example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Discrete Markov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510087"/>
          </a:xfrm>
        </p:spPr>
        <p:txBody>
          <a:bodyPr/>
          <a:lstStyle/>
          <a:p>
            <a:r>
              <a:rPr lang="en-US" dirty="0"/>
              <a:t>Three common questions with Markov Models</a:t>
            </a:r>
          </a:p>
          <a:p>
            <a:pPr lvl="1"/>
            <a:r>
              <a:rPr lang="en-US" dirty="0"/>
              <a:t>What is the probability of a particular sequence of length </a:t>
            </a:r>
            <a:r>
              <a:rPr lang="en-US" i="1" dirty="0"/>
              <a:t>T</a:t>
            </a:r>
            <a:r>
              <a:rPr lang="en-US" dirty="0"/>
              <a:t>?</a:t>
            </a:r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Standard Approach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possible approaches, but most have converged to a standard overall model</a:t>
            </a:r>
          </a:p>
          <a:p>
            <a:pPr lvl="1"/>
            <a:r>
              <a:rPr lang="en-US" dirty="0"/>
              <a:t>Lots of minor variations</a:t>
            </a:r>
          </a:p>
          <a:p>
            <a:pPr lvl="1"/>
            <a:r>
              <a:rPr lang="en-US" dirty="0"/>
              <a:t>Right approach or local minimum?</a:t>
            </a:r>
          </a:p>
          <a:p>
            <a:r>
              <a:rPr lang="en-US" dirty="0"/>
              <a:t>An utterance </a:t>
            </a:r>
            <a:r>
              <a:rPr lang="en-US" i="1" dirty="0"/>
              <a:t>W </a:t>
            </a:r>
            <a:r>
              <a:rPr lang="en-US" dirty="0"/>
              <a:t>consists of a sequence of words </a:t>
            </a:r>
            <a:r>
              <a:rPr lang="en-US" i="1" dirty="0"/>
              <a:t>w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baseline="-25000" dirty="0"/>
              <a:t>2</a:t>
            </a:r>
            <a:r>
              <a:rPr lang="en-US" dirty="0"/>
              <a:t>,…</a:t>
            </a:r>
          </a:p>
          <a:p>
            <a:pPr lvl="1"/>
            <a:r>
              <a:rPr lang="en-US" dirty="0"/>
              <a:t>Different </a:t>
            </a:r>
            <a:r>
              <a:rPr lang="en-US" i="1" dirty="0"/>
              <a:t>W</a:t>
            </a:r>
            <a:r>
              <a:rPr lang="en-US" dirty="0"/>
              <a:t>'s are broken by "silence" – thus different lengths</a:t>
            </a:r>
          </a:p>
          <a:p>
            <a:r>
              <a:rPr lang="en-US" dirty="0"/>
              <a:t>Seek most probable </a:t>
            </a:r>
            <a:r>
              <a:rPr lang="en-US" i="1" dirty="0" err="1"/>
              <a:t>Ŵ</a:t>
            </a:r>
            <a:r>
              <a:rPr lang="en-US" dirty="0"/>
              <a:t> out of all possible </a:t>
            </a:r>
            <a:r>
              <a:rPr lang="en-US" i="1" dirty="0"/>
              <a:t>W'</a:t>
            </a:r>
            <a:r>
              <a:rPr lang="en-US" dirty="0"/>
              <a:t>s, based on</a:t>
            </a:r>
          </a:p>
          <a:p>
            <a:pPr lvl="1"/>
            <a:r>
              <a:rPr lang="en-US" dirty="0"/>
              <a:t>Sound input – Acoustic Model</a:t>
            </a:r>
          </a:p>
          <a:p>
            <a:pPr lvl="1"/>
            <a:r>
              <a:rPr lang="en-US" dirty="0"/>
              <a:t>Reasonable linguistics – Language Model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Speech Recognition and HMM Learning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FB2C22-AE43-9147-89C2-398DD2867F1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Discrete Markov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924800" cy="4510087"/>
          </a:xfrm>
        </p:spPr>
        <p:txBody>
          <a:bodyPr/>
          <a:lstStyle/>
          <a:p>
            <a:r>
              <a:rPr lang="en-US" dirty="0"/>
              <a:t>Three common questions with Markov Models</a:t>
            </a:r>
          </a:p>
          <a:p>
            <a:pPr lvl="1"/>
            <a:r>
              <a:rPr lang="en-US" dirty="0"/>
              <a:t>What is the probability of a particular sequence of length </a:t>
            </a:r>
            <a:r>
              <a:rPr lang="en-US" i="1" dirty="0"/>
              <a:t>T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Just multiply the probabilities of the sequence</a:t>
            </a:r>
          </a:p>
          <a:p>
            <a:pPr lvl="2"/>
            <a:r>
              <a:rPr lang="en-US" dirty="0"/>
              <a:t>It is the exact probability (given the model assumptions and parameters)</a:t>
            </a:r>
          </a:p>
          <a:p>
            <a:pPr lvl="1"/>
            <a:r>
              <a:rPr lang="en-US" dirty="0"/>
              <a:t>What is the most probable sequence of length </a:t>
            </a:r>
            <a:r>
              <a:rPr lang="en-US" i="1" dirty="0"/>
              <a:t>T</a:t>
            </a:r>
            <a:r>
              <a:rPr lang="en-US" dirty="0"/>
              <a:t> through the model?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Discrete Markov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848600" cy="4510087"/>
          </a:xfrm>
        </p:spPr>
        <p:txBody>
          <a:bodyPr/>
          <a:lstStyle/>
          <a:p>
            <a:r>
              <a:rPr lang="en-US" dirty="0"/>
              <a:t>Three common questions with Markov Models</a:t>
            </a:r>
          </a:p>
          <a:p>
            <a:pPr lvl="1"/>
            <a:r>
              <a:rPr lang="en-US" dirty="0"/>
              <a:t>What is the probability of a particular sequence of length </a:t>
            </a:r>
            <a:r>
              <a:rPr lang="en-US" i="1" dirty="0"/>
              <a:t>T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Just multiply the probabilities of the sequence</a:t>
            </a:r>
          </a:p>
          <a:p>
            <a:pPr lvl="2"/>
            <a:r>
              <a:rPr lang="en-US" dirty="0"/>
              <a:t>It is the exact probability (given the model assumptions and parameters)</a:t>
            </a:r>
          </a:p>
          <a:p>
            <a:pPr lvl="1"/>
            <a:r>
              <a:rPr lang="en-US" dirty="0"/>
              <a:t>What is the most probable sequence of length </a:t>
            </a:r>
            <a:r>
              <a:rPr lang="en-US" i="1" dirty="0"/>
              <a:t>T</a:t>
            </a:r>
            <a:r>
              <a:rPr lang="en-US" dirty="0"/>
              <a:t> through the model?</a:t>
            </a:r>
          </a:p>
          <a:p>
            <a:pPr lvl="2"/>
            <a:r>
              <a:rPr lang="en-US" dirty="0"/>
              <a:t>For each sequence of length </a:t>
            </a:r>
            <a:r>
              <a:rPr lang="en-US" i="1" dirty="0"/>
              <a:t>T</a:t>
            </a:r>
            <a:r>
              <a:rPr lang="en-US" dirty="0"/>
              <a:t> just choose the maximum probability transition at each step.</a:t>
            </a:r>
          </a:p>
          <a:p>
            <a:pPr lvl="1"/>
            <a:r>
              <a:rPr lang="en-US" dirty="0"/>
              <a:t>How can we learn the model parameters based on a training set of observed sequences?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Discrete Markov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848600" cy="4510087"/>
          </a:xfrm>
        </p:spPr>
        <p:txBody>
          <a:bodyPr/>
          <a:lstStyle/>
          <a:p>
            <a:r>
              <a:rPr lang="en-US" dirty="0"/>
              <a:t>Three common questions with Markov Models</a:t>
            </a:r>
          </a:p>
          <a:p>
            <a:pPr lvl="1"/>
            <a:r>
              <a:rPr lang="en-US" dirty="0"/>
              <a:t>What is the probability of a particular sequence of length </a:t>
            </a:r>
            <a:r>
              <a:rPr lang="en-US" i="1" dirty="0"/>
              <a:t>T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Just multiply the probabilities of the sequence</a:t>
            </a:r>
          </a:p>
          <a:p>
            <a:pPr lvl="2"/>
            <a:r>
              <a:rPr lang="en-US" dirty="0"/>
              <a:t>It is the exact probability (given the model assumptions and parameters)</a:t>
            </a:r>
          </a:p>
          <a:p>
            <a:pPr lvl="1"/>
            <a:r>
              <a:rPr lang="en-US" dirty="0"/>
              <a:t>What is the most probable sequence of length </a:t>
            </a:r>
            <a:r>
              <a:rPr lang="en-US" i="1" dirty="0"/>
              <a:t>T</a:t>
            </a:r>
            <a:r>
              <a:rPr lang="en-US" dirty="0"/>
              <a:t> through the model?</a:t>
            </a:r>
          </a:p>
          <a:p>
            <a:pPr lvl="2"/>
            <a:r>
              <a:rPr lang="en-US" dirty="0"/>
              <a:t>For each sequence of length </a:t>
            </a:r>
            <a:r>
              <a:rPr lang="en-US" i="1" dirty="0"/>
              <a:t>T</a:t>
            </a:r>
            <a:r>
              <a:rPr lang="en-US" dirty="0"/>
              <a:t> just choose the maximum probability transition at each step.</a:t>
            </a:r>
          </a:p>
          <a:p>
            <a:pPr lvl="1"/>
            <a:r>
              <a:rPr lang="en-US" dirty="0"/>
              <a:t>How can we learn the model parameters based on a training set of observed sequences?</a:t>
            </a:r>
          </a:p>
          <a:p>
            <a:pPr lvl="2"/>
            <a:r>
              <a:rPr lang="en-US" dirty="0"/>
              <a:t>Just calculate probabilities based on training sequence frequencies</a:t>
            </a:r>
          </a:p>
          <a:p>
            <a:pPr lvl="2"/>
            <a:r>
              <a:rPr lang="en-US" dirty="0"/>
              <a:t>From state </a:t>
            </a:r>
            <a:r>
              <a:rPr lang="en-US" i="1" dirty="0" err="1"/>
              <a:t>i</a:t>
            </a:r>
            <a:r>
              <a:rPr lang="en-US" dirty="0"/>
              <a:t> what is the frequency of transition to each other states</a:t>
            </a:r>
          </a:p>
          <a:p>
            <a:pPr lvl="2"/>
            <a:r>
              <a:rPr lang="en-US" dirty="0"/>
              <a:t>How often do we start in state </a:t>
            </a:r>
            <a:r>
              <a:rPr lang="en-US" i="1" dirty="0" err="1"/>
              <a:t>i</a:t>
            </a:r>
            <a:endParaRPr lang="en-US" i="1" dirty="0"/>
          </a:p>
          <a:p>
            <a:r>
              <a:rPr lang="en-US" dirty="0"/>
              <a:t>Not so simple with </a:t>
            </a:r>
            <a:r>
              <a:rPr lang="en-US" dirty="0" err="1"/>
              <a:t>HMMs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Discrete Markov Processes are simple but are limited in what they can represent</a:t>
            </a:r>
          </a:p>
          <a:p>
            <a:r>
              <a:rPr lang="en-US" dirty="0"/>
              <a:t>HMM extends model to include observations which are a probabilistic function of the state</a:t>
            </a:r>
          </a:p>
          <a:p>
            <a:r>
              <a:rPr lang="en-US" dirty="0"/>
              <a:t>The actual state sequence is hidden; we just see emitted observations</a:t>
            </a:r>
          </a:p>
          <a:p>
            <a:r>
              <a:rPr lang="en-US" dirty="0"/>
              <a:t>Doubly embedded stochastic process</a:t>
            </a:r>
          </a:p>
          <a:p>
            <a:pPr lvl="1"/>
            <a:r>
              <a:rPr lang="en-US" dirty="0"/>
              <a:t>Unobservable stochastic state transition process</a:t>
            </a:r>
          </a:p>
          <a:p>
            <a:pPr lvl="1"/>
            <a:r>
              <a:rPr lang="en-US" dirty="0"/>
              <a:t>Can view the sequence of observations, which are a stochastic function of the hidden states</a:t>
            </a:r>
          </a:p>
          <a:p>
            <a:r>
              <a:rPr lang="en-US" dirty="0" err="1"/>
              <a:t>HMMs</a:t>
            </a:r>
            <a:r>
              <a:rPr lang="en-US" dirty="0"/>
              <a:t> are much more expressive than </a:t>
            </a:r>
            <a:r>
              <a:rPr lang="en-US" dirty="0" err="1"/>
              <a:t>DMPs</a:t>
            </a:r>
            <a:r>
              <a:rPr lang="en-US" dirty="0"/>
              <a:t> and can represent many real world tasks fairly well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dirty="0"/>
              <a:t>Hidden Markov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001000" cy="52577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HMM is a 5-tuple (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n-US" dirty="0"/>
              <a:t>,  </a:t>
            </a:r>
            <a:r>
              <a:rPr lang="en-US" i="1" dirty="0" err="1"/>
              <a:t>π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M</a:t>
            </a:r>
            <a:r>
              <a:rPr lang="en-US" dirty="0"/>
              <a:t> is the observation alphabet </a:t>
            </a:r>
          </a:p>
          <a:p>
            <a:pPr lvl="2"/>
            <a:r>
              <a:rPr lang="en-US" dirty="0"/>
              <a:t>We will discuss later how to handle continuous observations</a:t>
            </a:r>
          </a:p>
          <a:p>
            <a:pPr lvl="1"/>
            <a:r>
              <a:rPr lang="en-US" i="1" dirty="0"/>
              <a:t>B</a:t>
            </a:r>
            <a:r>
              <a:rPr lang="en-US" dirty="0"/>
              <a:t> is the observation probability matrix (|</a:t>
            </a:r>
            <a:r>
              <a:rPr lang="en-US" i="1" dirty="0"/>
              <a:t>N</a:t>
            </a:r>
            <a:r>
              <a:rPr lang="en-US" dirty="0"/>
              <a:t>|×|</a:t>
            </a:r>
            <a:r>
              <a:rPr lang="en-US" i="1" dirty="0"/>
              <a:t>M</a:t>
            </a:r>
            <a:r>
              <a:rPr lang="en-US" dirty="0"/>
              <a:t>|)</a:t>
            </a:r>
          </a:p>
          <a:p>
            <a:pPr lvl="2"/>
            <a:r>
              <a:rPr lang="en-US" dirty="0"/>
              <a:t>For each state, the probability that the state outputs </a:t>
            </a:r>
            <a:r>
              <a:rPr lang="en-US" i="1" dirty="0"/>
              <a:t>M</a:t>
            </a:r>
            <a:r>
              <a:rPr lang="en-US" i="1" baseline="-25000" dirty="0"/>
              <a:t>i</a:t>
            </a:r>
          </a:p>
          <a:p>
            <a:pPr lvl="1"/>
            <a:r>
              <a:rPr lang="en-US" dirty="0"/>
              <a:t>Given </a:t>
            </a:r>
            <a:r>
              <a:rPr lang="en-US" i="1" dirty="0"/>
              <a:t>N</a:t>
            </a:r>
            <a:r>
              <a:rPr lang="en-US" dirty="0"/>
              <a:t> and </a:t>
            </a:r>
            <a:r>
              <a:rPr lang="en-US" i="1" dirty="0"/>
              <a:t>M</a:t>
            </a:r>
            <a:r>
              <a:rPr lang="en-US" dirty="0"/>
              <a:t>, tunable parameters </a:t>
            </a:r>
            <a:r>
              <a:rPr lang="en-US" i="1" dirty="0" err="1"/>
              <a:t>λ</a:t>
            </a:r>
            <a:r>
              <a:rPr lang="en-US" dirty="0"/>
              <a:t> =  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 err="1"/>
              <a:t>π</a:t>
            </a:r>
            <a:r>
              <a:rPr lang="en-US" dirty="0"/>
              <a:t>)</a:t>
            </a:r>
          </a:p>
          <a:p>
            <a:r>
              <a:rPr lang="en-US" dirty="0"/>
              <a:t>A classic example is picking balls with replacement from </a:t>
            </a:r>
            <a:r>
              <a:rPr lang="en-US" i="1" dirty="0"/>
              <a:t>N </a:t>
            </a:r>
            <a:r>
              <a:rPr lang="en-US" dirty="0"/>
              <a:t>urns, each with its own distribution of colored balls</a:t>
            </a:r>
          </a:p>
          <a:p>
            <a:r>
              <a:rPr lang="en-US" dirty="0"/>
              <a:t>Often, choosing the number of states can be based on an obvious underlying aspect of the system being modeled (e.g. number of urns, number of coins being tossed, etc.)</a:t>
            </a:r>
          </a:p>
          <a:p>
            <a:pPr lvl="1"/>
            <a:r>
              <a:rPr lang="en-US" dirty="0"/>
              <a:t>Not always the case</a:t>
            </a:r>
          </a:p>
          <a:p>
            <a:pPr lvl="1"/>
            <a:r>
              <a:rPr lang="en-US" dirty="0"/>
              <a:t>More states lead to more tunable parameters </a:t>
            </a:r>
          </a:p>
          <a:p>
            <a:pPr lvl="2"/>
            <a:r>
              <a:rPr lang="en-US" dirty="0"/>
              <a:t>Increased potential expressiveness</a:t>
            </a:r>
          </a:p>
          <a:p>
            <a:pPr lvl="2"/>
            <a:r>
              <a:rPr lang="en-US" dirty="0"/>
              <a:t>Need more data</a:t>
            </a:r>
          </a:p>
          <a:p>
            <a:pPr lvl="2"/>
            <a:r>
              <a:rPr lang="en-US" dirty="0"/>
              <a:t>Possible overfit, etc.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1"/>
            <a:ext cx="7772400" cy="4800600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ergodic</a:t>
            </a:r>
            <a:r>
              <a:rPr lang="en-US" dirty="0"/>
              <a:t> models there is a non-zero transition probability between all states</a:t>
            </a:r>
          </a:p>
          <a:p>
            <a:pPr lvl="1"/>
            <a:r>
              <a:rPr lang="en-US" dirty="0"/>
              <a:t>not always the case (e.g. speech, "done" state for buffet before dessert, etc.)</a:t>
            </a:r>
          </a:p>
          <a:p>
            <a:r>
              <a:rPr lang="en-US" dirty="0"/>
              <a:t>Create our own example</a:t>
            </a:r>
          </a:p>
          <a:p>
            <a:pPr lvl="1"/>
            <a:r>
              <a:rPr lang="en-US" dirty="0"/>
              <a:t>Three friends (F1, F2, F3) regularly play cutthroat Racquetball</a:t>
            </a:r>
          </a:p>
          <a:p>
            <a:pPr lvl="1"/>
            <a:r>
              <a:rPr lang="en-US" dirty="0"/>
              <a:t>State represents whose home court they play at (C1, C2, C3)</a:t>
            </a:r>
          </a:p>
          <a:p>
            <a:pPr lvl="1"/>
            <a:r>
              <a:rPr lang="en-US" dirty="0"/>
              <a:t>Observations are who wins each time</a:t>
            </a:r>
          </a:p>
          <a:p>
            <a:pPr lvl="1"/>
            <a:r>
              <a:rPr lang="en-US" dirty="0"/>
              <a:t>Note that state transitions are independent of observations and transitions/observations depend only on current state</a:t>
            </a:r>
          </a:p>
          <a:p>
            <a:pPr lvl="2"/>
            <a:r>
              <a:rPr lang="en-US" dirty="0"/>
              <a:t>Leads to significant efficiencies</a:t>
            </a:r>
          </a:p>
          <a:p>
            <a:pPr lvl="2"/>
            <a:r>
              <a:rPr lang="en-US" dirty="0"/>
              <a:t>Not realistic assumptions for many applications (including speech), but still works pretty well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Possible Racquetball HMM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5913"/>
            <a:ext cx="7924800" cy="4510087"/>
          </a:xfrm>
        </p:spPr>
        <p:txBody>
          <a:bodyPr/>
          <a:lstStyle/>
          <a:p>
            <a:r>
              <a:rPr lang="en-US" i="1" dirty="0"/>
              <a:t>N</a:t>
            </a:r>
            <a:r>
              <a:rPr lang="en-US" dirty="0"/>
              <a:t> = {</a:t>
            </a:r>
            <a:r>
              <a:rPr lang="en-US" i="1" dirty="0"/>
              <a:t>C</a:t>
            </a:r>
            <a:r>
              <a:rPr lang="en-US" dirty="0"/>
              <a:t>1, </a:t>
            </a:r>
            <a:r>
              <a:rPr lang="en-US" i="1" dirty="0"/>
              <a:t>C</a:t>
            </a:r>
            <a:r>
              <a:rPr lang="en-US" dirty="0"/>
              <a:t>2, </a:t>
            </a:r>
            <a:r>
              <a:rPr lang="en-US" i="1" dirty="0"/>
              <a:t>C</a:t>
            </a:r>
            <a:r>
              <a:rPr lang="en-US" dirty="0"/>
              <a:t>3}</a:t>
            </a:r>
          </a:p>
          <a:p>
            <a:r>
              <a:rPr lang="en-US" i="1" dirty="0"/>
              <a:t>M</a:t>
            </a:r>
            <a:r>
              <a:rPr lang="en-US" dirty="0"/>
              <a:t> = {</a:t>
            </a:r>
            <a:r>
              <a:rPr lang="en-US" i="1" dirty="0"/>
              <a:t>F</a:t>
            </a:r>
            <a:r>
              <a:rPr lang="en-US" dirty="0"/>
              <a:t>1, </a:t>
            </a:r>
            <a:r>
              <a:rPr lang="en-US" i="1" dirty="0"/>
              <a:t>F</a:t>
            </a:r>
            <a:r>
              <a:rPr lang="en-US" dirty="0"/>
              <a:t>2, </a:t>
            </a:r>
            <a:r>
              <a:rPr lang="en-US" i="1" dirty="0"/>
              <a:t>F</a:t>
            </a:r>
            <a:r>
              <a:rPr lang="en-US" dirty="0"/>
              <a:t>3}</a:t>
            </a:r>
          </a:p>
          <a:p>
            <a:r>
              <a:rPr lang="en-US" i="1" dirty="0" err="1"/>
              <a:t>π</a:t>
            </a:r>
            <a:r>
              <a:rPr lang="en-US" dirty="0"/>
              <a:t> = vector of length |</a:t>
            </a:r>
            <a:r>
              <a:rPr lang="en-US" i="1" dirty="0"/>
              <a:t>N</a:t>
            </a:r>
            <a:r>
              <a:rPr lang="en-US" dirty="0"/>
              <a:t>| which sums to 1 = {.3, .3, .4}</a:t>
            </a:r>
          </a:p>
          <a:p>
            <a:r>
              <a:rPr lang="en-US" i="1" dirty="0"/>
              <a:t>A</a:t>
            </a:r>
            <a:r>
              <a:rPr lang="en-US" dirty="0"/>
              <a:t> = |</a:t>
            </a:r>
            <a:r>
              <a:rPr lang="en-US" i="1" dirty="0"/>
              <a:t>N</a:t>
            </a:r>
            <a:r>
              <a:rPr lang="en-US" dirty="0"/>
              <a:t>|×|</a:t>
            </a:r>
            <a:r>
              <a:rPr lang="en-US" i="1" dirty="0"/>
              <a:t>N</a:t>
            </a:r>
            <a:r>
              <a:rPr lang="en-US" dirty="0"/>
              <a:t>| Matrix (from, to) which sums to 1 along rows</a:t>
            </a:r>
          </a:p>
          <a:p>
            <a:pPr lvl="1" defTabSz="912813">
              <a:buNone/>
            </a:pPr>
            <a:r>
              <a:rPr lang="en-US" dirty="0"/>
              <a:t> 	.2	.5	.3</a:t>
            </a:r>
          </a:p>
          <a:p>
            <a:pPr lvl="1" defTabSz="912813">
              <a:buNone/>
            </a:pPr>
            <a:r>
              <a:rPr lang="en-US" dirty="0"/>
              <a:t> 	.4	.4	.2</a:t>
            </a:r>
          </a:p>
          <a:p>
            <a:pPr lvl="1" defTabSz="912813">
              <a:buNone/>
            </a:pPr>
            <a:r>
              <a:rPr lang="en-US" dirty="0"/>
              <a:t> 	.1	.4	.5</a:t>
            </a:r>
          </a:p>
          <a:p>
            <a:r>
              <a:rPr lang="en-US" i="1" dirty="0"/>
              <a:t>B</a:t>
            </a:r>
            <a:r>
              <a:rPr lang="en-US" dirty="0"/>
              <a:t> = |</a:t>
            </a:r>
            <a:r>
              <a:rPr lang="en-US" i="1" dirty="0"/>
              <a:t>N</a:t>
            </a:r>
            <a:r>
              <a:rPr lang="en-US" dirty="0"/>
              <a:t>|×|</a:t>
            </a:r>
            <a:r>
              <a:rPr lang="en-US" i="1" dirty="0"/>
              <a:t>M</a:t>
            </a:r>
            <a:r>
              <a:rPr lang="en-US" dirty="0"/>
              <a:t>| Matrix (state, observation) sums to 1 along rows</a:t>
            </a:r>
          </a:p>
          <a:p>
            <a:pPr lvl="1" defTabSz="912813">
              <a:buNone/>
            </a:pPr>
            <a:r>
              <a:rPr lang="en-US" dirty="0"/>
              <a:t> 	.5	.2	.3</a:t>
            </a:r>
          </a:p>
          <a:p>
            <a:pPr lvl="1" defTabSz="912813">
              <a:buNone/>
            </a:pPr>
            <a:r>
              <a:rPr lang="en-US" dirty="0"/>
              <a:t> 	.2	.3	.5</a:t>
            </a:r>
          </a:p>
          <a:p>
            <a:pPr lvl="1" defTabSz="912813">
              <a:buNone/>
            </a:pPr>
            <a:r>
              <a:rPr lang="en-US" dirty="0"/>
              <a:t> 	.1	.1	.8</a:t>
            </a:r>
          </a:p>
          <a:p>
            <a:pPr lvl="1" defTabSz="912813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The Three Questions with </a:t>
            </a:r>
            <a:r>
              <a:rPr lang="en-US" dirty="0" err="1"/>
              <a:t>HMMs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800600"/>
          </a:xfrm>
        </p:spPr>
        <p:txBody>
          <a:bodyPr/>
          <a:lstStyle/>
          <a:p>
            <a:r>
              <a:rPr lang="en-US" dirty="0"/>
              <a:t>What is the probability of a particular observation sequence?</a:t>
            </a:r>
          </a:p>
          <a:p>
            <a:r>
              <a:rPr lang="en-US" dirty="0"/>
              <a:t>What is the most probable state sequence of length </a:t>
            </a:r>
            <a:r>
              <a:rPr lang="en-US" i="1" dirty="0"/>
              <a:t>T</a:t>
            </a:r>
            <a:r>
              <a:rPr lang="en-US" dirty="0"/>
              <a:t> through the model, given the observation?</a:t>
            </a:r>
          </a:p>
          <a:p>
            <a:r>
              <a:rPr lang="en-US" dirty="0"/>
              <a:t>How can we learn the model parameters based on a training set of observed sequences?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The Three Questions with </a:t>
            </a:r>
            <a:r>
              <a:rPr lang="en-US" dirty="0" err="1"/>
              <a:t>HMMs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800600"/>
          </a:xfrm>
        </p:spPr>
        <p:txBody>
          <a:bodyPr/>
          <a:lstStyle/>
          <a:p>
            <a:r>
              <a:rPr lang="en-US" dirty="0"/>
              <a:t>What is the probability of a particular observation sequence?</a:t>
            </a:r>
          </a:p>
          <a:p>
            <a:pPr lvl="1"/>
            <a:r>
              <a:rPr lang="en-US" dirty="0"/>
              <a:t>Have to sum the probabilities of the state sequence given the observation sequence for every possible state transition sequence – </a:t>
            </a:r>
            <a:r>
              <a:rPr lang="en-US" i="1" dirty="0"/>
              <a:t>Forward </a:t>
            </a:r>
            <a:r>
              <a:rPr lang="en-US" dirty="0"/>
              <a:t>Algorithm is efficient version</a:t>
            </a:r>
          </a:p>
          <a:p>
            <a:pPr lvl="1"/>
            <a:r>
              <a:rPr lang="en-US" dirty="0"/>
              <a:t>It is still an exact probability (given the model assumptions and parameters)</a:t>
            </a:r>
          </a:p>
          <a:p>
            <a:r>
              <a:rPr lang="en-US" dirty="0"/>
              <a:t>What is the most probable state sequence of length </a:t>
            </a:r>
            <a:r>
              <a:rPr lang="en-US" i="1" dirty="0"/>
              <a:t>T</a:t>
            </a:r>
            <a:r>
              <a:rPr lang="en-US" dirty="0"/>
              <a:t> through the model, given the observation?</a:t>
            </a:r>
          </a:p>
          <a:p>
            <a:r>
              <a:rPr lang="en-US" dirty="0"/>
              <a:t>How can we learn the model parameters based on a training set of observed sequences?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The Three Questions with </a:t>
            </a:r>
            <a:r>
              <a:rPr lang="en-US" dirty="0" err="1"/>
              <a:t>HMMs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800600"/>
          </a:xfrm>
        </p:spPr>
        <p:txBody>
          <a:bodyPr/>
          <a:lstStyle/>
          <a:p>
            <a:r>
              <a:rPr lang="en-US" dirty="0"/>
              <a:t>What is the probability of a particular observation sequence?</a:t>
            </a:r>
          </a:p>
          <a:p>
            <a:pPr lvl="1"/>
            <a:r>
              <a:rPr lang="en-US" dirty="0"/>
              <a:t>Have to sum the probabilities of the state sequence given the observation sequence for every possible state transition sequence – </a:t>
            </a:r>
            <a:r>
              <a:rPr lang="en-US" i="1" dirty="0"/>
              <a:t>Forward </a:t>
            </a:r>
            <a:r>
              <a:rPr lang="en-US" dirty="0"/>
              <a:t>Algorithm is efficient version</a:t>
            </a:r>
          </a:p>
          <a:p>
            <a:pPr lvl="1"/>
            <a:r>
              <a:rPr lang="en-US" dirty="0"/>
              <a:t>It is still an exact probability (given the model assumptions and parameters)</a:t>
            </a:r>
          </a:p>
          <a:p>
            <a:r>
              <a:rPr lang="en-US" dirty="0"/>
              <a:t>What is the most probable state sequence of length </a:t>
            </a:r>
            <a:r>
              <a:rPr lang="en-US" i="1" dirty="0"/>
              <a:t>T</a:t>
            </a:r>
            <a:r>
              <a:rPr lang="en-US" dirty="0"/>
              <a:t> through the model, given the observation?</a:t>
            </a:r>
          </a:p>
          <a:p>
            <a:pPr lvl="1"/>
            <a:r>
              <a:rPr lang="en-US" dirty="0"/>
              <a:t>Have to find the single most probable state transition sequence given the observation sequence – </a:t>
            </a:r>
            <a:r>
              <a:rPr lang="en-US" i="1" dirty="0" err="1"/>
              <a:t>Viterbi</a:t>
            </a:r>
            <a:r>
              <a:rPr lang="en-US" i="1" dirty="0"/>
              <a:t> </a:t>
            </a:r>
            <a:r>
              <a:rPr lang="en-US" dirty="0"/>
              <a:t>Algorithm</a:t>
            </a:r>
          </a:p>
          <a:p>
            <a:r>
              <a:rPr lang="en-US" dirty="0"/>
              <a:t>How can we learn the model parameters based on a training set of observed sequences?</a:t>
            </a:r>
          </a:p>
          <a:p>
            <a:pPr lvl="1"/>
            <a:r>
              <a:rPr lang="en-US" i="1" dirty="0"/>
              <a:t>Baum-Welch </a:t>
            </a:r>
            <a:r>
              <a:rPr lang="en-US" dirty="0"/>
              <a:t>Algorithm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Standard Bayesian Model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585913"/>
            <a:ext cx="2819400" cy="4662487"/>
          </a:xfrm>
        </p:spPr>
        <p:txBody>
          <a:bodyPr/>
          <a:lstStyle/>
          <a:p>
            <a:r>
              <a:rPr lang="en-US" dirty="0"/>
              <a:t>Can drop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)</a:t>
            </a:r>
          </a:p>
          <a:p>
            <a:r>
              <a:rPr lang="en-US" dirty="0"/>
              <a:t>Try all possible </a:t>
            </a:r>
            <a:r>
              <a:rPr lang="en-US" i="1" dirty="0"/>
              <a:t>W</a:t>
            </a:r>
            <a:r>
              <a:rPr lang="en-US" dirty="0"/>
              <a:t>? – Decoder will do an efficient search over the most likely candidates (beam search variation)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Speech Recognition and HMM Learning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48C69D-A292-E64B-BA13-E6A302AD7B1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9462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295400"/>
            <a:ext cx="44767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181225"/>
            <a:ext cx="45434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dirty="0"/>
              <a:t>Forward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1054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a sequence of length </a:t>
            </a:r>
            <a:r>
              <a:rPr lang="en-US" i="1" dirty="0"/>
              <a:t>T</a:t>
            </a:r>
            <a:r>
              <a:rPr lang="en-US" dirty="0"/>
              <a:t>, there are </a:t>
            </a:r>
            <a:r>
              <a:rPr lang="en-US" i="1" dirty="0"/>
              <a:t>N</a:t>
            </a:r>
            <a:r>
              <a:rPr lang="en-US" i="1" baseline="30000" dirty="0"/>
              <a:t>T</a:t>
            </a:r>
            <a:r>
              <a:rPr lang="en-US" dirty="0"/>
              <a:t> possible state sequences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/>
              <a:t> … </a:t>
            </a:r>
            <a:r>
              <a:rPr lang="en-US" i="1" dirty="0" err="1"/>
              <a:t>q</a:t>
            </a:r>
            <a:r>
              <a:rPr lang="en-US" i="1" baseline="-25000" dirty="0" err="1"/>
              <a:t>T</a:t>
            </a:r>
            <a:r>
              <a:rPr lang="en-US" baseline="-25000" dirty="0"/>
              <a:t> </a:t>
            </a:r>
            <a:r>
              <a:rPr lang="en-US" i="1" dirty="0"/>
              <a:t>    </a:t>
            </a:r>
            <a:r>
              <a:rPr lang="en-US" dirty="0"/>
              <a:t>(subscript is time/# of observations)</a:t>
            </a:r>
            <a:endParaRPr lang="en-US" i="1" baseline="-25000" dirty="0"/>
          </a:p>
          <a:p>
            <a:r>
              <a:rPr lang="en-US" dirty="0"/>
              <a:t>We need to multiply the observation probability for each possible state in the sequence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Thus the overall complexity would be 2</a:t>
            </a:r>
            <a:r>
              <a:rPr lang="en-US" i="1" dirty="0"/>
              <a:t>T</a:t>
            </a:r>
            <a:r>
              <a:rPr lang="en-US" dirty="0"/>
              <a:t>·</a:t>
            </a:r>
            <a:r>
              <a:rPr lang="en-US" i="1" dirty="0"/>
              <a:t>N</a:t>
            </a:r>
            <a:r>
              <a:rPr lang="en-US" i="1" baseline="30000" dirty="0"/>
              <a:t>T</a:t>
            </a:r>
            <a:endParaRPr lang="en-US" dirty="0"/>
          </a:p>
          <a:p>
            <a:r>
              <a:rPr lang="en-US" dirty="0">
                <a:ea typeface="ＭＳ ゴシック"/>
                <a:cs typeface="ＭＳ ゴシック"/>
              </a:rPr>
              <a:t>The forward algorithm give us the exact same solution in time </a:t>
            </a:r>
            <a:r>
              <a:rPr lang="en-US" i="1" dirty="0"/>
              <a:t>T</a:t>
            </a:r>
            <a:r>
              <a:rPr lang="en-US" dirty="0"/>
              <a:t>·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endParaRPr lang="en-US" dirty="0"/>
          </a:p>
          <a:p>
            <a:pPr lvl="1"/>
            <a:r>
              <a:rPr lang="en-US" dirty="0">
                <a:ea typeface="ＭＳ ゴシック"/>
                <a:cs typeface="ＭＳ ゴシック"/>
              </a:rPr>
              <a:t>Dynamic Programming approach</a:t>
            </a:r>
          </a:p>
          <a:p>
            <a:pPr lvl="1"/>
            <a:r>
              <a:rPr lang="en-US" dirty="0">
                <a:ea typeface="ＭＳ ゴシック"/>
                <a:cs typeface="ＭＳ ゴシック"/>
              </a:rPr>
              <a:t>Do each sub-calculation just once and re-use the results</a:t>
            </a:r>
          </a:p>
          <a:p>
            <a:pPr>
              <a:buNone/>
            </a:pPr>
            <a:endParaRPr lang="en-US" dirty="0">
              <a:ea typeface="ＭＳ ゴシック"/>
              <a:cs typeface="ＭＳ 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514600"/>
            <a:ext cx="4495800" cy="160564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57800"/>
            <a:ext cx="4038600" cy="990600"/>
          </a:xfrm>
        </p:spPr>
        <p:txBody>
          <a:bodyPr/>
          <a:lstStyle/>
          <a:p>
            <a:r>
              <a:rPr lang="en-US" dirty="0"/>
              <a:t>Fill in the table for our racquetball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8" y="2133600"/>
            <a:ext cx="4741112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81000"/>
            <a:ext cx="4200272" cy="57531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3657600" cy="838200"/>
          </a:xfrm>
        </p:spPr>
        <p:txBody>
          <a:bodyPr/>
          <a:lstStyle/>
          <a:p>
            <a:r>
              <a:rPr lang="en-US" dirty="0"/>
              <a:t>Forward Algorithm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876300"/>
            <a:ext cx="403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Forward variable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α</a:t>
            </a:r>
            <a:r>
              <a:rPr kumimoji="0" lang="en-US" sz="2000" b="0" i="1" u="none" strike="noStrike" kern="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(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) = probability of sub-observation 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</a:t>
            </a:r>
            <a:r>
              <a:rPr kumimoji="0" lang="en-US" sz="2000" b="0" i="1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1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…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</a:t>
            </a:r>
            <a:r>
              <a:rPr kumimoji="0" lang="en-US" sz="2000" b="0" i="1" u="none" strike="noStrike" kern="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and being in 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</a:t>
            </a:r>
            <a:r>
              <a:rPr kumimoji="0" lang="en-US" sz="2000" b="0" i="1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at </a:t>
            </a:r>
            <a:r>
              <a:rPr lang="en-US" sz="2000" kern="0" dirty="0">
                <a:latin typeface="+mn-lt"/>
                <a:ea typeface="ＭＳ Ｐゴシック" charset="-128"/>
                <a:cs typeface="ＭＳ Ｐゴシック" charset="-128"/>
              </a:rPr>
              <a:t>step </a:t>
            </a:r>
            <a:r>
              <a:rPr lang="en-US" sz="2000" i="1" kern="0" dirty="0" err="1">
                <a:latin typeface="+mn-lt"/>
                <a:ea typeface="ＭＳ Ｐゴシック" charset="-128"/>
                <a:cs typeface="ＭＳ Ｐゴシック" charset="-128"/>
              </a:rPr>
              <a:t>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Forward Algorithm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5913"/>
            <a:ext cx="4191000" cy="230028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dirty="0"/>
              <a:t> = {.3, .3, .4} </a:t>
            </a:r>
            <a:r>
              <a:rPr lang="en-US" sz="1800" i="1" dirty="0"/>
              <a:t>A</a:t>
            </a:r>
            <a:r>
              <a:rPr lang="en-US" sz="1800" dirty="0"/>
              <a:t> =  .2  .5  .3	</a:t>
            </a:r>
            <a:r>
              <a:rPr lang="en-US" sz="1800" i="1" dirty="0"/>
              <a:t>B</a:t>
            </a:r>
            <a:r>
              <a:rPr lang="en-US" sz="1800" dirty="0"/>
              <a:t> = .5  .2  .3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/>
              <a:t>			.4  .4  .2	       .2  .3  .5</a:t>
            </a:r>
          </a:p>
          <a:p>
            <a:pPr lvl="1" defTabSz="912813">
              <a:spcBef>
                <a:spcPts val="0"/>
              </a:spcBef>
              <a:buNone/>
            </a:pPr>
            <a:r>
              <a:rPr lang="en-US" sz="1800" dirty="0"/>
              <a:t> 			.1  .4  .5	       .1  .1  .8</a:t>
            </a:r>
          </a:p>
          <a:p>
            <a:r>
              <a:rPr lang="en-US" sz="2000" dirty="0"/>
              <a:t>What is </a:t>
            </a:r>
            <a:r>
              <a:rPr lang="en-US" sz="2000" i="1" dirty="0"/>
              <a:t>P</a:t>
            </a:r>
            <a:r>
              <a:rPr lang="en-US" sz="2000" dirty="0"/>
              <a:t>("F1 F3 F3"|</a:t>
            </a:r>
            <a:r>
              <a:rPr lang="en-US" sz="2000" i="1" dirty="0"/>
              <a:t>λ</a:t>
            </a:r>
            <a:r>
              <a:rPr lang="en-US" sz="2000" dirty="0"/>
              <a:t>)?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143000"/>
            <a:ext cx="4162928" cy="27432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4191000"/>
          <a:ext cx="8382000" cy="150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=1, </a:t>
                      </a:r>
                      <a:r>
                        <a:rPr lang="en-US" sz="1600" b="0" i="1" dirty="0" err="1"/>
                        <a:t>O</a:t>
                      </a:r>
                      <a:r>
                        <a:rPr lang="en-US" sz="1600" b="0" i="1" baseline="-25000" dirty="0" err="1"/>
                        <a:t>t</a:t>
                      </a:r>
                      <a:r>
                        <a:rPr lang="en-US" sz="1600" b="0" dirty="0"/>
                        <a:t> = F1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=2, </a:t>
                      </a:r>
                      <a:r>
                        <a:rPr lang="en-US" sz="1600" b="0" i="1" dirty="0" err="1"/>
                        <a:t>O</a:t>
                      </a:r>
                      <a:r>
                        <a:rPr lang="en-US" sz="1600" b="0" i="1" baseline="-25000" dirty="0" err="1"/>
                        <a:t>t</a:t>
                      </a:r>
                      <a:r>
                        <a:rPr lang="en-US" sz="1600" b="0" dirty="0"/>
                        <a:t> = F3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=3, </a:t>
                      </a:r>
                      <a:r>
                        <a:rPr lang="en-US" sz="1600" b="0" i="1" dirty="0" err="1"/>
                        <a:t>O</a:t>
                      </a:r>
                      <a:r>
                        <a:rPr lang="en-US" sz="1600" b="0" i="1" baseline="-25000" dirty="0" err="1"/>
                        <a:t>t</a:t>
                      </a:r>
                      <a:r>
                        <a:rPr lang="en-US" sz="1600" b="0" dirty="0"/>
                        <a:t> = F3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.3 · .5 </a:t>
                      </a:r>
                      <a:r>
                        <a:rPr lang="en-US" sz="1600" b="0" baseline="0" dirty="0"/>
                        <a:t>= .15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Forward Algorithm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5913"/>
            <a:ext cx="4191000" cy="230028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dirty="0"/>
              <a:t> = {.3, .3, .4} </a:t>
            </a:r>
            <a:r>
              <a:rPr lang="en-US" sz="1800" i="1" dirty="0"/>
              <a:t>A</a:t>
            </a:r>
            <a:r>
              <a:rPr lang="en-US" sz="1800" dirty="0"/>
              <a:t> =  .2  .5  .3	</a:t>
            </a:r>
            <a:r>
              <a:rPr lang="en-US" sz="1800" i="1" dirty="0"/>
              <a:t>B</a:t>
            </a:r>
            <a:r>
              <a:rPr lang="en-US" sz="1800" dirty="0"/>
              <a:t> = .5  .2  .3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/>
              <a:t>			.4  .4  .2	       .2  .3  .5</a:t>
            </a:r>
          </a:p>
          <a:p>
            <a:pPr lvl="1" defTabSz="912813">
              <a:spcBef>
                <a:spcPts val="0"/>
              </a:spcBef>
              <a:buNone/>
            </a:pPr>
            <a:r>
              <a:rPr lang="en-US" sz="1800" dirty="0"/>
              <a:t> 			.1  .4  .5	       .1  .1  .8</a:t>
            </a:r>
          </a:p>
          <a:p>
            <a:r>
              <a:rPr lang="en-US" sz="2000" dirty="0"/>
              <a:t>What is </a:t>
            </a:r>
            <a:r>
              <a:rPr lang="en-US" sz="2000" i="1" dirty="0"/>
              <a:t>P</a:t>
            </a:r>
            <a:r>
              <a:rPr lang="en-US" sz="2000" dirty="0"/>
              <a:t>("F1 F3 F3"|</a:t>
            </a:r>
            <a:r>
              <a:rPr lang="en-US" sz="2000" i="1" dirty="0"/>
              <a:t>λ</a:t>
            </a:r>
            <a:r>
              <a:rPr lang="en-US" sz="2000" dirty="0"/>
              <a:t>)?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4191000"/>
          <a:ext cx="8382000" cy="150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=1, </a:t>
                      </a:r>
                      <a:r>
                        <a:rPr lang="en-US" sz="1600" b="0" i="1" dirty="0" err="1"/>
                        <a:t>O</a:t>
                      </a:r>
                      <a:r>
                        <a:rPr lang="en-US" sz="1600" b="0" i="1" baseline="-25000" dirty="0" err="1"/>
                        <a:t>t</a:t>
                      </a:r>
                      <a:r>
                        <a:rPr lang="en-US" sz="1600" b="0" dirty="0"/>
                        <a:t> = F1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=2, </a:t>
                      </a:r>
                      <a:r>
                        <a:rPr lang="en-US" sz="1600" b="0" i="1" dirty="0" err="1"/>
                        <a:t>O</a:t>
                      </a:r>
                      <a:r>
                        <a:rPr lang="en-US" sz="1600" b="0" i="1" baseline="-25000" dirty="0" err="1"/>
                        <a:t>t</a:t>
                      </a:r>
                      <a:r>
                        <a:rPr lang="en-US" sz="1600" b="0" dirty="0"/>
                        <a:t> = F3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=3, </a:t>
                      </a:r>
                      <a:r>
                        <a:rPr lang="en-US" sz="1600" b="0" i="1" dirty="0" err="1"/>
                        <a:t>O</a:t>
                      </a:r>
                      <a:r>
                        <a:rPr lang="en-US" sz="1600" b="0" i="1" baseline="-25000" dirty="0" err="1"/>
                        <a:t>t</a:t>
                      </a:r>
                      <a:r>
                        <a:rPr lang="en-US" sz="1600" b="0" dirty="0"/>
                        <a:t> = F3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.3 · .5 </a:t>
                      </a:r>
                      <a:r>
                        <a:rPr lang="en-US" sz="1600" b="0" baseline="0" dirty="0"/>
                        <a:t>= .15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.3 · .2 = .06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.4 · .1 =</a:t>
                      </a:r>
                      <a:r>
                        <a:rPr lang="en-US" sz="1600" baseline="0" dirty="0"/>
                        <a:t> .04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43000"/>
            <a:ext cx="416292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Forward Algorithm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5913"/>
            <a:ext cx="4191000" cy="230028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dirty="0"/>
              <a:t> = {.3, .3, .4} </a:t>
            </a:r>
            <a:r>
              <a:rPr lang="en-US" sz="1800" i="1" dirty="0"/>
              <a:t>A</a:t>
            </a:r>
            <a:r>
              <a:rPr lang="en-US" sz="1800" dirty="0"/>
              <a:t> =  .2  .5  .3	</a:t>
            </a:r>
            <a:r>
              <a:rPr lang="en-US" sz="1800" i="1" dirty="0"/>
              <a:t>B</a:t>
            </a:r>
            <a:r>
              <a:rPr lang="en-US" sz="1800" dirty="0"/>
              <a:t> = .5  .2  .3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/>
              <a:t>			.4  .4  .2	       .2  .3  .5</a:t>
            </a:r>
          </a:p>
          <a:p>
            <a:pPr lvl="1" defTabSz="912813">
              <a:spcBef>
                <a:spcPts val="0"/>
              </a:spcBef>
              <a:buNone/>
            </a:pPr>
            <a:r>
              <a:rPr lang="en-US" sz="1800" dirty="0"/>
              <a:t> 			.1  .4  .5	       .1  .1  .8</a:t>
            </a:r>
          </a:p>
          <a:p>
            <a:r>
              <a:rPr lang="en-US" sz="2000" dirty="0"/>
              <a:t>What is </a:t>
            </a:r>
            <a:r>
              <a:rPr lang="en-US" sz="2000" i="1" dirty="0"/>
              <a:t>P</a:t>
            </a:r>
            <a:r>
              <a:rPr lang="en-US" sz="2000" dirty="0"/>
              <a:t>("F1 F3 F3"|</a:t>
            </a:r>
            <a:r>
              <a:rPr lang="en-US" sz="2000" i="1" dirty="0"/>
              <a:t>λ</a:t>
            </a:r>
            <a:r>
              <a:rPr lang="en-US" sz="2000" dirty="0"/>
              <a:t>)?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4191000"/>
          <a:ext cx="8382000" cy="150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=1, </a:t>
                      </a:r>
                      <a:r>
                        <a:rPr lang="en-US" sz="1600" b="0" i="1" dirty="0" err="1"/>
                        <a:t>O</a:t>
                      </a:r>
                      <a:r>
                        <a:rPr lang="en-US" sz="1600" b="0" i="1" baseline="-25000" dirty="0" err="1"/>
                        <a:t>t</a:t>
                      </a:r>
                      <a:r>
                        <a:rPr lang="en-US" sz="1600" b="0" dirty="0"/>
                        <a:t> = F1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=2, </a:t>
                      </a:r>
                      <a:r>
                        <a:rPr lang="en-US" sz="1600" b="0" i="1" dirty="0" err="1"/>
                        <a:t>O</a:t>
                      </a:r>
                      <a:r>
                        <a:rPr lang="en-US" sz="1600" b="0" i="1" baseline="-25000" dirty="0" err="1"/>
                        <a:t>t</a:t>
                      </a:r>
                      <a:r>
                        <a:rPr lang="en-US" sz="1600" b="0" dirty="0"/>
                        <a:t> = F3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=3, </a:t>
                      </a:r>
                      <a:r>
                        <a:rPr lang="en-US" sz="1600" b="0" i="1" dirty="0" err="1"/>
                        <a:t>O</a:t>
                      </a:r>
                      <a:r>
                        <a:rPr lang="en-US" sz="1600" b="0" i="1" baseline="-25000" dirty="0" err="1"/>
                        <a:t>t</a:t>
                      </a:r>
                      <a:r>
                        <a:rPr lang="en-US" sz="1600" b="0" dirty="0"/>
                        <a:t> = F3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.3 · .5 </a:t>
                      </a:r>
                      <a:r>
                        <a:rPr lang="en-US" sz="1600" b="0" baseline="0" dirty="0"/>
                        <a:t>= .15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(.15·.2 + .06·.4</a:t>
                      </a:r>
                      <a:r>
                        <a:rPr lang="en-US" sz="1600" b="0" baseline="0" dirty="0"/>
                        <a:t> + .04·.1)·.3 = .017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.3 · .2 = .06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.4 · .1 =</a:t>
                      </a:r>
                      <a:r>
                        <a:rPr lang="en-US" sz="1600" baseline="0" dirty="0"/>
                        <a:t> .04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43000"/>
            <a:ext cx="416292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Forward Algorithm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5913"/>
            <a:ext cx="4191000" cy="230028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dirty="0"/>
              <a:t> = {.3, .3, .4} </a:t>
            </a:r>
            <a:r>
              <a:rPr lang="en-US" sz="1800" i="1" dirty="0"/>
              <a:t>A</a:t>
            </a:r>
            <a:r>
              <a:rPr lang="en-US" sz="1800" dirty="0"/>
              <a:t> =  .2  .5  .3	</a:t>
            </a:r>
            <a:r>
              <a:rPr lang="en-US" sz="1800" i="1" dirty="0"/>
              <a:t>B</a:t>
            </a:r>
            <a:r>
              <a:rPr lang="en-US" sz="1800" dirty="0"/>
              <a:t> = .5  .2  .3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/>
              <a:t>			.4  .4  .2	       .2  .3  .5</a:t>
            </a:r>
          </a:p>
          <a:p>
            <a:pPr lvl="1" defTabSz="912813">
              <a:spcBef>
                <a:spcPts val="0"/>
              </a:spcBef>
              <a:buNone/>
            </a:pPr>
            <a:r>
              <a:rPr lang="en-US" sz="1800" dirty="0"/>
              <a:t> 			.1  .4  .5	       .1  .1  .8</a:t>
            </a:r>
          </a:p>
          <a:p>
            <a:r>
              <a:rPr lang="en-US" sz="2000" dirty="0"/>
              <a:t>What is </a:t>
            </a:r>
            <a:r>
              <a:rPr lang="en-US" sz="2000" i="1" dirty="0"/>
              <a:t>P</a:t>
            </a:r>
            <a:r>
              <a:rPr lang="en-US" sz="2000" dirty="0"/>
              <a:t>("F1 F3 F3"|</a:t>
            </a:r>
            <a:r>
              <a:rPr lang="en-US" sz="2000" i="1" dirty="0"/>
              <a:t>λ</a:t>
            </a:r>
            <a:r>
              <a:rPr lang="en-US" sz="2000" dirty="0"/>
              <a:t>)?</a:t>
            </a:r>
          </a:p>
          <a:p>
            <a:r>
              <a:rPr lang="en-US" sz="2000" i="1" dirty="0"/>
              <a:t>P</a:t>
            </a:r>
            <a:r>
              <a:rPr lang="en-US" sz="2000" dirty="0"/>
              <a:t>("F1 F3 F3"|</a:t>
            </a:r>
            <a:r>
              <a:rPr lang="en-US" sz="2000" i="1" dirty="0"/>
              <a:t>λ</a:t>
            </a:r>
            <a:r>
              <a:rPr lang="en-US" sz="2000" dirty="0"/>
              <a:t>) = </a:t>
            </a:r>
          </a:p>
          <a:p>
            <a:pPr>
              <a:buNone/>
            </a:pPr>
            <a:r>
              <a:rPr lang="en-US" sz="2000" dirty="0"/>
              <a:t>	.010 + .028 + .038 = .076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4191000"/>
          <a:ext cx="8382000" cy="150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=1, </a:t>
                      </a:r>
                      <a:r>
                        <a:rPr lang="en-US" sz="1600" b="0" i="1" dirty="0" err="1"/>
                        <a:t>O</a:t>
                      </a:r>
                      <a:r>
                        <a:rPr lang="en-US" sz="1600" b="0" i="1" baseline="-25000" dirty="0" err="1"/>
                        <a:t>t</a:t>
                      </a:r>
                      <a:r>
                        <a:rPr lang="en-US" sz="1600" b="0" dirty="0"/>
                        <a:t> = F1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=2, </a:t>
                      </a:r>
                      <a:r>
                        <a:rPr lang="en-US" sz="1600" b="0" i="1" dirty="0" err="1"/>
                        <a:t>O</a:t>
                      </a:r>
                      <a:r>
                        <a:rPr lang="en-US" sz="1600" b="0" i="1" baseline="-25000" dirty="0" err="1"/>
                        <a:t>t</a:t>
                      </a:r>
                      <a:r>
                        <a:rPr lang="en-US" sz="1600" b="0" dirty="0"/>
                        <a:t> = F3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=3, </a:t>
                      </a:r>
                      <a:r>
                        <a:rPr lang="en-US" sz="1600" b="0" i="1" dirty="0" err="1"/>
                        <a:t>O</a:t>
                      </a:r>
                      <a:r>
                        <a:rPr lang="en-US" sz="1600" b="0" i="1" baseline="-25000" dirty="0" err="1"/>
                        <a:t>t</a:t>
                      </a:r>
                      <a:r>
                        <a:rPr lang="en-US" sz="1600" b="0" dirty="0"/>
                        <a:t> = F3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.3 · .5 </a:t>
                      </a:r>
                      <a:r>
                        <a:rPr lang="en-US" sz="1600" b="0" baseline="0" dirty="0"/>
                        <a:t>= .15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(.15·.2 + .06·.4</a:t>
                      </a:r>
                      <a:r>
                        <a:rPr lang="en-US" sz="1600" b="0" baseline="0" dirty="0"/>
                        <a:t> + .04·.1)·.3 = .017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(.017·.2 + .</a:t>
                      </a:r>
                      <a:r>
                        <a:rPr lang="en-US" sz="1600" b="0" baseline="0" dirty="0"/>
                        <a:t>058</a:t>
                      </a:r>
                      <a:r>
                        <a:rPr lang="en-US" sz="1600" b="0" dirty="0"/>
                        <a:t>·.4</a:t>
                      </a:r>
                      <a:r>
                        <a:rPr lang="en-US" sz="1600" b="0" baseline="0" dirty="0"/>
                        <a:t> + .062·.1)·.3 = .010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.3 · .2 = .06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(.15·.5 + .06·.4</a:t>
                      </a:r>
                      <a:r>
                        <a:rPr lang="en-US" sz="1600" b="0" baseline="0" dirty="0"/>
                        <a:t> + .04·.4)·.5 = .058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(.017·.5 + .</a:t>
                      </a:r>
                      <a:r>
                        <a:rPr lang="en-US" sz="1600" b="0" baseline="0" dirty="0"/>
                        <a:t>058</a:t>
                      </a:r>
                      <a:r>
                        <a:rPr lang="en-US" sz="1600" b="0" dirty="0"/>
                        <a:t>·.4</a:t>
                      </a:r>
                      <a:r>
                        <a:rPr lang="en-US" sz="1600" b="0" baseline="0" dirty="0"/>
                        <a:t> + .062·.4)·.5 = .028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.4 · .1 =</a:t>
                      </a:r>
                      <a:r>
                        <a:rPr lang="en-US" sz="1600" baseline="0" dirty="0"/>
                        <a:t> .04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(.15·.3 + .06·.2</a:t>
                      </a:r>
                      <a:r>
                        <a:rPr lang="en-US" sz="1600" b="0" baseline="0" dirty="0"/>
                        <a:t> + .04·.5)·.8 =</a:t>
                      </a:r>
                      <a:r>
                        <a:rPr lang="en-US" sz="1600" b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.062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(.017·.3 + .</a:t>
                      </a:r>
                      <a:r>
                        <a:rPr lang="en-US" sz="1600" b="0" baseline="0" dirty="0"/>
                        <a:t>058</a:t>
                      </a:r>
                      <a:r>
                        <a:rPr lang="en-US" sz="1600" b="0" dirty="0"/>
                        <a:t>·.2</a:t>
                      </a:r>
                      <a:r>
                        <a:rPr lang="en-US" sz="1600" b="0" baseline="0" dirty="0"/>
                        <a:t> + .062·.5)·.8 = .038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43000"/>
            <a:ext cx="416292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381" y="152400"/>
            <a:ext cx="7772400" cy="838200"/>
          </a:xfrm>
        </p:spPr>
        <p:txBody>
          <a:bodyPr/>
          <a:lstStyle/>
          <a:p>
            <a:r>
              <a:rPr lang="en-US" dirty="0" err="1"/>
              <a:t>Viterbi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23058"/>
            <a:ext cx="4191000" cy="5582542"/>
          </a:xfrm>
        </p:spPr>
        <p:txBody>
          <a:bodyPr>
            <a:normAutofit fontScale="92500"/>
          </a:bodyPr>
          <a:lstStyle/>
          <a:p>
            <a:r>
              <a:rPr lang="en-US" dirty="0"/>
              <a:t>Sometimes we want the single most probable (or other optimality criteria) state sequence and its probability rather than the full probability</a:t>
            </a:r>
          </a:p>
          <a:p>
            <a:r>
              <a:rPr lang="en-US" dirty="0"/>
              <a:t>The </a:t>
            </a:r>
            <a:r>
              <a:rPr lang="en-US" dirty="0" err="1"/>
              <a:t>Viterbi</a:t>
            </a:r>
            <a:r>
              <a:rPr lang="en-US" dirty="0"/>
              <a:t> algorithm does this.  It is the exact same as the forward algorithm except that we take the max at each time step rather than the sum.</a:t>
            </a:r>
          </a:p>
          <a:p>
            <a:r>
              <a:rPr lang="en-US" dirty="0"/>
              <a:t>We must also keep a </a:t>
            </a:r>
            <a:r>
              <a:rPr lang="en-US" dirty="0" err="1"/>
              <a:t>backpointer</a:t>
            </a:r>
            <a:r>
              <a:rPr lang="en-US" dirty="0"/>
              <a:t> </a:t>
            </a:r>
            <a:r>
              <a:rPr lang="en-US" i="1" dirty="0" err="1"/>
              <a:t>Ψ</a:t>
            </a:r>
            <a:r>
              <a:rPr lang="en-US" i="1" baseline="-25000" dirty="0" err="1"/>
              <a:t>t</a:t>
            </a:r>
            <a:r>
              <a:rPr lang="en-US" dirty="0" err="1"/>
              <a:t>(</a:t>
            </a:r>
            <a:r>
              <a:rPr lang="en-US" i="1" dirty="0" err="1"/>
              <a:t>j</a:t>
            </a:r>
            <a:r>
              <a:rPr lang="en-US" dirty="0"/>
              <a:t>) from each max so that we can recover the actual best sequence after termination.</a:t>
            </a:r>
          </a:p>
          <a:p>
            <a:r>
              <a:rPr lang="en-US" dirty="0"/>
              <a:t>Do it for the example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890" y="1123057"/>
            <a:ext cx="4724400" cy="558254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4572000" cy="838200"/>
          </a:xfrm>
        </p:spPr>
        <p:txBody>
          <a:bodyPr/>
          <a:lstStyle/>
          <a:p>
            <a:r>
              <a:rPr lang="en-US" dirty="0" err="1"/>
              <a:t>Viterbi</a:t>
            </a:r>
            <a:r>
              <a:rPr lang="en-US" dirty="0"/>
              <a:t> Algorithm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5913"/>
            <a:ext cx="4191000" cy="230028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dirty="0"/>
              <a:t> = {.3, .3, .4} </a:t>
            </a:r>
            <a:r>
              <a:rPr lang="en-US" sz="1800" i="1" dirty="0"/>
              <a:t>A</a:t>
            </a:r>
            <a:r>
              <a:rPr lang="en-US" sz="1800" dirty="0"/>
              <a:t> =  .2  .5  .3	</a:t>
            </a:r>
            <a:r>
              <a:rPr lang="en-US" sz="1800" i="1" dirty="0"/>
              <a:t>B</a:t>
            </a:r>
            <a:r>
              <a:rPr lang="en-US" sz="1800" dirty="0"/>
              <a:t> = .5  .2  .3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/>
              <a:t>			.4  .4  .2	       .2  .3  .5</a:t>
            </a:r>
          </a:p>
          <a:p>
            <a:pPr lvl="1" defTabSz="912813">
              <a:spcBef>
                <a:spcPts val="0"/>
              </a:spcBef>
              <a:buNone/>
            </a:pPr>
            <a:r>
              <a:rPr lang="en-US" sz="1800" dirty="0"/>
              <a:t> 			.1  .4  .5	       .1  .1  .8</a:t>
            </a:r>
          </a:p>
          <a:p>
            <a:r>
              <a:rPr lang="en-US" sz="2000" dirty="0"/>
              <a:t>What is most probable state sequence given "F1 F3 F3" and </a:t>
            </a:r>
            <a:r>
              <a:rPr lang="en-US" sz="2000" i="1" dirty="0" err="1"/>
              <a:t>λ</a:t>
            </a:r>
            <a:r>
              <a:rPr lang="en-US" sz="2000" dirty="0"/>
              <a:t>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4668520"/>
          <a:ext cx="8382000" cy="1701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=1, </a:t>
                      </a:r>
                      <a:r>
                        <a:rPr lang="en-US" sz="1600" b="0" i="1" dirty="0" err="1"/>
                        <a:t>O</a:t>
                      </a:r>
                      <a:r>
                        <a:rPr lang="en-US" sz="1600" b="0" i="1" baseline="-25000" dirty="0" err="1"/>
                        <a:t>t</a:t>
                      </a:r>
                      <a:r>
                        <a:rPr lang="en-US" sz="1600" b="0" dirty="0"/>
                        <a:t> = F1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=2, </a:t>
                      </a:r>
                      <a:r>
                        <a:rPr lang="en-US" sz="1600" b="0" i="1" dirty="0" err="1"/>
                        <a:t>O</a:t>
                      </a:r>
                      <a:r>
                        <a:rPr lang="en-US" sz="1600" b="0" i="1" baseline="-25000" dirty="0" err="1"/>
                        <a:t>t</a:t>
                      </a:r>
                      <a:r>
                        <a:rPr lang="en-US" sz="1600" b="0" dirty="0"/>
                        <a:t> = F3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=3, </a:t>
                      </a:r>
                      <a:r>
                        <a:rPr lang="en-US" sz="1600" b="0" i="1" dirty="0" err="1"/>
                        <a:t>O</a:t>
                      </a:r>
                      <a:r>
                        <a:rPr lang="en-US" sz="1600" b="0" i="1" baseline="-25000" dirty="0" err="1"/>
                        <a:t>t</a:t>
                      </a:r>
                      <a:r>
                        <a:rPr lang="en-US" sz="1600" b="0" dirty="0"/>
                        <a:t> = F3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.3 · .5 </a:t>
                      </a:r>
                      <a:r>
                        <a:rPr lang="en-US" sz="1600" b="0" baseline="0" dirty="0"/>
                        <a:t>= .15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.3 · .2 = .06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.4 · .1 =</a:t>
                      </a:r>
                      <a:r>
                        <a:rPr lang="en-US" sz="1600" baseline="0" dirty="0"/>
                        <a:t> .04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294" y="21431"/>
            <a:ext cx="3657600" cy="432196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4572000" cy="838200"/>
          </a:xfrm>
        </p:spPr>
        <p:txBody>
          <a:bodyPr/>
          <a:lstStyle/>
          <a:p>
            <a:r>
              <a:rPr lang="en-US" dirty="0" err="1"/>
              <a:t>Viterbi</a:t>
            </a:r>
            <a:r>
              <a:rPr lang="en-US" dirty="0"/>
              <a:t> Algorithm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5913"/>
            <a:ext cx="4191000" cy="230028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dirty="0"/>
              <a:t> = {.3, .3, .4} </a:t>
            </a:r>
            <a:r>
              <a:rPr lang="en-US" sz="1800" i="1" dirty="0"/>
              <a:t>A</a:t>
            </a:r>
            <a:r>
              <a:rPr lang="en-US" sz="1800" dirty="0"/>
              <a:t> =  .2  .5  .3	</a:t>
            </a:r>
            <a:r>
              <a:rPr lang="en-US" sz="1800" i="1" dirty="0"/>
              <a:t>B</a:t>
            </a:r>
            <a:r>
              <a:rPr lang="en-US" sz="1800" dirty="0"/>
              <a:t> = .5  .2  .3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/>
              <a:t>			.4  .4  .2	       .2  .3  .5</a:t>
            </a:r>
          </a:p>
          <a:p>
            <a:pPr lvl="1" defTabSz="912813">
              <a:spcBef>
                <a:spcPts val="0"/>
              </a:spcBef>
              <a:buNone/>
            </a:pPr>
            <a:r>
              <a:rPr lang="en-US" sz="1800" dirty="0"/>
              <a:t> 			.1  .4  .5	       .1  .1  .8</a:t>
            </a:r>
          </a:p>
          <a:p>
            <a:r>
              <a:rPr lang="en-US" sz="2000" dirty="0"/>
              <a:t>What is most probable state sequence given "F1 F3 F3" and </a:t>
            </a:r>
            <a:r>
              <a:rPr lang="en-US" sz="2000" i="1" dirty="0" err="1"/>
              <a:t>λ</a:t>
            </a:r>
            <a:r>
              <a:rPr lang="en-US" sz="2000" dirty="0"/>
              <a:t>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4668520"/>
          <a:ext cx="8382000" cy="1701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=1, </a:t>
                      </a:r>
                      <a:r>
                        <a:rPr lang="en-US" sz="1600" b="0" i="1" dirty="0" err="1"/>
                        <a:t>O</a:t>
                      </a:r>
                      <a:r>
                        <a:rPr lang="en-US" sz="1600" b="0" i="1" baseline="-25000" dirty="0" err="1"/>
                        <a:t>t</a:t>
                      </a:r>
                      <a:r>
                        <a:rPr lang="en-US" sz="1600" b="0" dirty="0"/>
                        <a:t> = F1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=2, </a:t>
                      </a:r>
                      <a:r>
                        <a:rPr lang="en-US" sz="1600" b="0" i="1" dirty="0" err="1"/>
                        <a:t>O</a:t>
                      </a:r>
                      <a:r>
                        <a:rPr lang="en-US" sz="1600" b="0" i="1" baseline="-25000" dirty="0" err="1"/>
                        <a:t>t</a:t>
                      </a:r>
                      <a:r>
                        <a:rPr lang="en-US" sz="1600" b="0" dirty="0"/>
                        <a:t> = F3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=3, </a:t>
                      </a:r>
                      <a:r>
                        <a:rPr lang="en-US" sz="1600" b="0" i="1" dirty="0" err="1"/>
                        <a:t>O</a:t>
                      </a:r>
                      <a:r>
                        <a:rPr lang="en-US" sz="1600" b="0" i="1" baseline="-25000" dirty="0" err="1"/>
                        <a:t>t</a:t>
                      </a:r>
                      <a:r>
                        <a:rPr lang="en-US" sz="1600" b="0" dirty="0"/>
                        <a:t> = F3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.3 · .5 </a:t>
                      </a:r>
                      <a:r>
                        <a:rPr lang="en-US" sz="1600" b="0" baseline="0" dirty="0"/>
                        <a:t>= .15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max(</a:t>
                      </a:r>
                      <a:r>
                        <a:rPr lang="en-US" sz="1600" b="0" u="sng" dirty="0"/>
                        <a:t>.15·.2</a:t>
                      </a:r>
                      <a:r>
                        <a:rPr lang="en-US" sz="1600" b="0" dirty="0"/>
                        <a:t>, .06·.4</a:t>
                      </a:r>
                      <a:r>
                        <a:rPr lang="en-US" sz="1600" b="0" baseline="0" dirty="0"/>
                        <a:t>, .04·.1)·.3 = .009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.3 · .2 = .06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.4 · .1 =</a:t>
                      </a:r>
                      <a:r>
                        <a:rPr lang="en-US" sz="1600" baseline="0" dirty="0"/>
                        <a:t> .04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294" y="21431"/>
            <a:ext cx="3657600" cy="432196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 rot="10800000">
            <a:off x="1905000" y="5257800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4572000" cy="838200"/>
          </a:xfrm>
        </p:spPr>
        <p:txBody>
          <a:bodyPr/>
          <a:lstStyle/>
          <a:p>
            <a:r>
              <a:rPr lang="en-US" dirty="0" err="1"/>
              <a:t>Viterbi</a:t>
            </a:r>
            <a:r>
              <a:rPr lang="en-US" dirty="0"/>
              <a:t> Algorithm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5913"/>
            <a:ext cx="4191000" cy="230028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dirty="0"/>
              <a:t> = {.3, .3, .4} </a:t>
            </a:r>
            <a:r>
              <a:rPr lang="en-US" sz="1800" i="1" dirty="0"/>
              <a:t>A</a:t>
            </a:r>
            <a:r>
              <a:rPr lang="en-US" sz="1800" dirty="0"/>
              <a:t> =  .2  .5  .3	</a:t>
            </a:r>
            <a:r>
              <a:rPr lang="en-US" sz="1800" i="1" dirty="0"/>
              <a:t>B</a:t>
            </a:r>
            <a:r>
              <a:rPr lang="en-US" sz="1800" dirty="0"/>
              <a:t> = .5  .2  .3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/>
              <a:t>			.4  .4  .2	       .2  .3  .5</a:t>
            </a:r>
          </a:p>
          <a:p>
            <a:pPr lvl="1" defTabSz="912813">
              <a:spcBef>
                <a:spcPts val="0"/>
              </a:spcBef>
              <a:buNone/>
            </a:pPr>
            <a:r>
              <a:rPr lang="en-US" sz="1800" dirty="0"/>
              <a:t> 			.1  .4  .5	       .1  .1  .8</a:t>
            </a:r>
          </a:p>
          <a:p>
            <a:r>
              <a:rPr lang="en-US" sz="2000" dirty="0"/>
              <a:t>What is most probable state sequence given "F1 F3 F3" and </a:t>
            </a:r>
            <a:r>
              <a:rPr lang="en-US" sz="2000" i="1" dirty="0" err="1"/>
              <a:t>λ</a:t>
            </a:r>
            <a:r>
              <a:rPr lang="en-US" sz="2000" dirty="0"/>
              <a:t>?</a:t>
            </a:r>
          </a:p>
          <a:p>
            <a:r>
              <a:rPr lang="en-US" sz="2000" dirty="0"/>
              <a:t>C1, C3, C3 – Home court advantage in this case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24562"/>
              </p:ext>
            </p:extLst>
          </p:nvPr>
        </p:nvGraphicFramePr>
        <p:xfrm>
          <a:off x="381000" y="4668520"/>
          <a:ext cx="8382000" cy="1701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=1, </a:t>
                      </a:r>
                      <a:r>
                        <a:rPr lang="en-US" sz="1600" b="0" i="1" dirty="0" err="1"/>
                        <a:t>O</a:t>
                      </a:r>
                      <a:r>
                        <a:rPr lang="en-US" sz="1600" b="0" i="1" baseline="-25000" dirty="0" err="1"/>
                        <a:t>t</a:t>
                      </a:r>
                      <a:r>
                        <a:rPr lang="en-US" sz="1600" b="0" dirty="0"/>
                        <a:t> = F1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=2, </a:t>
                      </a:r>
                      <a:r>
                        <a:rPr lang="en-US" sz="1600" b="0" i="1" dirty="0" err="1"/>
                        <a:t>O</a:t>
                      </a:r>
                      <a:r>
                        <a:rPr lang="en-US" sz="1600" b="0" i="1" baseline="-25000" dirty="0" err="1"/>
                        <a:t>t</a:t>
                      </a:r>
                      <a:r>
                        <a:rPr lang="en-US" sz="1600" b="0" dirty="0"/>
                        <a:t> = F3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=3, </a:t>
                      </a:r>
                      <a:r>
                        <a:rPr lang="en-US" sz="1600" b="0" i="1" dirty="0" err="1"/>
                        <a:t>O</a:t>
                      </a:r>
                      <a:r>
                        <a:rPr lang="en-US" sz="1600" b="0" i="1" baseline="-25000" dirty="0" err="1"/>
                        <a:t>t</a:t>
                      </a:r>
                      <a:r>
                        <a:rPr lang="en-US" sz="1600" b="0" dirty="0"/>
                        <a:t> = F3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.3 · .5 </a:t>
                      </a:r>
                      <a:r>
                        <a:rPr lang="en-US" sz="1600" b="0" baseline="0" dirty="0"/>
                        <a:t>= .15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max(</a:t>
                      </a:r>
                      <a:r>
                        <a:rPr lang="en-US" sz="1600" b="0" u="sng" dirty="0"/>
                        <a:t>.15·.2</a:t>
                      </a:r>
                      <a:r>
                        <a:rPr lang="en-US" sz="1600" b="0" dirty="0"/>
                        <a:t>, .06·.4</a:t>
                      </a:r>
                      <a:r>
                        <a:rPr lang="en-US" sz="1600" b="0" baseline="0" dirty="0"/>
                        <a:t>, .04·.1)·.3 = .009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max(.009·.2, </a:t>
                      </a:r>
                      <a:r>
                        <a:rPr lang="en-US" sz="1600" b="0" u="sng" dirty="0"/>
                        <a:t>.</a:t>
                      </a:r>
                      <a:r>
                        <a:rPr lang="en-US" sz="1600" b="0" u="sng" baseline="0" dirty="0"/>
                        <a:t>038</a:t>
                      </a:r>
                      <a:r>
                        <a:rPr lang="en-US" sz="1600" b="0" u="sng" dirty="0"/>
                        <a:t>·.4</a:t>
                      </a:r>
                      <a:r>
                        <a:rPr lang="en-US" sz="1600" b="0" baseline="0" dirty="0"/>
                        <a:t>, .036·.1)·.3 = .0046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.3 · .2 = .06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max(</a:t>
                      </a:r>
                      <a:r>
                        <a:rPr lang="en-US" sz="1600" b="0" u="sng" dirty="0"/>
                        <a:t>.15·.5</a:t>
                      </a:r>
                      <a:r>
                        <a:rPr lang="en-US" sz="1600" b="0" dirty="0"/>
                        <a:t>, .06·.4</a:t>
                      </a:r>
                      <a:r>
                        <a:rPr lang="en-US" sz="1600" b="0" baseline="0" dirty="0"/>
                        <a:t>, .04·.4)·.5 = .038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max(.009·.5, </a:t>
                      </a:r>
                      <a:r>
                        <a:rPr lang="en-US" sz="1600" b="0" u="sng" dirty="0"/>
                        <a:t>.</a:t>
                      </a:r>
                      <a:r>
                        <a:rPr lang="en-US" sz="1600" b="0" u="sng" baseline="0" dirty="0"/>
                        <a:t>038</a:t>
                      </a:r>
                      <a:r>
                        <a:rPr lang="en-US" sz="1600" b="0" u="sng" dirty="0"/>
                        <a:t>·.4</a:t>
                      </a:r>
                      <a:r>
                        <a:rPr lang="en-US" sz="1600" b="0" baseline="0" dirty="0"/>
                        <a:t>, .036·.4)·.5 = .0076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.4 · .1 =</a:t>
                      </a:r>
                      <a:r>
                        <a:rPr lang="en-US" sz="1600" baseline="0" dirty="0"/>
                        <a:t> .04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max(</a:t>
                      </a:r>
                      <a:r>
                        <a:rPr lang="en-US" sz="1600" b="0" u="sng" dirty="0"/>
                        <a:t>.15·.3</a:t>
                      </a:r>
                      <a:r>
                        <a:rPr lang="en-US" sz="1600" b="0" dirty="0"/>
                        <a:t>, .06·.2</a:t>
                      </a:r>
                      <a:r>
                        <a:rPr lang="en-US" sz="1600" b="0" baseline="0" dirty="0"/>
                        <a:t>, .04·.5)·.8 = .036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max(.009·.3, .</a:t>
                      </a:r>
                      <a:r>
                        <a:rPr lang="en-US" sz="1600" b="0" baseline="0" dirty="0"/>
                        <a:t>038</a:t>
                      </a:r>
                      <a:r>
                        <a:rPr lang="en-US" sz="1600" b="0" dirty="0"/>
                        <a:t>·.2</a:t>
                      </a:r>
                      <a:r>
                        <a:rPr lang="en-US" sz="1600" b="0" baseline="0" dirty="0"/>
                        <a:t>, .</a:t>
                      </a:r>
                      <a:r>
                        <a:rPr lang="en-US" sz="1600" b="0" u="sng" baseline="0" dirty="0"/>
                        <a:t>036·.5</a:t>
                      </a:r>
                      <a:r>
                        <a:rPr lang="en-US" sz="1600" b="0" baseline="0" dirty="0"/>
                        <a:t>)·.8 = </a:t>
                      </a:r>
                      <a:r>
                        <a:rPr lang="en-US" sz="1600" b="0" u="sng" baseline="0" dirty="0"/>
                        <a:t>.014</a:t>
                      </a:r>
                      <a:endParaRPr lang="en-US" sz="1600" b="0" u="sng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294" y="21431"/>
            <a:ext cx="3657600" cy="432196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 rot="10800000">
            <a:off x="1905000" y="5257800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6200000" flipV="1">
            <a:off x="1631285" y="5519072"/>
            <a:ext cx="680260" cy="3243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6200000" flipV="1">
            <a:off x="1843530" y="5350317"/>
            <a:ext cx="334055" cy="2460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0800000">
            <a:off x="5105400" y="6019800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0800000">
            <a:off x="5072691" y="5638800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5019967" y="5268578"/>
            <a:ext cx="288926" cy="2737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We assume speech is stationary over some number of milliseconds</a:t>
            </a:r>
          </a:p>
          <a:p>
            <a:pPr>
              <a:defRPr/>
            </a:pPr>
            <a:r>
              <a:rPr lang="en-US" dirty="0"/>
              <a:t>Break speech input </a:t>
            </a:r>
            <a:r>
              <a:rPr lang="en-US" i="1" dirty="0"/>
              <a:t>Y</a:t>
            </a:r>
            <a:r>
              <a:rPr lang="en-US" dirty="0"/>
              <a:t> into a sequence of feature vectors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2</a:t>
            </a:r>
            <a:r>
              <a:rPr lang="en-US" dirty="0"/>
              <a:t>,…, </a:t>
            </a:r>
            <a:r>
              <a:rPr lang="en-US" i="1" dirty="0" err="1"/>
              <a:t>y</a:t>
            </a:r>
            <a:r>
              <a:rPr lang="en-US" i="1" baseline="-25000" dirty="0" err="1"/>
              <a:t>T</a:t>
            </a:r>
            <a:r>
              <a:rPr lang="en-US" dirty="0"/>
              <a:t> sampled about every 10ms</a:t>
            </a:r>
          </a:p>
          <a:p>
            <a:pPr lvl="1">
              <a:defRPr/>
            </a:pPr>
            <a:r>
              <a:rPr lang="en-US" dirty="0"/>
              <a:t>A five second utterance has 500 feature vectors</a:t>
            </a:r>
          </a:p>
          <a:p>
            <a:pPr lvl="1">
              <a:defRPr/>
            </a:pPr>
            <a:r>
              <a:rPr lang="en-US" dirty="0"/>
              <a:t>Usually overlapped with a tapered hamming window (e.g. feature represents about 25ms of time)</a:t>
            </a:r>
          </a:p>
          <a:p>
            <a:pPr>
              <a:defRPr/>
            </a:pPr>
            <a:r>
              <a:rPr lang="en-US" dirty="0"/>
              <a:t>Many possibilities – Typically use Fourier transform to get into frequency spectrum</a:t>
            </a:r>
          </a:p>
          <a:p>
            <a:pPr lvl="1">
              <a:defRPr/>
            </a:pPr>
            <a:r>
              <a:rPr lang="en-US" dirty="0"/>
              <a:t>How much energy is in each frequency bin</a:t>
            </a:r>
          </a:p>
          <a:p>
            <a:pPr lvl="1">
              <a:defRPr/>
            </a:pPr>
            <a:r>
              <a:rPr lang="en-US" dirty="0"/>
              <a:t>Somewhat patterned after cochlea in the ear</a:t>
            </a:r>
          </a:p>
          <a:p>
            <a:pPr lvl="1">
              <a:defRPr/>
            </a:pPr>
            <a:r>
              <a:rPr lang="en-US" dirty="0"/>
              <a:t>We hear from about 20Hz up to about 20Khz</a:t>
            </a:r>
          </a:p>
          <a:p>
            <a:pPr lvl="1">
              <a:defRPr/>
            </a:pPr>
            <a:r>
              <a:rPr lang="en-US" dirty="0"/>
              <a:t>Use Mel Scale bins (ear inspired) which get wider as frequency increases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Speech Recognition and HMM Learning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0EB108-82EF-EC4E-BD87-C2D91081EA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Baum-Welch HMM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1"/>
            <a:ext cx="7772400" cy="4800600"/>
          </a:xfrm>
        </p:spPr>
        <p:txBody>
          <a:bodyPr>
            <a:normAutofit/>
          </a:bodyPr>
          <a:lstStyle/>
          <a:p>
            <a:r>
              <a:rPr lang="en-US" dirty="0"/>
              <a:t>Given a training set of observations, how do we learn the parameters </a:t>
            </a:r>
            <a:r>
              <a:rPr lang="en-US" i="1" dirty="0" err="1"/>
              <a:t>λ</a:t>
            </a:r>
            <a:r>
              <a:rPr lang="en-US" dirty="0"/>
              <a:t> =  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 err="1"/>
              <a:t>π</a:t>
            </a:r>
            <a:r>
              <a:rPr lang="en-US" dirty="0"/>
              <a:t>)</a:t>
            </a:r>
          </a:p>
          <a:p>
            <a:r>
              <a:rPr lang="en-US" dirty="0"/>
              <a:t>Baum-Welch is an EM (Expectation-Maximization) algorithm</a:t>
            </a:r>
          </a:p>
          <a:p>
            <a:pPr lvl="1"/>
            <a:r>
              <a:rPr lang="en-US" dirty="0"/>
              <a:t>Gradient ascent (can have local maxima)</a:t>
            </a:r>
          </a:p>
          <a:p>
            <a:pPr lvl="1"/>
            <a:r>
              <a:rPr lang="en-US" dirty="0"/>
              <a:t>Unsupervised – Data does not have specific labels, we just want to maximize the likelihood of the unlabeled training data sequences given the HMM parameters</a:t>
            </a:r>
          </a:p>
          <a:p>
            <a:r>
              <a:rPr lang="en-US" dirty="0"/>
              <a:t>How about </a:t>
            </a:r>
            <a:r>
              <a:rPr lang="en-US" i="1" dirty="0"/>
              <a:t>N </a:t>
            </a:r>
            <a:r>
              <a:rPr lang="en-US" dirty="0"/>
              <a:t>and </a:t>
            </a:r>
            <a:r>
              <a:rPr lang="en-US" i="1" dirty="0"/>
              <a:t>M</a:t>
            </a:r>
            <a:r>
              <a:rPr lang="en-US" dirty="0"/>
              <a:t>?</a:t>
            </a:r>
            <a:r>
              <a:rPr lang="en-US" i="1" dirty="0"/>
              <a:t> </a:t>
            </a:r>
            <a:r>
              <a:rPr lang="en-US" dirty="0"/>
              <a:t>– Often obvious based on the type of systems being modeled </a:t>
            </a:r>
          </a:p>
          <a:p>
            <a:pPr lvl="1"/>
            <a:r>
              <a:rPr lang="en-US" dirty="0"/>
              <a:t>Otherwise could test out different values (CV) – similar to finding the right number of hidden nodes in an MLP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Baum-Welch HMM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5913"/>
            <a:ext cx="8153400" cy="1843087"/>
          </a:xfrm>
        </p:spPr>
        <p:txBody>
          <a:bodyPr/>
          <a:lstStyle/>
          <a:p>
            <a:r>
              <a:rPr lang="en-US" dirty="0"/>
              <a:t>Need to define three more variables: </a:t>
            </a:r>
            <a:r>
              <a:rPr lang="en-US" i="1" dirty="0" err="1"/>
              <a:t>β</a:t>
            </a:r>
            <a:r>
              <a:rPr lang="en-US" i="1" baseline="-25000" dirty="0" err="1"/>
              <a:t>t</a:t>
            </a:r>
            <a:r>
              <a:rPr lang="en-US" dirty="0" err="1"/>
              <a:t>(</a:t>
            </a:r>
            <a:r>
              <a:rPr lang="en-US" i="1" dirty="0" err="1"/>
              <a:t>i</a:t>
            </a:r>
            <a:r>
              <a:rPr lang="en-US" dirty="0"/>
              <a:t>), </a:t>
            </a:r>
            <a:r>
              <a:rPr lang="en-US" i="1" dirty="0" err="1">
                <a:ea typeface="Lucida Grande"/>
                <a:cs typeface="Lucida Grande"/>
              </a:rPr>
              <a:t>γ</a:t>
            </a:r>
            <a:r>
              <a:rPr lang="en-US" i="1" baseline="-25000" dirty="0" err="1"/>
              <a:t>t</a:t>
            </a:r>
            <a:r>
              <a:rPr lang="en-US" dirty="0" err="1"/>
              <a:t>(</a:t>
            </a:r>
            <a:r>
              <a:rPr lang="en-US" i="1" dirty="0" err="1"/>
              <a:t>i</a:t>
            </a:r>
            <a:r>
              <a:rPr lang="en-US" dirty="0"/>
              <a:t>), </a:t>
            </a:r>
            <a:r>
              <a:rPr lang="en-US" i="1" dirty="0" err="1"/>
              <a:t>ξ</a:t>
            </a:r>
            <a:r>
              <a:rPr lang="en-US" i="1" baseline="-25000" dirty="0" err="1"/>
              <a:t>t</a:t>
            </a:r>
            <a:r>
              <a:rPr lang="en-US" dirty="0" err="1"/>
              <a:t>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j</a:t>
            </a:r>
            <a:r>
              <a:rPr lang="en-US" dirty="0"/>
              <a:t>)</a:t>
            </a:r>
          </a:p>
          <a:p>
            <a:r>
              <a:rPr lang="en-US" dirty="0"/>
              <a:t>Backward variable is the counterpart to forward variable </a:t>
            </a:r>
            <a:r>
              <a:rPr lang="en-US" i="1" dirty="0" err="1"/>
              <a:t>α</a:t>
            </a:r>
            <a:r>
              <a:rPr lang="en-US" i="1" baseline="-25000" dirty="0" err="1"/>
              <a:t>t</a:t>
            </a:r>
            <a:r>
              <a:rPr lang="en-US" dirty="0" err="1"/>
              <a:t>(</a:t>
            </a:r>
            <a:r>
              <a:rPr lang="en-US" i="1" dirty="0" err="1"/>
              <a:t>i</a:t>
            </a:r>
            <a:r>
              <a:rPr lang="en-US" dirty="0"/>
              <a:t>)</a:t>
            </a:r>
          </a:p>
          <a:p>
            <a:r>
              <a:rPr lang="en-US" dirty="0"/>
              <a:t> </a:t>
            </a:r>
            <a:r>
              <a:rPr lang="en-US" i="1" dirty="0" err="1"/>
              <a:t>β</a:t>
            </a:r>
            <a:r>
              <a:rPr lang="en-US" i="1" baseline="-25000" dirty="0" err="1"/>
              <a:t>t</a:t>
            </a:r>
            <a:r>
              <a:rPr lang="en-US" dirty="0" err="1"/>
              <a:t>(</a:t>
            </a:r>
            <a:r>
              <a:rPr lang="en-US" i="1" dirty="0" err="1"/>
              <a:t>i</a:t>
            </a:r>
            <a:r>
              <a:rPr lang="en-US" dirty="0"/>
              <a:t>) = probability of sub-observation </a:t>
            </a:r>
            <a:r>
              <a:rPr lang="en-US" i="1" dirty="0"/>
              <a:t>O</a:t>
            </a:r>
            <a:r>
              <a:rPr lang="en-US" i="1" baseline="-25000" dirty="0"/>
              <a:t>t+1</a:t>
            </a:r>
            <a:r>
              <a:rPr lang="en-US" dirty="0"/>
              <a:t>…</a:t>
            </a:r>
            <a:r>
              <a:rPr lang="en-US" i="1" dirty="0"/>
              <a:t>O</a:t>
            </a:r>
            <a:r>
              <a:rPr lang="en-US" i="1" baseline="-25000" dirty="0"/>
              <a:t>T</a:t>
            </a:r>
            <a:r>
              <a:rPr lang="en-US" dirty="0"/>
              <a:t> when starting from </a:t>
            </a:r>
            <a:r>
              <a:rPr lang="en-US" i="1" dirty="0"/>
              <a:t>S</a:t>
            </a:r>
            <a:r>
              <a:rPr lang="en-US" i="1" baseline="-25000" dirty="0"/>
              <a:t>i</a:t>
            </a:r>
            <a:r>
              <a:rPr lang="en-US" dirty="0"/>
              <a:t> at step </a:t>
            </a:r>
            <a:r>
              <a:rPr lang="en-US" i="1" dirty="0" err="1"/>
              <a:t>t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0"/>
            <a:ext cx="4743450" cy="2074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941" y="3048000"/>
            <a:ext cx="388093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Backward Algorithm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191000" cy="230028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dirty="0"/>
              <a:t> = {.3, .3, .4} </a:t>
            </a:r>
            <a:r>
              <a:rPr lang="en-US" sz="1800" i="1" dirty="0"/>
              <a:t>A</a:t>
            </a:r>
            <a:r>
              <a:rPr lang="en-US" sz="1800" dirty="0"/>
              <a:t> =  .2  .5  .3	</a:t>
            </a:r>
            <a:r>
              <a:rPr lang="en-US" sz="1800" i="1" dirty="0"/>
              <a:t>B</a:t>
            </a:r>
            <a:r>
              <a:rPr lang="en-US" sz="1800" dirty="0"/>
              <a:t> = .5  .2  .3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/>
              <a:t>			.4  .4  .2	       .2  .3  .5</a:t>
            </a:r>
          </a:p>
          <a:p>
            <a:pPr lvl="1" defTabSz="912813">
              <a:spcBef>
                <a:spcPts val="0"/>
              </a:spcBef>
              <a:buNone/>
            </a:pPr>
            <a:r>
              <a:rPr lang="en-US" sz="1800" dirty="0"/>
              <a:t> 			.1  .4  .5	       .1  .1  .8</a:t>
            </a:r>
          </a:p>
          <a:p>
            <a:r>
              <a:rPr lang="en-US" sz="2000" dirty="0"/>
              <a:t>What is </a:t>
            </a:r>
            <a:r>
              <a:rPr lang="en-US" sz="2000" i="1" dirty="0"/>
              <a:t>P</a:t>
            </a:r>
            <a:r>
              <a:rPr lang="en-US" sz="2000" dirty="0"/>
              <a:t>("F1 F3 F3"|</a:t>
            </a:r>
            <a:r>
              <a:rPr lang="en-US" sz="2000" i="1" dirty="0"/>
              <a:t>λ</a:t>
            </a:r>
            <a:r>
              <a:rPr lang="en-US" sz="2000" dirty="0"/>
              <a:t>)?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4267200"/>
          <a:ext cx="8305800" cy="150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=1, </a:t>
                      </a:r>
                      <a:r>
                        <a:rPr lang="en-US" sz="1600" b="0" i="1" dirty="0"/>
                        <a:t>O</a:t>
                      </a:r>
                      <a:r>
                        <a:rPr lang="en-US" sz="1600" b="0" i="1" baseline="-25000" dirty="0"/>
                        <a:t>t+1</a:t>
                      </a:r>
                      <a:r>
                        <a:rPr lang="en-US" sz="1600" b="0" dirty="0"/>
                        <a:t> = F3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=2, </a:t>
                      </a:r>
                      <a:r>
                        <a:rPr lang="en-US" sz="1600" b="0" i="1" dirty="0"/>
                        <a:t>O</a:t>
                      </a:r>
                      <a:r>
                        <a:rPr lang="en-US" sz="1600" b="0" i="1" baseline="-25000" dirty="0"/>
                        <a:t>t+1</a:t>
                      </a:r>
                      <a:r>
                        <a:rPr lang="en-US" sz="1600" b="0" dirty="0"/>
                        <a:t> = F3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/>
                        <a:t>T</a:t>
                      </a:r>
                      <a:r>
                        <a:rPr lang="en-US" sz="1600" b="0" i="0" dirty="0"/>
                        <a:t>=3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47800"/>
            <a:ext cx="4419600" cy="1933043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Backward Algorithm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191000" cy="230028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dirty="0"/>
              <a:t> = {.3, .3, .4} </a:t>
            </a:r>
            <a:r>
              <a:rPr lang="en-US" sz="1800" i="1" dirty="0"/>
              <a:t>A</a:t>
            </a:r>
            <a:r>
              <a:rPr lang="en-US" sz="1800" dirty="0"/>
              <a:t> =  .2  .5  .3	</a:t>
            </a:r>
            <a:r>
              <a:rPr lang="en-US" sz="1800" i="1" dirty="0"/>
              <a:t>B</a:t>
            </a:r>
            <a:r>
              <a:rPr lang="en-US" sz="1800" dirty="0"/>
              <a:t> = .5  .2  .3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/>
              <a:t>			.4  .4  .2	       .2  .3  .5</a:t>
            </a:r>
          </a:p>
          <a:p>
            <a:pPr lvl="1" defTabSz="912813">
              <a:spcBef>
                <a:spcPts val="0"/>
              </a:spcBef>
              <a:buNone/>
            </a:pPr>
            <a:r>
              <a:rPr lang="en-US" sz="1800" dirty="0"/>
              <a:t> 			.1  .4  .5	       .1  .1  .8</a:t>
            </a:r>
          </a:p>
          <a:p>
            <a:r>
              <a:rPr lang="en-US" sz="2000" dirty="0"/>
              <a:t>What is </a:t>
            </a:r>
            <a:r>
              <a:rPr lang="en-US" sz="2000" i="1" dirty="0"/>
              <a:t>P</a:t>
            </a:r>
            <a:r>
              <a:rPr lang="en-US" sz="2000" dirty="0"/>
              <a:t>("F1 F3 F3"|</a:t>
            </a:r>
            <a:r>
              <a:rPr lang="en-US" sz="2000" i="1" dirty="0"/>
              <a:t>λ</a:t>
            </a:r>
            <a:r>
              <a:rPr lang="en-US" sz="2000" dirty="0"/>
              <a:t>)?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4267200"/>
          <a:ext cx="8305800" cy="150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=1, </a:t>
                      </a:r>
                      <a:r>
                        <a:rPr lang="en-US" sz="1600" b="0" i="1" dirty="0"/>
                        <a:t>O</a:t>
                      </a:r>
                      <a:r>
                        <a:rPr lang="en-US" sz="1600" b="0" i="1" baseline="-25000" dirty="0"/>
                        <a:t>t+1</a:t>
                      </a:r>
                      <a:r>
                        <a:rPr lang="en-US" sz="1600" b="0" dirty="0"/>
                        <a:t> = F3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=2, </a:t>
                      </a:r>
                      <a:r>
                        <a:rPr lang="en-US" sz="1600" b="0" i="1" dirty="0"/>
                        <a:t>O</a:t>
                      </a:r>
                      <a:r>
                        <a:rPr lang="en-US" sz="1600" b="0" i="1" baseline="-25000" dirty="0"/>
                        <a:t>t+1</a:t>
                      </a:r>
                      <a:r>
                        <a:rPr lang="en-US" sz="1600" b="0" dirty="0"/>
                        <a:t> = F3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/>
                        <a:t>T</a:t>
                      </a:r>
                      <a:r>
                        <a:rPr lang="en-US" sz="1600" b="0" i="0" dirty="0"/>
                        <a:t>=3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47800"/>
            <a:ext cx="4419600" cy="1933043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Backward Algorithm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191000" cy="230028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dirty="0"/>
              <a:t> = {.3, .3, .4} </a:t>
            </a:r>
            <a:r>
              <a:rPr lang="en-US" sz="1800" i="1" dirty="0"/>
              <a:t>A</a:t>
            </a:r>
            <a:r>
              <a:rPr lang="en-US" sz="1800" dirty="0"/>
              <a:t> =  .2  .5  .3	</a:t>
            </a:r>
            <a:r>
              <a:rPr lang="en-US" sz="1800" i="1" dirty="0"/>
              <a:t>B</a:t>
            </a:r>
            <a:r>
              <a:rPr lang="en-US" sz="1800" dirty="0"/>
              <a:t> = .5  .2  .3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/>
              <a:t>			.4  .4  .2	       .2  .3  .5</a:t>
            </a:r>
          </a:p>
          <a:p>
            <a:pPr lvl="1" defTabSz="912813">
              <a:spcBef>
                <a:spcPts val="0"/>
              </a:spcBef>
              <a:buNone/>
            </a:pPr>
            <a:r>
              <a:rPr lang="en-US" sz="1800" dirty="0"/>
              <a:t> 			.1  .4  .5	       .1  .1  .8</a:t>
            </a:r>
          </a:p>
          <a:p>
            <a:r>
              <a:rPr lang="en-US" sz="2000" dirty="0"/>
              <a:t>What is </a:t>
            </a:r>
            <a:r>
              <a:rPr lang="en-US" sz="2000" i="1" dirty="0"/>
              <a:t>P</a:t>
            </a:r>
            <a:r>
              <a:rPr lang="en-US" sz="2000" dirty="0"/>
              <a:t>("F1 F3 F3"|</a:t>
            </a:r>
            <a:r>
              <a:rPr lang="en-US" sz="2000" i="1" dirty="0"/>
              <a:t>λ</a:t>
            </a:r>
            <a:r>
              <a:rPr lang="en-US" sz="2000" dirty="0"/>
              <a:t>)?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4267200"/>
          <a:ext cx="8305800" cy="150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=1, </a:t>
                      </a:r>
                      <a:r>
                        <a:rPr lang="en-US" sz="1600" b="0" i="1" dirty="0"/>
                        <a:t>O</a:t>
                      </a:r>
                      <a:r>
                        <a:rPr lang="en-US" sz="1600" b="0" i="1" baseline="-25000" dirty="0"/>
                        <a:t>t+1</a:t>
                      </a:r>
                      <a:r>
                        <a:rPr lang="en-US" sz="1600" b="0" dirty="0"/>
                        <a:t> = F3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=2, </a:t>
                      </a:r>
                      <a:r>
                        <a:rPr lang="en-US" sz="1600" b="0" i="1" dirty="0"/>
                        <a:t>O</a:t>
                      </a:r>
                      <a:r>
                        <a:rPr lang="en-US" sz="1600" b="0" i="1" baseline="-25000" dirty="0"/>
                        <a:t>t+1</a:t>
                      </a:r>
                      <a:r>
                        <a:rPr lang="en-US" sz="1600" b="0" dirty="0"/>
                        <a:t> = F3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/>
                        <a:t>T</a:t>
                      </a:r>
                      <a:r>
                        <a:rPr lang="en-US" sz="1600" b="0" i="0" dirty="0"/>
                        <a:t>=3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.2·.3</a:t>
                      </a:r>
                      <a:r>
                        <a:rPr lang="en-US" sz="1600" b="0" baseline="0" dirty="0"/>
                        <a:t>·1</a:t>
                      </a:r>
                      <a:r>
                        <a:rPr lang="en-US" sz="1600" b="0" dirty="0"/>
                        <a:t> + .5·.5</a:t>
                      </a:r>
                      <a:r>
                        <a:rPr lang="en-US" sz="1600" b="0" baseline="0" dirty="0"/>
                        <a:t>·1 + .3·.8·1 = .57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47800"/>
            <a:ext cx="4419600" cy="1933043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Backward Algorithm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191000" cy="230028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dirty="0"/>
              <a:t> = {.3, .3, .4} </a:t>
            </a:r>
            <a:r>
              <a:rPr lang="en-US" sz="1800" i="1" dirty="0"/>
              <a:t>A</a:t>
            </a:r>
            <a:r>
              <a:rPr lang="en-US" sz="1800" dirty="0"/>
              <a:t> =  .2  .5  .3	</a:t>
            </a:r>
            <a:r>
              <a:rPr lang="en-US" sz="1800" i="1" dirty="0"/>
              <a:t>B</a:t>
            </a:r>
            <a:r>
              <a:rPr lang="en-US" sz="1800" dirty="0"/>
              <a:t> = .5  .2  .3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/>
              <a:t>			.4  .4  .2	       .2  .3  .5</a:t>
            </a:r>
          </a:p>
          <a:p>
            <a:pPr lvl="1" defTabSz="912813">
              <a:spcBef>
                <a:spcPts val="0"/>
              </a:spcBef>
              <a:buNone/>
            </a:pPr>
            <a:r>
              <a:rPr lang="en-US" sz="1800" dirty="0"/>
              <a:t> 			.1  .4  .5	       .1  .1  .8</a:t>
            </a:r>
          </a:p>
          <a:p>
            <a:r>
              <a:rPr lang="en-US" sz="2000" dirty="0"/>
              <a:t>What is </a:t>
            </a:r>
            <a:r>
              <a:rPr lang="en-US" sz="2000" i="1" dirty="0"/>
              <a:t>P</a:t>
            </a:r>
            <a:r>
              <a:rPr lang="en-US" sz="2000" dirty="0"/>
              <a:t>("F1 F3 F3"|</a:t>
            </a:r>
            <a:r>
              <a:rPr lang="en-US" sz="2000" i="1" dirty="0"/>
              <a:t>λ</a:t>
            </a:r>
            <a:r>
              <a:rPr lang="en-US" sz="2000" dirty="0"/>
              <a:t>)?</a:t>
            </a:r>
          </a:p>
          <a:p>
            <a:r>
              <a:rPr lang="en-US" sz="2000" i="1" dirty="0"/>
              <a:t>P</a:t>
            </a:r>
            <a:r>
              <a:rPr lang="en-US" sz="2000" dirty="0"/>
              <a:t>("F1 F3 F3"|</a:t>
            </a:r>
            <a:r>
              <a:rPr lang="en-US" sz="2000" i="1" dirty="0"/>
              <a:t>λ</a:t>
            </a:r>
            <a:r>
              <a:rPr lang="en-US" sz="2000" dirty="0"/>
              <a:t>) = </a:t>
            </a:r>
            <a:r>
              <a:rPr lang="en-US" sz="2000" dirty="0" err="1"/>
              <a:t>Σ</a:t>
            </a:r>
            <a:r>
              <a:rPr lang="en-US" sz="2000" i="1" dirty="0"/>
              <a:t>π</a:t>
            </a:r>
            <a:r>
              <a:rPr lang="en-US" sz="2000" i="1" baseline="-25000" dirty="0" err="1"/>
              <a:t>i</a:t>
            </a:r>
            <a:r>
              <a:rPr lang="en-US" sz="2000" i="1" dirty="0" err="1"/>
              <a:t>b</a:t>
            </a:r>
            <a:r>
              <a:rPr lang="en-US" sz="2000" i="1" baseline="-25000" dirty="0" err="1"/>
              <a:t>i</a:t>
            </a:r>
            <a:r>
              <a:rPr lang="en-US" sz="2000" dirty="0"/>
              <a:t>(</a:t>
            </a:r>
            <a:r>
              <a:rPr lang="en-US" sz="2000" i="1" dirty="0"/>
              <a:t>O</a:t>
            </a:r>
            <a:r>
              <a:rPr lang="en-US" sz="2000" baseline="-25000" dirty="0"/>
              <a:t>1</a:t>
            </a:r>
            <a:r>
              <a:rPr lang="en-US" sz="2000" dirty="0"/>
              <a:t>) </a:t>
            </a:r>
            <a:r>
              <a:rPr lang="en-US" sz="2000" i="1" dirty="0"/>
              <a:t>β</a:t>
            </a:r>
            <a:r>
              <a:rPr lang="en-US" sz="2000" i="1" baseline="-25000" dirty="0"/>
              <a:t>t</a:t>
            </a:r>
            <a:r>
              <a:rPr lang="en-US" sz="2000" dirty="0"/>
              <a:t>(</a:t>
            </a:r>
            <a:r>
              <a:rPr lang="en-US" sz="2000" i="1" dirty="0" err="1"/>
              <a:t>i</a:t>
            </a:r>
            <a:r>
              <a:rPr lang="en-US" sz="2000" dirty="0"/>
              <a:t>) =</a:t>
            </a:r>
          </a:p>
          <a:p>
            <a:pPr>
              <a:buNone/>
            </a:pPr>
            <a:r>
              <a:rPr lang="en-US" sz="2000" dirty="0"/>
              <a:t>	.3·.30·.5 + .3·.26·.2 + .4·.36·.1 =</a:t>
            </a:r>
          </a:p>
          <a:p>
            <a:pPr>
              <a:buNone/>
            </a:pPr>
            <a:r>
              <a:rPr lang="en-US" sz="2000" dirty="0"/>
              <a:t>	.045 + .016 + .014 = .076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4267200"/>
          <a:ext cx="8305800" cy="150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=1, </a:t>
                      </a:r>
                      <a:r>
                        <a:rPr lang="en-US" sz="1600" b="0" i="1" dirty="0"/>
                        <a:t>O</a:t>
                      </a:r>
                      <a:r>
                        <a:rPr lang="en-US" sz="1600" b="0" i="1" baseline="-25000" dirty="0"/>
                        <a:t>t+1</a:t>
                      </a:r>
                      <a:r>
                        <a:rPr lang="en-US" sz="1600" b="0" dirty="0"/>
                        <a:t> = F3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t</a:t>
                      </a:r>
                      <a:r>
                        <a:rPr lang="en-US" sz="1600" b="0" i="1" dirty="0"/>
                        <a:t> </a:t>
                      </a:r>
                      <a:r>
                        <a:rPr lang="en-US" sz="1600" b="0" dirty="0"/>
                        <a:t>=2, </a:t>
                      </a:r>
                      <a:r>
                        <a:rPr lang="en-US" sz="1600" b="0" i="1" dirty="0"/>
                        <a:t>O</a:t>
                      </a:r>
                      <a:r>
                        <a:rPr lang="en-US" sz="1600" b="0" i="1" baseline="-25000" dirty="0"/>
                        <a:t>t+1</a:t>
                      </a:r>
                      <a:r>
                        <a:rPr lang="en-US" sz="1600" b="0" dirty="0"/>
                        <a:t> = F3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/>
                        <a:t>T</a:t>
                      </a:r>
                      <a:r>
                        <a:rPr lang="en-US" sz="1600" b="0" i="0" dirty="0"/>
                        <a:t>=3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.2·.3</a:t>
                      </a:r>
                      <a:r>
                        <a:rPr lang="en-US" sz="1600" b="0" baseline="0" dirty="0"/>
                        <a:t>·.55</a:t>
                      </a:r>
                      <a:r>
                        <a:rPr lang="en-US" sz="1600" b="0" dirty="0"/>
                        <a:t> + .5·.5</a:t>
                      </a:r>
                      <a:r>
                        <a:rPr lang="en-US" sz="1600" b="0" baseline="0" dirty="0"/>
                        <a:t>·.48 + .3·.8·.63 = .30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.2·.3</a:t>
                      </a:r>
                      <a:r>
                        <a:rPr lang="en-US" sz="1600" b="0" baseline="0" dirty="0"/>
                        <a:t>·1</a:t>
                      </a:r>
                      <a:r>
                        <a:rPr lang="en-US" sz="1600" b="0" dirty="0"/>
                        <a:t> + .5·.5</a:t>
                      </a:r>
                      <a:r>
                        <a:rPr lang="en-US" sz="1600" b="0" baseline="0" dirty="0"/>
                        <a:t>·1 + .3·.8·1 = .</a:t>
                      </a:r>
                      <a:r>
                        <a:rPr lang="en-US" sz="1600" b="0" baseline="0" dirty="0">
                          <a:solidFill>
                            <a:srgbClr val="FFFFFF"/>
                          </a:solidFill>
                        </a:rPr>
                        <a:t>55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.4·.3</a:t>
                      </a:r>
                      <a:r>
                        <a:rPr lang="en-US" sz="1600" b="0" baseline="0" dirty="0"/>
                        <a:t>·.55 </a:t>
                      </a:r>
                      <a:r>
                        <a:rPr lang="en-US" sz="1600" b="0" dirty="0"/>
                        <a:t>+ .4·.5</a:t>
                      </a:r>
                      <a:r>
                        <a:rPr lang="en-US" sz="1600" b="0" baseline="0" dirty="0"/>
                        <a:t>·.48 + .2·.8·.63 = .26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.4·.3</a:t>
                      </a:r>
                      <a:r>
                        <a:rPr lang="en-US" sz="1600" b="0" baseline="0" dirty="0"/>
                        <a:t>·1</a:t>
                      </a:r>
                      <a:r>
                        <a:rPr lang="en-US" sz="1600" b="0" dirty="0"/>
                        <a:t> + .4·.5</a:t>
                      </a:r>
                      <a:r>
                        <a:rPr lang="en-US" sz="1600" b="0" baseline="0" dirty="0"/>
                        <a:t>·1 + .2·.8·1 = .48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.1·.3</a:t>
                      </a:r>
                      <a:r>
                        <a:rPr lang="en-US" sz="1600" b="0" baseline="0" dirty="0"/>
                        <a:t>·.55 </a:t>
                      </a:r>
                      <a:r>
                        <a:rPr lang="en-US" sz="1600" b="0" dirty="0"/>
                        <a:t>+ .4·.5</a:t>
                      </a:r>
                      <a:r>
                        <a:rPr lang="en-US" sz="1600" b="0" baseline="0" dirty="0"/>
                        <a:t>·.48 + .5·.8·.63 = .36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.1·.3</a:t>
                      </a:r>
                      <a:r>
                        <a:rPr lang="en-US" sz="1600" b="0" baseline="0" dirty="0"/>
                        <a:t>·1</a:t>
                      </a:r>
                      <a:r>
                        <a:rPr lang="en-US" sz="1600" b="0" dirty="0"/>
                        <a:t> + .4·.5</a:t>
                      </a:r>
                      <a:r>
                        <a:rPr lang="en-US" sz="1600" b="0" baseline="0" dirty="0"/>
                        <a:t>·1 + .5·.8·1 = .63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47800"/>
            <a:ext cx="4419600" cy="1933043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64008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err="1">
                <a:ea typeface="Lucida Grande"/>
                <a:cs typeface="Lucida Grande"/>
              </a:rPr>
              <a:t>γ</a:t>
            </a:r>
            <a:r>
              <a:rPr lang="en-US" i="1" baseline="-25000" dirty="0" err="1"/>
              <a:t>t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) = probability of being in </a:t>
            </a:r>
            <a:r>
              <a:rPr lang="en-US" i="1" dirty="0"/>
              <a:t>S</a:t>
            </a:r>
            <a:r>
              <a:rPr lang="en-US" i="1" baseline="-25000" dirty="0"/>
              <a:t>i</a:t>
            </a:r>
            <a:r>
              <a:rPr lang="en-US" dirty="0"/>
              <a:t> at step </a:t>
            </a:r>
            <a:r>
              <a:rPr lang="en-US" i="1" dirty="0"/>
              <a:t>t</a:t>
            </a:r>
            <a:r>
              <a:rPr lang="en-US" dirty="0"/>
              <a:t> given the sequence</a:t>
            </a:r>
          </a:p>
          <a:p>
            <a:r>
              <a:rPr lang="en-US" i="1" dirty="0" err="1"/>
              <a:t>α</a:t>
            </a:r>
            <a:r>
              <a:rPr lang="en-US" i="1" baseline="-25000" dirty="0" err="1"/>
              <a:t>t</a:t>
            </a:r>
            <a:r>
              <a:rPr lang="en-US" dirty="0" err="1"/>
              <a:t>(</a:t>
            </a:r>
            <a:r>
              <a:rPr lang="en-US" i="1" dirty="0" err="1"/>
              <a:t>i</a:t>
            </a:r>
            <a:r>
              <a:rPr lang="en-US" dirty="0" err="1"/>
              <a:t>)</a:t>
            </a:r>
            <a:r>
              <a:rPr lang="en-US" i="1" dirty="0" err="1"/>
              <a:t>β</a:t>
            </a:r>
            <a:r>
              <a:rPr lang="en-US" i="1" baseline="-25000" dirty="0" err="1"/>
              <a:t>t</a:t>
            </a:r>
            <a:r>
              <a:rPr lang="en-US" dirty="0" err="1"/>
              <a:t>(</a:t>
            </a:r>
            <a:r>
              <a:rPr lang="en-US" i="1" dirty="0" err="1"/>
              <a:t>i</a:t>
            </a:r>
            <a:r>
              <a:rPr lang="en-US" dirty="0"/>
              <a:t>)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O</a:t>
            </a:r>
            <a:r>
              <a:rPr lang="en-US" dirty="0"/>
              <a:t>|</a:t>
            </a:r>
            <a:r>
              <a:rPr lang="en-US" i="1" dirty="0"/>
              <a:t>λ </a:t>
            </a:r>
            <a:r>
              <a:rPr lang="en-US" dirty="0"/>
              <a:t>and constrained to go through state </a:t>
            </a:r>
            <a:r>
              <a:rPr lang="en-US" i="1" dirty="0" err="1"/>
              <a:t>i</a:t>
            </a:r>
            <a:r>
              <a:rPr lang="en-US" dirty="0"/>
              <a:t> at time </a:t>
            </a:r>
            <a:r>
              <a:rPr lang="en-US" i="1" dirty="0" err="1"/>
              <a:t>t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 err="1"/>
              <a:t>ξ</a:t>
            </a:r>
            <a:r>
              <a:rPr lang="en-US" i="1" baseline="-25000" dirty="0" err="1"/>
              <a:t>t</a:t>
            </a:r>
            <a:r>
              <a:rPr lang="en-US" dirty="0" err="1"/>
              <a:t>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j</a:t>
            </a:r>
            <a:r>
              <a:rPr lang="en-US" dirty="0"/>
              <a:t>) = probability of being in </a:t>
            </a:r>
            <a:r>
              <a:rPr lang="en-US" i="1" dirty="0"/>
              <a:t>S</a:t>
            </a:r>
            <a:r>
              <a:rPr lang="en-US" i="1" baseline="-25000" dirty="0"/>
              <a:t>i</a:t>
            </a:r>
            <a:r>
              <a:rPr lang="en-US" dirty="0"/>
              <a:t> at step </a:t>
            </a:r>
            <a:r>
              <a:rPr lang="en-US" i="1" dirty="0" err="1"/>
              <a:t>t</a:t>
            </a:r>
            <a:r>
              <a:rPr lang="en-US" dirty="0"/>
              <a:t> and </a:t>
            </a:r>
            <a:r>
              <a:rPr lang="en-US" i="1" dirty="0" err="1"/>
              <a:t>S</a:t>
            </a:r>
            <a:r>
              <a:rPr lang="en-US" i="1" baseline="-25000" dirty="0" err="1"/>
              <a:t>j</a:t>
            </a:r>
            <a:r>
              <a:rPr lang="en-US" dirty="0"/>
              <a:t> at step </a:t>
            </a:r>
            <a:r>
              <a:rPr lang="en-US" i="1" dirty="0"/>
              <a:t>t</a:t>
            </a:r>
            <a:r>
              <a:rPr lang="en-US" dirty="0"/>
              <a:t>+1 </a:t>
            </a:r>
          </a:p>
          <a:p>
            <a:r>
              <a:rPr lang="en-US" i="1" dirty="0"/>
              <a:t>α</a:t>
            </a:r>
            <a:r>
              <a:rPr lang="en-US" i="1" baseline="-25000" dirty="0"/>
              <a:t>t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)</a:t>
            </a:r>
            <a:r>
              <a:rPr lang="en-US" i="1" dirty="0"/>
              <a:t>a</a:t>
            </a:r>
            <a:r>
              <a:rPr lang="en-US" i="1" baseline="-25000" dirty="0"/>
              <a:t>ij</a:t>
            </a:r>
            <a:r>
              <a:rPr lang="en-US" i="1" dirty="0"/>
              <a:t>b</a:t>
            </a:r>
            <a:r>
              <a:rPr lang="en-US" i="1" baseline="-25000" dirty="0"/>
              <a:t>j</a:t>
            </a:r>
            <a:r>
              <a:rPr lang="en-US" dirty="0"/>
              <a:t>(</a:t>
            </a:r>
            <a:r>
              <a:rPr lang="en-US" i="1" dirty="0"/>
              <a:t>O</a:t>
            </a:r>
            <a:r>
              <a:rPr lang="en-US" i="1" baseline="-25000" dirty="0"/>
              <a:t>t</a:t>
            </a:r>
            <a:r>
              <a:rPr lang="en-US" baseline="-25000" dirty="0"/>
              <a:t>+1</a:t>
            </a:r>
            <a:r>
              <a:rPr lang="en-US" dirty="0"/>
              <a:t>)</a:t>
            </a:r>
            <a:r>
              <a:rPr lang="en-US" i="1" dirty="0"/>
              <a:t>β</a:t>
            </a:r>
            <a:r>
              <a:rPr lang="en-US" i="1" baseline="-25000" dirty="0"/>
              <a:t>t</a:t>
            </a:r>
            <a:r>
              <a:rPr lang="en-US" baseline="-25000" dirty="0"/>
              <a:t>+1</a:t>
            </a:r>
            <a:r>
              <a:rPr lang="en-US" dirty="0"/>
              <a:t>(</a:t>
            </a:r>
            <a:r>
              <a:rPr lang="en-US" i="1" dirty="0"/>
              <a:t>j</a:t>
            </a:r>
            <a:r>
              <a:rPr lang="en-US" dirty="0"/>
              <a:t>)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O</a:t>
            </a:r>
            <a:r>
              <a:rPr lang="en-US" dirty="0"/>
              <a:t>|</a:t>
            </a:r>
            <a:r>
              <a:rPr lang="en-US" i="1" dirty="0"/>
              <a:t>λ </a:t>
            </a:r>
            <a:r>
              <a:rPr lang="en-US" dirty="0"/>
              <a:t>and constrained to go through state </a:t>
            </a:r>
            <a:r>
              <a:rPr lang="en-US" i="1" dirty="0" err="1"/>
              <a:t>i</a:t>
            </a:r>
            <a:r>
              <a:rPr lang="en-US" dirty="0"/>
              <a:t> at time </a:t>
            </a:r>
            <a:r>
              <a:rPr lang="en-US" i="1" dirty="0" err="1"/>
              <a:t>t</a:t>
            </a:r>
            <a:r>
              <a:rPr lang="en-US" i="1" dirty="0"/>
              <a:t> </a:t>
            </a:r>
            <a:r>
              <a:rPr lang="en-US" dirty="0"/>
              <a:t>and state </a:t>
            </a:r>
            <a:r>
              <a:rPr lang="en-US" i="1" dirty="0" err="1"/>
              <a:t>j</a:t>
            </a:r>
            <a:r>
              <a:rPr lang="en-US" dirty="0"/>
              <a:t> at time </a:t>
            </a:r>
            <a:r>
              <a:rPr lang="en-US" i="1" dirty="0"/>
              <a:t>t</a:t>
            </a:r>
            <a:r>
              <a:rPr lang="en-US" dirty="0"/>
              <a:t>+1)  </a:t>
            </a:r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sz="2000" dirty="0"/>
          </a:p>
          <a:p>
            <a:r>
              <a:rPr lang="en-US" sz="2000" dirty="0"/>
              <a:t>Denominators normalize values to obtain correct probabilities  Also note that by this time we may have already calculated </a:t>
            </a:r>
            <a:r>
              <a:rPr lang="en-US" sz="2000" i="1" dirty="0"/>
              <a:t>P</a:t>
            </a:r>
            <a:r>
              <a:rPr lang="en-US" sz="2000" dirty="0"/>
              <a:t>(</a:t>
            </a:r>
            <a:r>
              <a:rPr lang="en-US" sz="2000" i="1" dirty="0"/>
              <a:t>O</a:t>
            </a:r>
            <a:r>
              <a:rPr lang="en-US" sz="2000" dirty="0"/>
              <a:t>|</a:t>
            </a:r>
            <a:r>
              <a:rPr lang="en-US" sz="2000" i="1" dirty="0"/>
              <a:t>λ</a:t>
            </a:r>
            <a:r>
              <a:rPr lang="en-US" sz="2000" dirty="0"/>
              <a:t>) using the forward algorithm so we may not need to recalculate it.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765938"/>
            <a:ext cx="2057400" cy="796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429000"/>
            <a:ext cx="4371163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1084198"/>
            <a:ext cx="4025900" cy="1183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8864" y="3048000"/>
            <a:ext cx="3199336" cy="1690677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96" y="210447"/>
            <a:ext cx="5181600" cy="643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96" y="990600"/>
            <a:ext cx="6096000" cy="604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96" y="1802703"/>
            <a:ext cx="864994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210447"/>
            <a:ext cx="2524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Mixed usage of frequency/counts and probability is fine when doing ratios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Baum Welch Re-estimation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5913"/>
            <a:ext cx="8153400" cy="4510087"/>
          </a:xfrm>
        </p:spPr>
        <p:txBody>
          <a:bodyPr/>
          <a:lstStyle/>
          <a:p>
            <a:r>
              <a:rPr lang="en-US" dirty="0"/>
              <a:t>Initialize parameters </a:t>
            </a:r>
            <a:r>
              <a:rPr lang="en-US" i="1" dirty="0" err="1"/>
              <a:t>λ</a:t>
            </a:r>
            <a:r>
              <a:rPr lang="en-US" dirty="0"/>
              <a:t> to arbitrary values</a:t>
            </a:r>
          </a:p>
          <a:p>
            <a:pPr lvl="1"/>
            <a:r>
              <a:rPr lang="en-US" dirty="0"/>
              <a:t>Reasonable estimates can help since gradient ascent</a:t>
            </a:r>
          </a:p>
          <a:p>
            <a:r>
              <a:rPr lang="en-US" dirty="0"/>
              <a:t>Re-estimate (given the observations) to new parameters </a:t>
            </a:r>
            <a:r>
              <a:rPr lang="en-US" i="1" dirty="0" err="1"/>
              <a:t>λ</a:t>
            </a:r>
            <a:r>
              <a:rPr lang="en-US" dirty="0"/>
              <a:t>' such that</a:t>
            </a:r>
          </a:p>
          <a:p>
            <a:pPr lvl="1"/>
            <a:r>
              <a:rPr lang="en-US" dirty="0"/>
              <a:t>Maximizes observation likelihood</a:t>
            </a:r>
          </a:p>
          <a:p>
            <a:pPr lvl="1"/>
            <a:r>
              <a:rPr lang="en-US" dirty="0"/>
              <a:t>EM – Expectation Maximization approach</a:t>
            </a:r>
          </a:p>
          <a:p>
            <a:r>
              <a:rPr lang="en-US" dirty="0"/>
              <a:t>Keep iterating until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O</a:t>
            </a:r>
            <a:r>
              <a:rPr lang="en-US" dirty="0"/>
              <a:t>|</a:t>
            </a:r>
            <a:r>
              <a:rPr lang="en-US" i="1" dirty="0"/>
              <a:t>λ</a:t>
            </a:r>
            <a:r>
              <a:rPr lang="en-US" dirty="0"/>
              <a:t>')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O</a:t>
            </a:r>
            <a:r>
              <a:rPr lang="en-US" dirty="0"/>
              <a:t>|</a:t>
            </a:r>
            <a:r>
              <a:rPr lang="en-US" i="1" dirty="0"/>
              <a:t>λ</a:t>
            </a:r>
            <a:r>
              <a:rPr lang="en-US" dirty="0"/>
              <a:t>), then local maxima has been reached and the algorithm terminates</a:t>
            </a:r>
          </a:p>
          <a:p>
            <a:r>
              <a:rPr lang="en-US" dirty="0"/>
              <a:t>Can also terminate when the overall parameter change is below some epsilon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1"/>
            <a:ext cx="7772400" cy="4800600"/>
          </a:xfrm>
        </p:spPr>
        <p:txBody>
          <a:bodyPr/>
          <a:lstStyle/>
          <a:p>
            <a:r>
              <a:rPr lang="en-US" dirty="0"/>
              <a:t>The expected probabilities based on the current parameters will differ given specific observations</a:t>
            </a:r>
          </a:p>
          <a:p>
            <a:r>
              <a:rPr lang="en-US" dirty="0"/>
              <a:t>Assume in our example:</a:t>
            </a:r>
          </a:p>
          <a:p>
            <a:pPr lvl="1"/>
            <a:r>
              <a:rPr lang="en-US" dirty="0"/>
              <a:t>All initial states are initially </a:t>
            </a:r>
            <a:r>
              <a:rPr lang="en-US" dirty="0" err="1"/>
              <a:t>equi</a:t>
            </a:r>
            <a:r>
              <a:rPr lang="en-US" dirty="0"/>
              <a:t>-probable</a:t>
            </a:r>
          </a:p>
          <a:p>
            <a:pPr lvl="1"/>
            <a:r>
              <a:rPr lang="en-US" dirty="0"/>
              <a:t>C1 has higher probability than the other states of outputting F1</a:t>
            </a:r>
          </a:p>
          <a:p>
            <a:pPr lvl="1"/>
            <a:r>
              <a:rPr lang="en-US" dirty="0"/>
              <a:t>F1 is the most common first observation in the training data</a:t>
            </a:r>
          </a:p>
          <a:p>
            <a:pPr lvl="1"/>
            <a:r>
              <a:rPr lang="en-US" dirty="0"/>
              <a:t>What could happen to initial probability of C1: </a:t>
            </a:r>
            <a:r>
              <a:rPr lang="en-US" i="1" dirty="0"/>
              <a:t>π</a:t>
            </a:r>
            <a:r>
              <a:rPr lang="en-US" dirty="0"/>
              <a:t>(C1) in order to increase the likelihood of the observation?	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25DE-8807-0A47-9A60-80E92D46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B15C20-29B7-9F45-94C3-F0388123F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4800" y="-256527"/>
            <a:ext cx="9677399" cy="747799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06760-28C7-BF47-830E-44776BEB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723F0-F6A2-BD43-80A5-76CAB301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374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1"/>
            <a:ext cx="7772400" cy="4800600"/>
          </a:xfrm>
        </p:spPr>
        <p:txBody>
          <a:bodyPr/>
          <a:lstStyle/>
          <a:p>
            <a:r>
              <a:rPr lang="en-US" dirty="0"/>
              <a:t>The expected probabilities based on the current parameters will differ given specific observations</a:t>
            </a:r>
          </a:p>
          <a:p>
            <a:r>
              <a:rPr lang="en-US" dirty="0"/>
              <a:t>Assume in our example:</a:t>
            </a:r>
          </a:p>
          <a:p>
            <a:pPr lvl="1"/>
            <a:r>
              <a:rPr lang="en-US" dirty="0"/>
              <a:t>All initial states are initially </a:t>
            </a:r>
            <a:r>
              <a:rPr lang="en-US" dirty="0" err="1"/>
              <a:t>equi</a:t>
            </a:r>
            <a:r>
              <a:rPr lang="en-US" dirty="0"/>
              <a:t>-probable</a:t>
            </a:r>
          </a:p>
          <a:p>
            <a:pPr lvl="1"/>
            <a:r>
              <a:rPr lang="en-US" dirty="0"/>
              <a:t>C1 has higher probability than the other states of outputting F1</a:t>
            </a:r>
          </a:p>
          <a:p>
            <a:pPr lvl="1"/>
            <a:r>
              <a:rPr lang="en-US" dirty="0"/>
              <a:t>F1 is the most common first observation in the training data</a:t>
            </a:r>
          </a:p>
          <a:p>
            <a:pPr lvl="1"/>
            <a:r>
              <a:rPr lang="en-US" dirty="0"/>
              <a:t>What could happen to initial probability of C1: </a:t>
            </a:r>
            <a:r>
              <a:rPr lang="en-US" i="1" dirty="0"/>
              <a:t>π</a:t>
            </a:r>
            <a:r>
              <a:rPr lang="en-US" dirty="0"/>
              <a:t>(C1)?	</a:t>
            </a:r>
          </a:p>
          <a:p>
            <a:pPr lvl="1"/>
            <a:r>
              <a:rPr lang="en-US" dirty="0"/>
              <a:t>When we calculate </a:t>
            </a:r>
            <a:r>
              <a:rPr lang="en-US" i="1" dirty="0">
                <a:ea typeface="Lucida Grande"/>
                <a:cs typeface="Lucida Grande"/>
              </a:rPr>
              <a:t>γ</a:t>
            </a:r>
            <a:r>
              <a:rPr lang="en-US" baseline="-25000" dirty="0"/>
              <a:t>1</a:t>
            </a:r>
            <a:r>
              <a:rPr lang="en-US" dirty="0"/>
              <a:t>(C1) (given the observation) it will </a:t>
            </a:r>
            <a:r>
              <a:rPr lang="en-US" i="1" dirty="0"/>
              <a:t>probably</a:t>
            </a:r>
            <a:r>
              <a:rPr lang="en-US" dirty="0"/>
              <a:t> be larger than the original </a:t>
            </a:r>
            <a:r>
              <a:rPr lang="en-US" i="1" dirty="0"/>
              <a:t>π</a:t>
            </a:r>
            <a:r>
              <a:rPr lang="en-US" dirty="0"/>
              <a:t>(C1), thus increasing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O</a:t>
            </a:r>
            <a:r>
              <a:rPr lang="en-US" dirty="0"/>
              <a:t>|</a:t>
            </a:r>
            <a:r>
              <a:rPr lang="en-US" i="1" dirty="0"/>
              <a:t>λ</a:t>
            </a:r>
            <a:r>
              <a:rPr lang="en-US" dirty="0"/>
              <a:t>')  </a:t>
            </a:r>
          </a:p>
          <a:p>
            <a:pPr lvl="1"/>
            <a:r>
              <a:rPr lang="en-US" dirty="0"/>
              <a:t>The other initial probabilities must then decrease</a:t>
            </a:r>
          </a:p>
          <a:p>
            <a:pPr lvl="1"/>
            <a:r>
              <a:rPr lang="en-US" dirty="0"/>
              <a:t>But more than just the initial observation, Baum-Welch considers the entire observation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r>
              <a:rPr lang="en-US" dirty="0"/>
              <a:t>EM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1"/>
            <a:ext cx="7772400" cy="5029200"/>
          </a:xfrm>
        </p:spPr>
        <p:txBody>
          <a:bodyPr/>
          <a:lstStyle/>
          <a:p>
            <a:r>
              <a:rPr lang="en-US" i="1" dirty="0" err="1">
                <a:ea typeface="Lucida Grande"/>
                <a:cs typeface="Lucida Grande"/>
              </a:rPr>
              <a:t>γ</a:t>
            </a:r>
            <a:r>
              <a:rPr lang="en-US" i="1" baseline="-25000" dirty="0" err="1"/>
              <a:t>t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) = probability of being in </a:t>
            </a:r>
            <a:r>
              <a:rPr lang="en-US" i="1" dirty="0"/>
              <a:t>S</a:t>
            </a:r>
            <a:r>
              <a:rPr lang="en-US" i="1" baseline="-25000" dirty="0"/>
              <a:t>i</a:t>
            </a:r>
            <a:r>
              <a:rPr lang="en-US" dirty="0"/>
              <a:t> at step </a:t>
            </a:r>
            <a:r>
              <a:rPr lang="en-US" i="1" dirty="0"/>
              <a:t>t</a:t>
            </a:r>
            <a:r>
              <a:rPr lang="en-US" dirty="0"/>
              <a:t>  (given </a:t>
            </a:r>
            <a:r>
              <a:rPr lang="en-US" i="1" dirty="0"/>
              <a:t>O</a:t>
            </a:r>
            <a:r>
              <a:rPr lang="en-US" dirty="0"/>
              <a:t> and </a:t>
            </a:r>
            <a:r>
              <a:rPr lang="en-US" i="1" dirty="0" err="1"/>
              <a:t>λ</a:t>
            </a:r>
            <a:r>
              <a:rPr lang="en-US" dirty="0"/>
              <a:t>)</a:t>
            </a:r>
          </a:p>
          <a:p>
            <a:r>
              <a:rPr lang="en-US" dirty="0"/>
              <a:t>New value for </a:t>
            </a:r>
            <a:r>
              <a:rPr lang="en-US" i="1" dirty="0"/>
              <a:t>π</a:t>
            </a:r>
            <a:r>
              <a:rPr lang="en-US" dirty="0"/>
              <a:t>(C1) = </a:t>
            </a:r>
            <a:r>
              <a:rPr lang="en-US" i="1" dirty="0">
                <a:ea typeface="Lucida Grande"/>
                <a:cs typeface="Lucida Grande"/>
              </a:rPr>
              <a:t>γ</a:t>
            </a:r>
            <a:r>
              <a:rPr lang="en-US" baseline="-25000" dirty="0"/>
              <a:t>1</a:t>
            </a:r>
            <a:r>
              <a:rPr lang="en-US" dirty="0"/>
              <a:t>(C1) is based on </a:t>
            </a:r>
            <a:r>
              <a:rPr lang="en-US" i="1" dirty="0"/>
              <a:t>α</a:t>
            </a:r>
            <a:r>
              <a:rPr lang="en-US" baseline="-25000" dirty="0"/>
              <a:t>1</a:t>
            </a:r>
            <a:r>
              <a:rPr lang="en-US" dirty="0"/>
              <a:t>(C1) </a:t>
            </a:r>
            <a:r>
              <a:rPr lang="en-US" u="sng" dirty="0"/>
              <a:t>and</a:t>
            </a:r>
            <a:r>
              <a:rPr lang="en-US" dirty="0"/>
              <a:t>  </a:t>
            </a:r>
            <a:r>
              <a:rPr lang="en-US" i="1" dirty="0"/>
              <a:t>β</a:t>
            </a:r>
            <a:r>
              <a:rPr lang="en-US" baseline="-25000" dirty="0"/>
              <a:t>1</a:t>
            </a:r>
            <a:r>
              <a:rPr lang="en-US" dirty="0"/>
              <a:t>(C1) which considers the probability of the entire sequence given </a:t>
            </a:r>
            <a:r>
              <a:rPr lang="en-US" i="1" dirty="0"/>
              <a:t>α</a:t>
            </a:r>
            <a:r>
              <a:rPr lang="en-US" baseline="-25000" dirty="0"/>
              <a:t>1</a:t>
            </a:r>
            <a:r>
              <a:rPr lang="en-US" dirty="0"/>
              <a:t>(C1) (i.e. that it started at C1 with observation F1) and all possible state sequences </a:t>
            </a:r>
          </a:p>
          <a:p>
            <a:r>
              <a:rPr lang="en-US" dirty="0"/>
              <a:t>So could </a:t>
            </a:r>
            <a:r>
              <a:rPr lang="en-US" i="1" dirty="0"/>
              <a:t>π</a:t>
            </a:r>
            <a:r>
              <a:rPr lang="en-US" dirty="0"/>
              <a:t>(C1) decrease in this case?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408602"/>
            <a:ext cx="4025900" cy="1183122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Baum-Welch Example – </a:t>
            </a:r>
            <a:r>
              <a:rPr lang="en-US" dirty="0">
                <a:latin typeface="+mn-lt"/>
              </a:rPr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952999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i="1" dirty="0" err="1"/>
              <a:t>λ</a:t>
            </a:r>
            <a:r>
              <a:rPr lang="en-US" sz="1800" dirty="0"/>
              <a:t>={</a:t>
            </a:r>
            <a:r>
              <a:rPr lang="en-US" sz="1800" i="1" dirty="0"/>
              <a:t>π</a:t>
            </a:r>
            <a:r>
              <a:rPr lang="en-US" sz="1800" dirty="0"/>
              <a:t>, </a:t>
            </a:r>
            <a:r>
              <a:rPr lang="en-US" sz="1800" i="1" dirty="0"/>
              <a:t>A</a:t>
            </a:r>
            <a:r>
              <a:rPr lang="en-US" sz="1800" dirty="0"/>
              <a:t>, </a:t>
            </a:r>
            <a:r>
              <a:rPr lang="en-US" sz="1800" i="1" dirty="0"/>
              <a:t>B</a:t>
            </a:r>
            <a:r>
              <a:rPr lang="en-US" sz="1800" dirty="0"/>
              <a:t>}</a:t>
            </a:r>
            <a:endParaRPr lang="en-US" sz="1800" i="1" dirty="0"/>
          </a:p>
          <a:p>
            <a:pPr>
              <a:spcBef>
                <a:spcPts val="0"/>
              </a:spcBef>
              <a:buNone/>
            </a:pPr>
            <a:r>
              <a:rPr lang="en-US" sz="1800" i="1" dirty="0"/>
              <a:t>π</a:t>
            </a:r>
            <a:r>
              <a:rPr lang="en-US" sz="1800" dirty="0"/>
              <a:t> = {.3, .3, .4} 			</a:t>
            </a:r>
          </a:p>
          <a:p>
            <a:pPr>
              <a:spcBef>
                <a:spcPts val="0"/>
              </a:spcBef>
              <a:buNone/>
            </a:pPr>
            <a:r>
              <a:rPr lang="en-US" sz="1800" i="1" dirty="0"/>
              <a:t>A</a:t>
            </a:r>
            <a:r>
              <a:rPr lang="en-US" sz="1800" dirty="0"/>
              <a:t> =  .2  .5  .3	</a:t>
            </a:r>
            <a:r>
              <a:rPr lang="en-US" sz="1800" i="1" dirty="0"/>
              <a:t>B</a:t>
            </a:r>
            <a:r>
              <a:rPr lang="en-US" sz="1800" dirty="0"/>
              <a:t> = .5  .2  .3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/>
              <a:t>.4  .4  .2	       .2  .3  .5</a:t>
            </a:r>
          </a:p>
          <a:p>
            <a:pPr lvl="1" defTabSz="912813">
              <a:spcBef>
                <a:spcPts val="0"/>
              </a:spcBef>
              <a:buNone/>
            </a:pPr>
            <a:r>
              <a:rPr lang="en-US" sz="1800" dirty="0"/>
              <a:t>.1  .4  .5	       .1  .1  .8</a:t>
            </a:r>
          </a:p>
          <a:p>
            <a:pPr defTabSz="912813">
              <a:spcBef>
                <a:spcPts val="0"/>
              </a:spcBef>
              <a:buNone/>
            </a:pPr>
            <a:r>
              <a:rPr lang="en-US" sz="1800" i="1" dirty="0"/>
              <a:t>O</a:t>
            </a:r>
            <a:r>
              <a:rPr lang="en-US" sz="1800" dirty="0"/>
              <a:t> = F1,F3,F3	(The Training Set – will be much longer)</a:t>
            </a:r>
          </a:p>
          <a:p>
            <a:pPr lvl="1" defTabSz="912813">
              <a:spcBef>
                <a:spcPts val="0"/>
              </a:spcBef>
              <a:buNone/>
            </a:pPr>
            <a:endParaRPr lang="en-US" sz="1800" i="1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lvl="1" defTabSz="912813">
              <a:spcBef>
                <a:spcPts val="0"/>
              </a:spcBef>
              <a:buNone/>
            </a:pPr>
            <a:endParaRPr lang="en-US" sz="1800" dirty="0"/>
          </a:p>
          <a:p>
            <a:pPr>
              <a:buNone/>
            </a:pPr>
            <a:endParaRPr lang="en-US" dirty="0"/>
          </a:p>
          <a:p>
            <a:pPr marL="0">
              <a:buNone/>
            </a:pPr>
            <a:r>
              <a:rPr lang="en-US" sz="1800" dirty="0"/>
              <a:t>Note the unfortunate luck that there happens to be 3 states, and an alphabet of size 3, and 3 observations in our sample sequence.   Those are usually not the same.   Table will be the same size for any </a:t>
            </a:r>
            <a:r>
              <a:rPr lang="en-US" sz="1800" i="1" dirty="0"/>
              <a:t>O</a:t>
            </a:r>
            <a:r>
              <a:rPr lang="en-US" sz="1800" dirty="0"/>
              <a:t>, though the </a:t>
            </a:r>
            <a:r>
              <a:rPr lang="en-US" sz="1800" i="1" dirty="0"/>
              <a:t>O</a:t>
            </a:r>
            <a:r>
              <a:rPr lang="en-US" sz="1800" dirty="0"/>
              <a:t> can change length.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330506"/>
              </p:ext>
            </p:extLst>
          </p:nvPr>
        </p:nvGraphicFramePr>
        <p:xfrm>
          <a:off x="1371600" y="3124200"/>
          <a:ext cx="2362200" cy="1884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/>
                        <a:t>F</a:t>
                      </a:r>
                      <a:r>
                        <a:rPr lang="en-US" sz="1600" b="0" baseline="-2500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/>
                        <a:t>F</a:t>
                      </a:r>
                      <a:r>
                        <a:rPr lang="en-US" sz="1600" b="0" baseline="-25000" dirty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/>
                        <a:t>F</a:t>
                      </a:r>
                      <a:r>
                        <a:rPr lang="en-US" sz="1600" b="0" baseline="-25000" dirty="0"/>
                        <a:t>3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.15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.017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.010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.058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.028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.04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.062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.038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262395"/>
              </p:ext>
            </p:extLst>
          </p:nvPr>
        </p:nvGraphicFramePr>
        <p:xfrm>
          <a:off x="4687277" y="3124200"/>
          <a:ext cx="2362200" cy="1884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/>
                        <a:t>F</a:t>
                      </a:r>
                      <a:r>
                        <a:rPr lang="en-US" sz="1600" b="0" baseline="-2500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/>
                        <a:t>F</a:t>
                      </a:r>
                      <a:r>
                        <a:rPr lang="en-US" sz="1600" b="0" baseline="-25000" dirty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/>
                        <a:t>F</a:t>
                      </a:r>
                      <a:r>
                        <a:rPr lang="en-US" sz="1600" b="0" baseline="-25000" dirty="0"/>
                        <a:t>3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.30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.55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.48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.36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.63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Baum-Welch Example – </a:t>
            </a:r>
            <a:r>
              <a:rPr lang="en-US" dirty="0" err="1">
                <a:latin typeface="+mn-lt"/>
              </a:rPr>
              <a:t>π</a:t>
            </a:r>
            <a:r>
              <a:rPr lang="en-US" dirty="0"/>
              <a:t>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1"/>
            <a:ext cx="7772400" cy="48006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dirty="0"/>
              <a:t> = {.3, .3, .4} 	</a:t>
            </a:r>
            <a:r>
              <a:rPr lang="en-US" sz="1800" i="1" dirty="0"/>
              <a:t>O</a:t>
            </a:r>
            <a:r>
              <a:rPr lang="en-US" sz="1800" dirty="0"/>
              <a:t> = F1,F3,F3</a:t>
            </a:r>
          </a:p>
          <a:p>
            <a:pPr>
              <a:spcBef>
                <a:spcPts val="0"/>
              </a:spcBef>
              <a:buNone/>
            </a:pPr>
            <a:r>
              <a:rPr lang="en-US" sz="1800" i="1" dirty="0"/>
              <a:t>A</a:t>
            </a:r>
            <a:r>
              <a:rPr lang="en-US" sz="1800" dirty="0"/>
              <a:t> =  .2  .5  .3	</a:t>
            </a:r>
            <a:r>
              <a:rPr lang="en-US" sz="1800" i="1" dirty="0"/>
              <a:t>B</a:t>
            </a:r>
            <a:r>
              <a:rPr lang="en-US" sz="1800" dirty="0"/>
              <a:t> = .5  .2  .3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/>
              <a:t>.4  .4  .2	       .2  .3  .5</a:t>
            </a:r>
          </a:p>
          <a:p>
            <a:pPr lvl="1" defTabSz="912813">
              <a:spcBef>
                <a:spcPts val="0"/>
              </a:spcBef>
              <a:buNone/>
            </a:pPr>
            <a:r>
              <a:rPr lang="en-US" sz="1800" dirty="0"/>
              <a:t>.1  .4  .5	       .1  .1  .8</a:t>
            </a:r>
          </a:p>
          <a:p>
            <a:pPr lvl="1" defTabSz="912813">
              <a:spcBef>
                <a:spcPts val="0"/>
              </a:spcBef>
              <a:buNone/>
            </a:pPr>
            <a:endParaRPr lang="en-US" sz="1800" dirty="0"/>
          </a:p>
          <a:p>
            <a:pPr lvl="1" defTabSz="912813">
              <a:spcBef>
                <a:spcPts val="0"/>
              </a:spcBef>
              <a:buNone/>
            </a:pPr>
            <a:endParaRPr lang="en-US" sz="1800" i="1" dirty="0"/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i="1" baseline="-25000" dirty="0" err="1"/>
              <a:t>i</a:t>
            </a:r>
            <a:r>
              <a:rPr lang="en-US" sz="1800" i="1" dirty="0"/>
              <a:t>'</a:t>
            </a:r>
            <a:r>
              <a:rPr lang="en-US" sz="1800" dirty="0"/>
              <a:t> = probability of starting in </a:t>
            </a:r>
            <a:r>
              <a:rPr lang="en-US" sz="1800" i="1" dirty="0"/>
              <a:t>S</a:t>
            </a:r>
            <a:r>
              <a:rPr lang="en-US" sz="1800" i="1" baseline="-25000" dirty="0"/>
              <a:t>i</a:t>
            </a:r>
            <a:r>
              <a:rPr lang="en-US" sz="1800" dirty="0"/>
              <a:t> given </a:t>
            </a:r>
            <a:r>
              <a:rPr lang="en-US" sz="1800" i="1" dirty="0"/>
              <a:t>O</a:t>
            </a:r>
            <a:r>
              <a:rPr lang="en-US" sz="1800" dirty="0"/>
              <a:t> and </a:t>
            </a:r>
            <a:r>
              <a:rPr lang="en-US" sz="1800" i="1" dirty="0" err="1"/>
              <a:t>λ</a:t>
            </a: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i="1" baseline="-25000" dirty="0" err="1"/>
              <a:t>i</a:t>
            </a:r>
            <a:r>
              <a:rPr lang="en-US" sz="1800" i="1" dirty="0"/>
              <a:t>'</a:t>
            </a:r>
            <a:r>
              <a:rPr lang="en-US" sz="1800" dirty="0"/>
              <a:t> = </a:t>
            </a:r>
            <a:r>
              <a:rPr lang="en-US" sz="1800" i="1" dirty="0">
                <a:ea typeface="Lucida Grande"/>
                <a:cs typeface="Lucida Grande"/>
              </a:rPr>
              <a:t>γ</a:t>
            </a:r>
            <a:r>
              <a:rPr lang="en-US" sz="1800" baseline="-25000" dirty="0"/>
              <a:t>1</a:t>
            </a:r>
            <a:r>
              <a:rPr lang="en-US" sz="1800" dirty="0"/>
              <a:t>(</a:t>
            </a:r>
            <a:r>
              <a:rPr lang="en-US" sz="1800" i="1" dirty="0"/>
              <a:t>i</a:t>
            </a:r>
            <a:r>
              <a:rPr lang="en-US" sz="1800" dirty="0"/>
              <a:t>) = </a:t>
            </a:r>
            <a:r>
              <a:rPr lang="en-US" sz="1800" i="1" dirty="0">
                <a:cs typeface="ＭＳ Ｐゴシック" charset="-128"/>
              </a:rPr>
              <a:t>α</a:t>
            </a:r>
            <a:r>
              <a:rPr lang="en-US" sz="1800" baseline="-25000" dirty="0">
                <a:cs typeface="ＭＳ Ｐゴシック" charset="-128"/>
              </a:rPr>
              <a:t>1</a:t>
            </a:r>
            <a:r>
              <a:rPr lang="en-US" sz="1800" dirty="0">
                <a:cs typeface="ＭＳ Ｐゴシック" charset="-128"/>
              </a:rPr>
              <a:t>(</a:t>
            </a:r>
            <a:r>
              <a:rPr lang="en-US" sz="1800" i="1" dirty="0">
                <a:cs typeface="ＭＳ Ｐゴシック" charset="-128"/>
              </a:rPr>
              <a:t>i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/>
              <a:t>β</a:t>
            </a:r>
            <a:r>
              <a:rPr lang="en-US" sz="1800" baseline="-25000" dirty="0"/>
              <a:t>1</a:t>
            </a:r>
            <a:r>
              <a:rPr lang="en-US" sz="1800" dirty="0"/>
              <a:t>(</a:t>
            </a:r>
            <a:r>
              <a:rPr lang="en-US" sz="1800" i="1" dirty="0"/>
              <a:t>i</a:t>
            </a:r>
            <a:r>
              <a:rPr lang="en-US" sz="1800" dirty="0"/>
              <a:t>) / </a:t>
            </a:r>
            <a:r>
              <a:rPr lang="en-US" sz="1800" i="1" dirty="0"/>
              <a:t>P</a:t>
            </a:r>
            <a:r>
              <a:rPr lang="en-US" sz="1800" dirty="0"/>
              <a:t>(</a:t>
            </a:r>
            <a:r>
              <a:rPr lang="en-US" sz="1800" i="1" dirty="0"/>
              <a:t>O</a:t>
            </a:r>
            <a:r>
              <a:rPr lang="en-US" sz="1800" dirty="0"/>
              <a:t>|</a:t>
            </a:r>
            <a:r>
              <a:rPr lang="en-US" sz="1800" i="1" dirty="0"/>
              <a:t>λ</a:t>
            </a:r>
            <a:r>
              <a:rPr lang="en-US" sz="1800" dirty="0"/>
              <a:t>) = </a:t>
            </a:r>
            <a:r>
              <a:rPr lang="en-US" sz="1800" i="1" dirty="0">
                <a:cs typeface="ＭＳ Ｐゴシック" charset="-128"/>
              </a:rPr>
              <a:t>α</a:t>
            </a:r>
            <a:r>
              <a:rPr lang="en-US" sz="1800" baseline="-25000" dirty="0">
                <a:cs typeface="ＭＳ Ｐゴシック" charset="-128"/>
              </a:rPr>
              <a:t>1</a:t>
            </a:r>
            <a:r>
              <a:rPr lang="en-US" sz="1800" dirty="0">
                <a:cs typeface="ＭＳ Ｐゴシック" charset="-128"/>
              </a:rPr>
              <a:t>(</a:t>
            </a:r>
            <a:r>
              <a:rPr lang="en-US" sz="1800" i="1" dirty="0">
                <a:cs typeface="ＭＳ Ｐゴシック" charset="-128"/>
              </a:rPr>
              <a:t>i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/>
              <a:t>β</a:t>
            </a:r>
            <a:r>
              <a:rPr lang="en-US" sz="1800" baseline="-25000" dirty="0"/>
              <a:t>1</a:t>
            </a:r>
            <a:r>
              <a:rPr lang="en-US" sz="1800" dirty="0"/>
              <a:t>(</a:t>
            </a:r>
            <a:r>
              <a:rPr lang="en-US" sz="1800" i="1" dirty="0"/>
              <a:t>i</a:t>
            </a:r>
            <a:r>
              <a:rPr lang="en-US" sz="1800" dirty="0"/>
              <a:t>) / 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i</a:t>
            </a:r>
            <a:r>
              <a:rPr lang="en-US" sz="1800" dirty="0"/>
              <a:t> </a:t>
            </a:r>
            <a:r>
              <a:rPr lang="en-US" sz="1800" i="1" dirty="0">
                <a:cs typeface="ＭＳ Ｐゴシック" charset="-128"/>
              </a:rPr>
              <a:t>α</a:t>
            </a:r>
            <a:r>
              <a:rPr lang="en-US" sz="1800" baseline="-25000" dirty="0">
                <a:cs typeface="ＭＳ Ｐゴシック" charset="-128"/>
              </a:rPr>
              <a:t>1</a:t>
            </a:r>
            <a:r>
              <a:rPr lang="en-US" sz="1800" dirty="0">
                <a:cs typeface="ＭＳ Ｐゴシック" charset="-128"/>
              </a:rPr>
              <a:t>(</a:t>
            </a:r>
            <a:r>
              <a:rPr lang="en-US" sz="1800" i="1" dirty="0">
                <a:cs typeface="ＭＳ Ｐゴシック" charset="-128"/>
              </a:rPr>
              <a:t>i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/>
              <a:t>β</a:t>
            </a:r>
            <a:r>
              <a:rPr lang="en-US" sz="1800" baseline="-25000" dirty="0"/>
              <a:t>1</a:t>
            </a:r>
            <a:r>
              <a:rPr lang="en-US" sz="1800" dirty="0"/>
              <a:t>(</a:t>
            </a:r>
            <a:r>
              <a:rPr lang="en-US" sz="1800" i="1" dirty="0"/>
              <a:t>i</a:t>
            </a:r>
            <a:r>
              <a:rPr lang="en-US" sz="1800" dirty="0"/>
              <a:t>) 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/>
              <a:t>π</a:t>
            </a:r>
            <a:r>
              <a:rPr lang="en-US" sz="1800" baseline="-25000" dirty="0"/>
              <a:t>1</a:t>
            </a:r>
            <a:r>
              <a:rPr lang="en-US" sz="1800" i="1" dirty="0"/>
              <a:t>'</a:t>
            </a:r>
            <a:r>
              <a:rPr lang="en-US" sz="1800" dirty="0"/>
              <a:t> =     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lvl="1" defTabSz="912813">
              <a:spcBef>
                <a:spcPts val="0"/>
              </a:spcBef>
              <a:buNone/>
            </a:pPr>
            <a:endParaRPr lang="en-US" sz="18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62400" y="1219200"/>
          <a:ext cx="2362200" cy="150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.15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.017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.010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.058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.028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.04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.062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.038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553200" y="1219200"/>
          <a:ext cx="2362200" cy="150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.30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.55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.48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.36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.63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446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Baum-Welch Example – </a:t>
            </a:r>
            <a:r>
              <a:rPr lang="en-US" dirty="0" err="1">
                <a:latin typeface="+mn-lt"/>
              </a:rPr>
              <a:t>π</a:t>
            </a:r>
            <a:r>
              <a:rPr lang="en-US" dirty="0"/>
              <a:t>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1"/>
            <a:ext cx="7772400" cy="48006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dirty="0"/>
              <a:t> = {.3, .3, .4} 	</a:t>
            </a:r>
            <a:r>
              <a:rPr lang="en-US" sz="1800" i="1" dirty="0"/>
              <a:t>O</a:t>
            </a:r>
            <a:r>
              <a:rPr lang="en-US" sz="1800" dirty="0"/>
              <a:t> = F1,F3,F3</a:t>
            </a:r>
          </a:p>
          <a:p>
            <a:pPr>
              <a:spcBef>
                <a:spcPts val="0"/>
              </a:spcBef>
              <a:buNone/>
            </a:pPr>
            <a:r>
              <a:rPr lang="en-US" sz="1800" i="1" dirty="0"/>
              <a:t>A</a:t>
            </a:r>
            <a:r>
              <a:rPr lang="en-US" sz="1800" dirty="0"/>
              <a:t> =  .2  .5  .3	</a:t>
            </a:r>
            <a:r>
              <a:rPr lang="en-US" sz="1800" i="1" dirty="0"/>
              <a:t>B</a:t>
            </a:r>
            <a:r>
              <a:rPr lang="en-US" sz="1800" dirty="0"/>
              <a:t> = .5  .2  .3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/>
              <a:t>.4  .4  .2	       .2  .3  .5</a:t>
            </a:r>
          </a:p>
          <a:p>
            <a:pPr lvl="1" defTabSz="912813">
              <a:spcBef>
                <a:spcPts val="0"/>
              </a:spcBef>
              <a:buNone/>
            </a:pPr>
            <a:r>
              <a:rPr lang="en-US" sz="1800" dirty="0"/>
              <a:t>.1  .4  .5	       .1  .1  .8</a:t>
            </a:r>
          </a:p>
          <a:p>
            <a:pPr lvl="1" defTabSz="912813">
              <a:spcBef>
                <a:spcPts val="0"/>
              </a:spcBef>
              <a:buNone/>
            </a:pPr>
            <a:endParaRPr lang="en-US" sz="1800" dirty="0"/>
          </a:p>
          <a:p>
            <a:pPr lvl="1" defTabSz="912813">
              <a:spcBef>
                <a:spcPts val="0"/>
              </a:spcBef>
              <a:buNone/>
            </a:pPr>
            <a:endParaRPr lang="en-US" sz="1800" i="1" dirty="0"/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i="1" baseline="-25000" dirty="0" err="1"/>
              <a:t>i</a:t>
            </a:r>
            <a:r>
              <a:rPr lang="en-US" sz="1800" i="1" dirty="0"/>
              <a:t>'</a:t>
            </a:r>
            <a:r>
              <a:rPr lang="en-US" sz="1800" dirty="0"/>
              <a:t> = probability of starting in </a:t>
            </a:r>
            <a:r>
              <a:rPr lang="en-US" sz="1800" i="1" dirty="0"/>
              <a:t>S</a:t>
            </a:r>
            <a:r>
              <a:rPr lang="en-US" sz="1800" i="1" baseline="-25000" dirty="0"/>
              <a:t>i</a:t>
            </a:r>
            <a:r>
              <a:rPr lang="en-US" sz="1800" dirty="0"/>
              <a:t> given </a:t>
            </a:r>
            <a:r>
              <a:rPr lang="en-US" sz="1800" i="1" dirty="0"/>
              <a:t>O</a:t>
            </a:r>
            <a:r>
              <a:rPr lang="en-US" sz="1800" dirty="0"/>
              <a:t> and </a:t>
            </a:r>
            <a:r>
              <a:rPr lang="en-US" sz="1800" i="1" dirty="0" err="1"/>
              <a:t>λ</a:t>
            </a: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i="1" baseline="-25000" dirty="0" err="1"/>
              <a:t>i</a:t>
            </a:r>
            <a:r>
              <a:rPr lang="en-US" sz="1800" i="1" dirty="0"/>
              <a:t>'</a:t>
            </a:r>
            <a:r>
              <a:rPr lang="en-US" sz="1800" dirty="0"/>
              <a:t> = </a:t>
            </a:r>
            <a:r>
              <a:rPr lang="en-US" sz="1800" i="1" dirty="0">
                <a:ea typeface="Lucida Grande"/>
                <a:cs typeface="Lucida Grande"/>
              </a:rPr>
              <a:t>γ</a:t>
            </a:r>
            <a:r>
              <a:rPr lang="en-US" sz="1800" baseline="-25000" dirty="0"/>
              <a:t>1</a:t>
            </a:r>
            <a:r>
              <a:rPr lang="en-US" sz="1800" dirty="0"/>
              <a:t>(</a:t>
            </a:r>
            <a:r>
              <a:rPr lang="en-US" sz="1800" i="1" dirty="0"/>
              <a:t>i</a:t>
            </a:r>
            <a:r>
              <a:rPr lang="en-US" sz="1800" dirty="0"/>
              <a:t>) = </a:t>
            </a:r>
            <a:r>
              <a:rPr lang="en-US" sz="1800" i="1" dirty="0">
                <a:cs typeface="ＭＳ Ｐゴシック" charset="-128"/>
              </a:rPr>
              <a:t>α</a:t>
            </a:r>
            <a:r>
              <a:rPr lang="en-US" sz="1800" baseline="-25000" dirty="0">
                <a:cs typeface="ＭＳ Ｐゴシック" charset="-128"/>
              </a:rPr>
              <a:t>1</a:t>
            </a:r>
            <a:r>
              <a:rPr lang="en-US" sz="1800" dirty="0">
                <a:cs typeface="ＭＳ Ｐゴシック" charset="-128"/>
              </a:rPr>
              <a:t>(</a:t>
            </a:r>
            <a:r>
              <a:rPr lang="en-US" sz="1800" i="1" dirty="0">
                <a:cs typeface="ＭＳ Ｐゴシック" charset="-128"/>
              </a:rPr>
              <a:t>i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/>
              <a:t>β</a:t>
            </a:r>
            <a:r>
              <a:rPr lang="en-US" sz="1800" baseline="-25000" dirty="0"/>
              <a:t>1</a:t>
            </a:r>
            <a:r>
              <a:rPr lang="en-US" sz="1800" dirty="0"/>
              <a:t>(</a:t>
            </a:r>
            <a:r>
              <a:rPr lang="en-US" sz="1800" i="1" dirty="0"/>
              <a:t>i</a:t>
            </a:r>
            <a:r>
              <a:rPr lang="en-US" sz="1800" dirty="0"/>
              <a:t>) / </a:t>
            </a:r>
            <a:r>
              <a:rPr lang="en-US" sz="1800" i="1" dirty="0"/>
              <a:t>P</a:t>
            </a:r>
            <a:r>
              <a:rPr lang="en-US" sz="1800" dirty="0"/>
              <a:t>(</a:t>
            </a:r>
            <a:r>
              <a:rPr lang="en-US" sz="1800" i="1" dirty="0"/>
              <a:t>O</a:t>
            </a:r>
            <a:r>
              <a:rPr lang="en-US" sz="1800" dirty="0"/>
              <a:t>|</a:t>
            </a:r>
            <a:r>
              <a:rPr lang="en-US" sz="1800" i="1" dirty="0"/>
              <a:t>λ</a:t>
            </a:r>
            <a:r>
              <a:rPr lang="en-US" sz="1800" dirty="0"/>
              <a:t>) = </a:t>
            </a:r>
            <a:r>
              <a:rPr lang="en-US" sz="1800" i="1" dirty="0">
                <a:cs typeface="ＭＳ Ｐゴシック" charset="-128"/>
              </a:rPr>
              <a:t>α</a:t>
            </a:r>
            <a:r>
              <a:rPr lang="en-US" sz="1800" baseline="-25000" dirty="0">
                <a:cs typeface="ＭＳ Ｐゴシック" charset="-128"/>
              </a:rPr>
              <a:t>1</a:t>
            </a:r>
            <a:r>
              <a:rPr lang="en-US" sz="1800" dirty="0">
                <a:cs typeface="ＭＳ Ｐゴシック" charset="-128"/>
              </a:rPr>
              <a:t>(</a:t>
            </a:r>
            <a:r>
              <a:rPr lang="en-US" sz="1800" i="1" dirty="0">
                <a:cs typeface="ＭＳ Ｐゴシック" charset="-128"/>
              </a:rPr>
              <a:t>i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/>
              <a:t>β</a:t>
            </a:r>
            <a:r>
              <a:rPr lang="en-US" sz="1800" baseline="-25000" dirty="0"/>
              <a:t>1</a:t>
            </a:r>
            <a:r>
              <a:rPr lang="en-US" sz="1800" dirty="0"/>
              <a:t>(</a:t>
            </a:r>
            <a:r>
              <a:rPr lang="en-US" sz="1800" i="1" dirty="0"/>
              <a:t>i</a:t>
            </a:r>
            <a:r>
              <a:rPr lang="en-US" sz="1800" dirty="0"/>
              <a:t>) / 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i</a:t>
            </a:r>
            <a:r>
              <a:rPr lang="en-US" sz="1800" dirty="0"/>
              <a:t> </a:t>
            </a:r>
            <a:r>
              <a:rPr lang="en-US" sz="1800" i="1" dirty="0">
                <a:cs typeface="ＭＳ Ｐゴシック" charset="-128"/>
              </a:rPr>
              <a:t>α</a:t>
            </a:r>
            <a:r>
              <a:rPr lang="en-US" sz="1800" baseline="-25000" dirty="0">
                <a:cs typeface="ＭＳ Ｐゴシック" charset="-128"/>
              </a:rPr>
              <a:t>1</a:t>
            </a:r>
            <a:r>
              <a:rPr lang="en-US" sz="1800" dirty="0">
                <a:cs typeface="ＭＳ Ｐゴシック" charset="-128"/>
              </a:rPr>
              <a:t>(</a:t>
            </a:r>
            <a:r>
              <a:rPr lang="en-US" sz="1800" i="1" dirty="0">
                <a:cs typeface="ＭＳ Ｐゴシック" charset="-128"/>
              </a:rPr>
              <a:t>i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/>
              <a:t>β</a:t>
            </a:r>
            <a:r>
              <a:rPr lang="en-US" sz="1800" baseline="-25000" dirty="0"/>
              <a:t>1</a:t>
            </a:r>
            <a:r>
              <a:rPr lang="en-US" sz="1800" dirty="0"/>
              <a:t>(</a:t>
            </a:r>
            <a:r>
              <a:rPr lang="en-US" sz="1800" i="1" dirty="0"/>
              <a:t>i</a:t>
            </a:r>
            <a:r>
              <a:rPr lang="en-US" sz="1800" dirty="0"/>
              <a:t>) 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/>
              <a:t>π</a:t>
            </a:r>
            <a:r>
              <a:rPr lang="en-US" sz="1800" baseline="-25000" dirty="0"/>
              <a:t>1</a:t>
            </a:r>
            <a:r>
              <a:rPr lang="en-US" sz="1800" i="1" dirty="0"/>
              <a:t>'</a:t>
            </a:r>
            <a:r>
              <a:rPr lang="en-US" sz="1800" dirty="0"/>
              <a:t> = </a:t>
            </a:r>
            <a:r>
              <a:rPr lang="en-US" sz="1800" i="1" dirty="0">
                <a:ea typeface="Lucida Grande"/>
                <a:cs typeface="Lucida Grande"/>
              </a:rPr>
              <a:t>γ</a:t>
            </a:r>
            <a:r>
              <a:rPr lang="en-US" sz="1800" baseline="-25000" dirty="0"/>
              <a:t>1</a:t>
            </a:r>
            <a:r>
              <a:rPr lang="en-US" sz="1800" dirty="0"/>
              <a:t>(1) = .15·.30/.076 = .60	// .076 comes from previous calc of </a:t>
            </a:r>
            <a:r>
              <a:rPr lang="en-US" sz="1800" i="1" dirty="0"/>
              <a:t>P</a:t>
            </a:r>
            <a:r>
              <a:rPr lang="en-US" sz="1800" dirty="0"/>
              <a:t>(</a:t>
            </a:r>
            <a:r>
              <a:rPr lang="en-US" sz="1800" i="1" dirty="0"/>
              <a:t>O</a:t>
            </a:r>
            <a:r>
              <a:rPr lang="en-US" sz="1800" dirty="0"/>
              <a:t>|</a:t>
            </a:r>
            <a:r>
              <a:rPr lang="en-US" sz="1800" i="1" dirty="0"/>
              <a:t>λ</a:t>
            </a:r>
            <a:r>
              <a:rPr lang="en-US" sz="1800" dirty="0"/>
              <a:t>)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/>
              <a:t>π</a:t>
            </a:r>
            <a:r>
              <a:rPr lang="en-US" sz="1800" baseline="-25000" dirty="0"/>
              <a:t>1</a:t>
            </a:r>
            <a:r>
              <a:rPr lang="en-US" sz="1800" i="1" dirty="0"/>
              <a:t>'</a:t>
            </a:r>
            <a:r>
              <a:rPr lang="en-US" sz="1800" dirty="0"/>
              <a:t> = </a:t>
            </a:r>
            <a:r>
              <a:rPr lang="en-US" sz="1800" i="1" dirty="0">
                <a:ea typeface="Lucida Grande"/>
                <a:cs typeface="Lucida Grande"/>
              </a:rPr>
              <a:t>γ</a:t>
            </a:r>
            <a:r>
              <a:rPr lang="en-US" sz="1800" baseline="-25000" dirty="0"/>
              <a:t>1</a:t>
            </a:r>
            <a:r>
              <a:rPr lang="en-US" sz="1800" dirty="0"/>
              <a:t>(1) = .15·.30/((.15·.30) + (.06·.26) + (.04·.36)) 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dirty="0"/>
              <a:t>		= .15·.30/.076 = .60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lvl="1" defTabSz="912813">
              <a:spcBef>
                <a:spcPts val="0"/>
              </a:spcBef>
              <a:buNone/>
            </a:pPr>
            <a:endParaRPr lang="en-US" sz="1800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962400" y="1219200"/>
          <a:ext cx="2362200" cy="150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.15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.017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.010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.058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.028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.04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.062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.038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553200" y="1219200"/>
          <a:ext cx="2362200" cy="150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.30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.55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.48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.36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.63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Baum-Welch Example – </a:t>
            </a:r>
            <a:r>
              <a:rPr lang="en-US" dirty="0" err="1">
                <a:latin typeface="+mn-lt"/>
              </a:rPr>
              <a:t>π</a:t>
            </a:r>
            <a:r>
              <a:rPr lang="en-US" dirty="0"/>
              <a:t>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1"/>
            <a:ext cx="7772400" cy="48006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dirty="0"/>
              <a:t> = {.3, .3, .4} 	</a:t>
            </a:r>
            <a:r>
              <a:rPr lang="en-US" sz="1800" i="1" dirty="0"/>
              <a:t>O</a:t>
            </a:r>
            <a:r>
              <a:rPr lang="en-US" sz="1800" dirty="0"/>
              <a:t> = F1,F3,F3</a:t>
            </a:r>
          </a:p>
          <a:p>
            <a:pPr>
              <a:spcBef>
                <a:spcPts val="0"/>
              </a:spcBef>
              <a:buNone/>
            </a:pPr>
            <a:r>
              <a:rPr lang="en-US" sz="1800" i="1" dirty="0"/>
              <a:t>A</a:t>
            </a:r>
            <a:r>
              <a:rPr lang="en-US" sz="1800" dirty="0"/>
              <a:t> =  .2  .5  .3	</a:t>
            </a:r>
            <a:r>
              <a:rPr lang="en-US" sz="1800" i="1" dirty="0"/>
              <a:t>B</a:t>
            </a:r>
            <a:r>
              <a:rPr lang="en-US" sz="1800" dirty="0"/>
              <a:t> = .5  .2  .3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/>
              <a:t>.4  .4  .2	       .2  .3  .5</a:t>
            </a:r>
          </a:p>
          <a:p>
            <a:pPr lvl="1" defTabSz="912813">
              <a:spcBef>
                <a:spcPts val="0"/>
              </a:spcBef>
              <a:buNone/>
            </a:pPr>
            <a:r>
              <a:rPr lang="en-US" sz="1800" dirty="0"/>
              <a:t>.1  .4  .5	       .1  .1  .8</a:t>
            </a:r>
          </a:p>
          <a:p>
            <a:pPr lvl="1" defTabSz="912813">
              <a:spcBef>
                <a:spcPts val="0"/>
              </a:spcBef>
              <a:buNone/>
            </a:pPr>
            <a:endParaRPr lang="en-US" sz="1800" dirty="0"/>
          </a:p>
          <a:p>
            <a:pPr lvl="1" defTabSz="912813">
              <a:spcBef>
                <a:spcPts val="0"/>
              </a:spcBef>
              <a:buNone/>
            </a:pPr>
            <a:endParaRPr lang="en-US" sz="1800" i="1" dirty="0"/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i="1" baseline="-25000" dirty="0" err="1"/>
              <a:t>i</a:t>
            </a:r>
            <a:r>
              <a:rPr lang="en-US" sz="1800" i="1" dirty="0"/>
              <a:t>'</a:t>
            </a:r>
            <a:r>
              <a:rPr lang="en-US" sz="1800" dirty="0"/>
              <a:t> = probability of starting in </a:t>
            </a:r>
            <a:r>
              <a:rPr lang="en-US" sz="1800" i="1" dirty="0"/>
              <a:t>S</a:t>
            </a:r>
            <a:r>
              <a:rPr lang="en-US" sz="1800" i="1" baseline="-25000" dirty="0"/>
              <a:t>i</a:t>
            </a:r>
            <a:r>
              <a:rPr lang="en-US" sz="1800" dirty="0"/>
              <a:t> given </a:t>
            </a:r>
            <a:r>
              <a:rPr lang="en-US" sz="1800" i="1" dirty="0"/>
              <a:t>O</a:t>
            </a:r>
            <a:r>
              <a:rPr lang="en-US" sz="1800" dirty="0"/>
              <a:t> and </a:t>
            </a:r>
            <a:r>
              <a:rPr lang="en-US" sz="1800" i="1" dirty="0" err="1"/>
              <a:t>λ</a:t>
            </a: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i="1" baseline="-25000" dirty="0" err="1"/>
              <a:t>i</a:t>
            </a:r>
            <a:r>
              <a:rPr lang="en-US" sz="1800" i="1" dirty="0"/>
              <a:t>'</a:t>
            </a:r>
            <a:r>
              <a:rPr lang="en-US" sz="1800" dirty="0"/>
              <a:t> = </a:t>
            </a:r>
            <a:r>
              <a:rPr lang="en-US" sz="1800" i="1" dirty="0">
                <a:ea typeface="Lucida Grande"/>
                <a:cs typeface="Lucida Grande"/>
              </a:rPr>
              <a:t>γ</a:t>
            </a:r>
            <a:r>
              <a:rPr lang="en-US" sz="1800" baseline="-25000" dirty="0"/>
              <a:t>1</a:t>
            </a:r>
            <a:r>
              <a:rPr lang="en-US" sz="1800" dirty="0"/>
              <a:t>(</a:t>
            </a:r>
            <a:r>
              <a:rPr lang="en-US" sz="1800" i="1" dirty="0"/>
              <a:t>i</a:t>
            </a:r>
            <a:r>
              <a:rPr lang="en-US" sz="1800" dirty="0"/>
              <a:t>) = </a:t>
            </a:r>
            <a:r>
              <a:rPr lang="en-US" sz="1800" i="1" dirty="0">
                <a:cs typeface="ＭＳ Ｐゴシック" charset="-128"/>
              </a:rPr>
              <a:t>α</a:t>
            </a:r>
            <a:r>
              <a:rPr lang="en-US" sz="1800" baseline="-25000" dirty="0">
                <a:cs typeface="ＭＳ Ｐゴシック" charset="-128"/>
              </a:rPr>
              <a:t>1</a:t>
            </a:r>
            <a:r>
              <a:rPr lang="en-US" sz="1800" dirty="0">
                <a:cs typeface="ＭＳ Ｐゴシック" charset="-128"/>
              </a:rPr>
              <a:t>(</a:t>
            </a:r>
            <a:r>
              <a:rPr lang="en-US" sz="1800" i="1" dirty="0">
                <a:cs typeface="ＭＳ Ｐゴシック" charset="-128"/>
              </a:rPr>
              <a:t>i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/>
              <a:t>β</a:t>
            </a:r>
            <a:r>
              <a:rPr lang="en-US" sz="1800" baseline="-25000" dirty="0"/>
              <a:t>1</a:t>
            </a:r>
            <a:r>
              <a:rPr lang="en-US" sz="1800" dirty="0"/>
              <a:t>(</a:t>
            </a:r>
            <a:r>
              <a:rPr lang="en-US" sz="1800" i="1" dirty="0"/>
              <a:t>i</a:t>
            </a:r>
            <a:r>
              <a:rPr lang="en-US" sz="1800" dirty="0"/>
              <a:t>) / </a:t>
            </a:r>
            <a:r>
              <a:rPr lang="en-US" sz="1800" i="1" dirty="0"/>
              <a:t>P</a:t>
            </a:r>
            <a:r>
              <a:rPr lang="en-US" sz="1800" dirty="0"/>
              <a:t>(</a:t>
            </a:r>
            <a:r>
              <a:rPr lang="en-US" sz="1800" i="1" dirty="0"/>
              <a:t>O</a:t>
            </a:r>
            <a:r>
              <a:rPr lang="en-US" sz="1800" dirty="0"/>
              <a:t>|</a:t>
            </a:r>
            <a:r>
              <a:rPr lang="en-US" sz="1800" i="1" dirty="0"/>
              <a:t>λ</a:t>
            </a:r>
            <a:r>
              <a:rPr lang="en-US" sz="1800" dirty="0"/>
              <a:t>) = </a:t>
            </a:r>
            <a:r>
              <a:rPr lang="en-US" sz="1800" i="1" dirty="0">
                <a:cs typeface="ＭＳ Ｐゴシック" charset="-128"/>
              </a:rPr>
              <a:t>α</a:t>
            </a:r>
            <a:r>
              <a:rPr lang="en-US" sz="1800" baseline="-25000" dirty="0">
                <a:cs typeface="ＭＳ Ｐゴシック" charset="-128"/>
              </a:rPr>
              <a:t>1</a:t>
            </a:r>
            <a:r>
              <a:rPr lang="en-US" sz="1800" dirty="0">
                <a:cs typeface="ＭＳ Ｐゴシック" charset="-128"/>
              </a:rPr>
              <a:t>(</a:t>
            </a:r>
            <a:r>
              <a:rPr lang="en-US" sz="1800" i="1" dirty="0">
                <a:cs typeface="ＭＳ Ｐゴシック" charset="-128"/>
              </a:rPr>
              <a:t>i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/>
              <a:t>β</a:t>
            </a:r>
            <a:r>
              <a:rPr lang="en-US" sz="1800" baseline="-25000" dirty="0"/>
              <a:t>1</a:t>
            </a:r>
            <a:r>
              <a:rPr lang="en-US" sz="1800" dirty="0"/>
              <a:t>(</a:t>
            </a:r>
            <a:r>
              <a:rPr lang="en-US" sz="1800" i="1" dirty="0"/>
              <a:t>i</a:t>
            </a:r>
            <a:r>
              <a:rPr lang="en-US" sz="1800" dirty="0"/>
              <a:t>) / 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i</a:t>
            </a:r>
            <a:r>
              <a:rPr lang="en-US" sz="1800" dirty="0"/>
              <a:t> </a:t>
            </a:r>
            <a:r>
              <a:rPr lang="en-US" sz="1800" i="1" dirty="0">
                <a:cs typeface="ＭＳ Ｐゴシック" charset="-128"/>
              </a:rPr>
              <a:t>α</a:t>
            </a:r>
            <a:r>
              <a:rPr lang="en-US" sz="1800" baseline="-25000" dirty="0">
                <a:cs typeface="ＭＳ Ｐゴシック" charset="-128"/>
              </a:rPr>
              <a:t>1</a:t>
            </a:r>
            <a:r>
              <a:rPr lang="en-US" sz="1800" dirty="0">
                <a:cs typeface="ＭＳ Ｐゴシック" charset="-128"/>
              </a:rPr>
              <a:t>(</a:t>
            </a:r>
            <a:r>
              <a:rPr lang="en-US" sz="1800" i="1" dirty="0">
                <a:cs typeface="ＭＳ Ｐゴシック" charset="-128"/>
              </a:rPr>
              <a:t>i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/>
              <a:t>β</a:t>
            </a:r>
            <a:r>
              <a:rPr lang="en-US" sz="1800" baseline="-25000" dirty="0"/>
              <a:t>1</a:t>
            </a:r>
            <a:r>
              <a:rPr lang="en-US" sz="1800" dirty="0"/>
              <a:t>(</a:t>
            </a:r>
            <a:r>
              <a:rPr lang="en-US" sz="1800" i="1" dirty="0"/>
              <a:t>i</a:t>
            </a:r>
            <a:r>
              <a:rPr lang="en-US" sz="1800" dirty="0"/>
              <a:t>) 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/>
              <a:t>π</a:t>
            </a:r>
            <a:r>
              <a:rPr lang="en-US" sz="1800" baseline="-25000" dirty="0"/>
              <a:t>1</a:t>
            </a:r>
            <a:r>
              <a:rPr lang="en-US" sz="1800" i="1" dirty="0"/>
              <a:t>'</a:t>
            </a:r>
            <a:r>
              <a:rPr lang="en-US" sz="1800" dirty="0"/>
              <a:t> = </a:t>
            </a:r>
            <a:r>
              <a:rPr lang="en-US" sz="1800" i="1" dirty="0">
                <a:ea typeface="Lucida Grande"/>
                <a:cs typeface="Lucida Grande"/>
              </a:rPr>
              <a:t>γ</a:t>
            </a:r>
            <a:r>
              <a:rPr lang="en-US" sz="1800" baseline="-25000" dirty="0"/>
              <a:t>1</a:t>
            </a:r>
            <a:r>
              <a:rPr lang="en-US" sz="1800" dirty="0"/>
              <a:t>(1) = .15·.30/.076 = .60	// .076 comes from previous calc of </a:t>
            </a:r>
            <a:r>
              <a:rPr lang="en-US" sz="1800" i="1" dirty="0"/>
              <a:t>P</a:t>
            </a:r>
            <a:r>
              <a:rPr lang="en-US" sz="1800" dirty="0"/>
              <a:t>(</a:t>
            </a:r>
            <a:r>
              <a:rPr lang="en-US" sz="1800" i="1" dirty="0"/>
              <a:t>O</a:t>
            </a:r>
            <a:r>
              <a:rPr lang="en-US" sz="1800" dirty="0"/>
              <a:t>|</a:t>
            </a:r>
            <a:r>
              <a:rPr lang="en-US" sz="1800" i="1" dirty="0"/>
              <a:t>λ</a:t>
            </a:r>
            <a:r>
              <a:rPr lang="en-US" sz="1800" dirty="0"/>
              <a:t>)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/>
              <a:t>π</a:t>
            </a:r>
            <a:r>
              <a:rPr lang="en-US" sz="1800" baseline="-25000" dirty="0"/>
              <a:t>1</a:t>
            </a:r>
            <a:r>
              <a:rPr lang="en-US" sz="1800" i="1" dirty="0"/>
              <a:t>'</a:t>
            </a:r>
            <a:r>
              <a:rPr lang="en-US" sz="1800" dirty="0"/>
              <a:t> = </a:t>
            </a:r>
            <a:r>
              <a:rPr lang="en-US" sz="1800" i="1" dirty="0">
                <a:ea typeface="Lucida Grande"/>
                <a:cs typeface="Lucida Grande"/>
              </a:rPr>
              <a:t>γ</a:t>
            </a:r>
            <a:r>
              <a:rPr lang="en-US" sz="1800" baseline="-25000" dirty="0"/>
              <a:t>1</a:t>
            </a:r>
            <a:r>
              <a:rPr lang="en-US" sz="1800" dirty="0"/>
              <a:t>(1) = .15·.30/((.15·.30) + (.06·.26) + (.04·.36)) 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dirty="0"/>
              <a:t>		= .15·.30/.076 = .60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/>
              <a:t>π</a:t>
            </a:r>
            <a:r>
              <a:rPr lang="en-US" sz="1800" baseline="-25000" dirty="0"/>
              <a:t>2</a:t>
            </a:r>
            <a:r>
              <a:rPr lang="en-US" sz="1800" i="1" dirty="0"/>
              <a:t>'</a:t>
            </a:r>
            <a:r>
              <a:rPr lang="en-US" sz="1800" dirty="0"/>
              <a:t> = </a:t>
            </a:r>
            <a:r>
              <a:rPr lang="en-US" sz="1800" i="1" dirty="0">
                <a:ea typeface="Lucida Grande"/>
                <a:cs typeface="Lucida Grande"/>
              </a:rPr>
              <a:t>γ</a:t>
            </a:r>
            <a:r>
              <a:rPr lang="en-US" sz="1800" baseline="-25000" dirty="0"/>
              <a:t>1</a:t>
            </a:r>
            <a:r>
              <a:rPr lang="en-US" sz="1800" dirty="0"/>
              <a:t>(2) = .06·.26/.076 = .21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/>
              <a:t>π</a:t>
            </a:r>
            <a:r>
              <a:rPr lang="en-US" sz="1800" baseline="-25000" dirty="0"/>
              <a:t>3</a:t>
            </a:r>
            <a:r>
              <a:rPr lang="en-US" sz="1800" i="1" dirty="0"/>
              <a:t>'</a:t>
            </a:r>
            <a:r>
              <a:rPr lang="en-US" sz="1800" dirty="0"/>
              <a:t> = </a:t>
            </a:r>
            <a:r>
              <a:rPr lang="en-US" sz="1800" i="1" dirty="0">
                <a:ea typeface="Lucida Grande"/>
                <a:cs typeface="Lucida Grande"/>
              </a:rPr>
              <a:t>γ</a:t>
            </a:r>
            <a:r>
              <a:rPr lang="en-US" sz="1800" baseline="-25000" dirty="0"/>
              <a:t>1</a:t>
            </a:r>
            <a:r>
              <a:rPr lang="en-US" sz="1800" dirty="0"/>
              <a:t>(3) = .04·.36/.076 = .19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dirty="0"/>
              <a:t>Note that </a:t>
            </a:r>
            <a:r>
              <a:rPr lang="en-US" sz="1800" dirty="0" err="1"/>
              <a:t>Σ</a:t>
            </a:r>
            <a:r>
              <a:rPr lang="en-US" sz="1800" dirty="0"/>
              <a:t> </a:t>
            </a:r>
            <a:r>
              <a:rPr lang="en-US" sz="1800" i="1" dirty="0"/>
              <a:t>π</a:t>
            </a:r>
            <a:r>
              <a:rPr lang="en-US" sz="1800" i="1" baseline="-25000" dirty="0" err="1"/>
              <a:t>i</a:t>
            </a:r>
            <a:r>
              <a:rPr lang="en-US" sz="1800" i="1" dirty="0"/>
              <a:t>'</a:t>
            </a:r>
            <a:r>
              <a:rPr lang="en-US" sz="1800" dirty="0"/>
              <a:t> = 1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dirty="0"/>
              <a:t>Note that the new </a:t>
            </a:r>
            <a:r>
              <a:rPr lang="en-US" sz="1800" i="1" dirty="0"/>
              <a:t>π</a:t>
            </a:r>
            <a:r>
              <a:rPr lang="en-US" sz="1800" i="1" baseline="-25000" dirty="0" err="1"/>
              <a:t>i</a:t>
            </a:r>
            <a:r>
              <a:rPr lang="en-US" sz="1800" i="1" dirty="0"/>
              <a:t>'</a:t>
            </a:r>
            <a:r>
              <a:rPr lang="en-US" sz="1800" dirty="0"/>
              <a:t> equation does not explicitly include </a:t>
            </a:r>
            <a:r>
              <a:rPr lang="en-US" sz="1800" i="1" dirty="0"/>
              <a:t>π</a:t>
            </a:r>
            <a:r>
              <a:rPr lang="en-US" sz="1800" i="1" baseline="-25000" dirty="0" err="1"/>
              <a:t>i</a:t>
            </a:r>
            <a:r>
              <a:rPr lang="en-US" sz="1800" dirty="0"/>
              <a:t> but depends on it since the forward and backward numbers are effected by </a:t>
            </a:r>
            <a:r>
              <a:rPr lang="en-US" sz="1800" i="1" dirty="0"/>
              <a:t>π</a:t>
            </a:r>
            <a:r>
              <a:rPr lang="en-US" sz="1800" i="1" baseline="-25000" dirty="0" err="1"/>
              <a:t>i</a:t>
            </a:r>
            <a:endParaRPr lang="en-US" sz="1800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962400" y="1219200"/>
          <a:ext cx="2362200" cy="150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.15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.017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.010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.058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.028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.04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.062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.038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553200" y="1219200"/>
          <a:ext cx="2362200" cy="150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.30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.55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.48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.36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.63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8770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Baum-Welch Example – Transition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458200" cy="48006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dirty="0"/>
              <a:t> = {.3, .3, .4} 	</a:t>
            </a:r>
            <a:r>
              <a:rPr lang="en-US" sz="1800" i="1" dirty="0"/>
              <a:t>O</a:t>
            </a:r>
            <a:r>
              <a:rPr lang="en-US" sz="1800" dirty="0"/>
              <a:t> = F1, F3, F3</a:t>
            </a:r>
          </a:p>
          <a:p>
            <a:pPr>
              <a:spcBef>
                <a:spcPts val="0"/>
              </a:spcBef>
              <a:buNone/>
            </a:pPr>
            <a:r>
              <a:rPr lang="en-US" sz="1800" i="1" dirty="0"/>
              <a:t>A</a:t>
            </a:r>
            <a:r>
              <a:rPr lang="en-US" sz="1800" dirty="0"/>
              <a:t> =  .2  .5  .3	</a:t>
            </a:r>
            <a:r>
              <a:rPr lang="en-US" sz="1800" i="1" dirty="0"/>
              <a:t>B</a:t>
            </a:r>
            <a:r>
              <a:rPr lang="en-US" sz="1800" dirty="0"/>
              <a:t> = .5  .2  .3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/>
              <a:t>.4  .4  .2	       .2  .3  .5</a:t>
            </a:r>
          </a:p>
          <a:p>
            <a:pPr lvl="1" defTabSz="912813">
              <a:spcBef>
                <a:spcPts val="0"/>
              </a:spcBef>
              <a:buNone/>
            </a:pPr>
            <a:r>
              <a:rPr lang="en-US" sz="1800" dirty="0"/>
              <a:t>.1  .4  .5	       .1  .1  .8</a:t>
            </a:r>
          </a:p>
          <a:p>
            <a:pPr lvl="1" defTabSz="912813">
              <a:spcBef>
                <a:spcPts val="0"/>
              </a:spcBef>
              <a:buNone/>
            </a:pPr>
            <a:endParaRPr lang="en-US" sz="1800" dirty="0"/>
          </a:p>
          <a:p>
            <a:pPr lvl="1" defTabSz="912813">
              <a:spcBef>
                <a:spcPts val="0"/>
              </a:spcBef>
              <a:buNone/>
            </a:pPr>
            <a:endParaRPr lang="en-US" sz="1800" i="1" dirty="0"/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 err="1"/>
              <a:t>a</a:t>
            </a:r>
            <a:r>
              <a:rPr lang="en-US" sz="1800" i="1" baseline="-25000" dirty="0" err="1"/>
              <a:t>ij</a:t>
            </a:r>
            <a:r>
              <a:rPr lang="en-US" sz="1800" i="1" dirty="0"/>
              <a:t>'</a:t>
            </a:r>
            <a:r>
              <a:rPr lang="en-US" sz="1800" dirty="0"/>
              <a:t> = # Transitions from </a:t>
            </a:r>
            <a:r>
              <a:rPr lang="en-US" sz="1800" i="1" dirty="0"/>
              <a:t>S</a:t>
            </a:r>
            <a:r>
              <a:rPr lang="en-US" sz="1800" i="1" baseline="-25000" dirty="0"/>
              <a:t>i</a:t>
            </a:r>
            <a:r>
              <a:rPr lang="en-US" sz="1800" dirty="0"/>
              <a:t> to </a:t>
            </a:r>
            <a:r>
              <a:rPr lang="en-US" sz="1800" i="1" dirty="0" err="1"/>
              <a:t>S</a:t>
            </a:r>
            <a:r>
              <a:rPr lang="en-US" sz="1800" i="1" baseline="-25000" dirty="0" err="1"/>
              <a:t>j</a:t>
            </a:r>
            <a:r>
              <a:rPr lang="en-US" sz="1800" dirty="0"/>
              <a:t> / # Transitions from </a:t>
            </a:r>
            <a:r>
              <a:rPr lang="en-US" sz="1800" i="1" dirty="0"/>
              <a:t>S</a:t>
            </a:r>
            <a:r>
              <a:rPr lang="en-US" sz="1800" i="1" baseline="-25000" dirty="0"/>
              <a:t>i</a:t>
            </a:r>
            <a:r>
              <a:rPr lang="en-US" sz="1800" dirty="0"/>
              <a:t> 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 err="1"/>
              <a:t>a</a:t>
            </a:r>
            <a:r>
              <a:rPr lang="en-US" sz="1800" i="1" baseline="-25000" dirty="0" err="1"/>
              <a:t>ij</a:t>
            </a:r>
            <a:r>
              <a:rPr lang="en-US" sz="1800" i="1" dirty="0"/>
              <a:t>'</a:t>
            </a:r>
            <a:r>
              <a:rPr lang="en-US" sz="1800" dirty="0"/>
              <a:t> = 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dirty="0"/>
              <a:t> </a:t>
            </a:r>
            <a:r>
              <a:rPr lang="en-US" sz="1800" i="1" dirty="0" err="1"/>
              <a:t>ξ</a:t>
            </a:r>
            <a:r>
              <a:rPr lang="en-US" sz="1800" i="1" baseline="-25000" dirty="0" err="1"/>
              <a:t>t</a:t>
            </a:r>
            <a:r>
              <a:rPr lang="en-US" sz="1800" dirty="0" err="1"/>
              <a:t>(</a:t>
            </a:r>
            <a:r>
              <a:rPr lang="en-US" sz="1800" i="1" dirty="0" err="1"/>
              <a:t>i</a:t>
            </a:r>
            <a:r>
              <a:rPr lang="en-US" sz="1800" dirty="0" err="1"/>
              <a:t>,</a:t>
            </a:r>
            <a:r>
              <a:rPr lang="en-US" sz="1800" i="1" dirty="0" err="1"/>
              <a:t>j</a:t>
            </a:r>
            <a:r>
              <a:rPr lang="en-US" sz="1800" dirty="0"/>
              <a:t>) / 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dirty="0"/>
              <a:t> </a:t>
            </a:r>
            <a:r>
              <a:rPr lang="en-US" sz="1800" i="1" dirty="0" err="1">
                <a:ea typeface="Lucida Grande"/>
                <a:cs typeface="Lucida Grande"/>
              </a:rPr>
              <a:t>γ</a:t>
            </a:r>
            <a:r>
              <a:rPr lang="en-US" sz="1800" i="1" baseline="-25000" dirty="0" err="1"/>
              <a:t>t</a:t>
            </a:r>
            <a:r>
              <a:rPr lang="en-US" sz="1800" dirty="0" err="1"/>
              <a:t>(</a:t>
            </a:r>
            <a:r>
              <a:rPr lang="en-US" sz="1800" i="1" dirty="0" err="1"/>
              <a:t>i</a:t>
            </a:r>
            <a:r>
              <a:rPr lang="en-US" sz="1800" dirty="0"/>
              <a:t>) = (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dirty="0"/>
              <a:t> </a:t>
            </a:r>
            <a:r>
              <a:rPr lang="en-US" sz="1800" i="1" dirty="0" err="1">
                <a:cs typeface="ＭＳ Ｐゴシック" charset="-128"/>
              </a:rPr>
              <a:t>α</a:t>
            </a:r>
            <a:r>
              <a:rPr lang="en-US" sz="1800" i="1" baseline="-25000" dirty="0" err="1">
                <a:cs typeface="ＭＳ Ｐゴシック" charset="-128"/>
              </a:rPr>
              <a:t>t</a:t>
            </a:r>
            <a:r>
              <a:rPr lang="en-US" sz="1800" dirty="0" err="1">
                <a:cs typeface="ＭＳ Ｐゴシック" charset="-128"/>
              </a:rPr>
              <a:t>(</a:t>
            </a:r>
            <a:r>
              <a:rPr lang="en-US" sz="1800" i="1" dirty="0" err="1">
                <a:cs typeface="ＭＳ Ｐゴシック" charset="-128"/>
              </a:rPr>
              <a:t>i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 err="1"/>
              <a:t>a</a:t>
            </a:r>
            <a:r>
              <a:rPr lang="en-US" sz="1800" i="1" baseline="-25000" dirty="0" err="1"/>
              <a:t>ij</a:t>
            </a:r>
            <a:r>
              <a:rPr lang="en-US" sz="1800" dirty="0"/>
              <a:t> · </a:t>
            </a:r>
            <a:r>
              <a:rPr lang="en-US" sz="1800" i="1" dirty="0"/>
              <a:t>b</a:t>
            </a:r>
            <a:r>
              <a:rPr lang="en-US" sz="1800" i="1" baseline="-25000" dirty="0"/>
              <a:t>j</a:t>
            </a:r>
            <a:r>
              <a:rPr lang="en-US" sz="1800" dirty="0"/>
              <a:t>(</a:t>
            </a:r>
            <a:r>
              <a:rPr lang="en-US" sz="1800" i="1" dirty="0"/>
              <a:t>O</a:t>
            </a:r>
            <a:r>
              <a:rPr lang="en-US" sz="1800" i="1" baseline="-25000" dirty="0"/>
              <a:t>t</a:t>
            </a:r>
            <a:r>
              <a:rPr lang="en-US" sz="1800" baseline="-25000" dirty="0"/>
              <a:t>+1</a:t>
            </a:r>
            <a:r>
              <a:rPr lang="en-US" sz="1800" dirty="0"/>
              <a:t>) · </a:t>
            </a:r>
            <a:r>
              <a:rPr lang="en-US" sz="1800" i="1" dirty="0"/>
              <a:t>β</a:t>
            </a:r>
            <a:r>
              <a:rPr lang="en-US" sz="1800" i="1" baseline="-25000" dirty="0"/>
              <a:t>t+1</a:t>
            </a:r>
            <a:r>
              <a:rPr lang="en-US" sz="1800" dirty="0"/>
              <a:t>(</a:t>
            </a:r>
            <a:r>
              <a:rPr lang="en-US" sz="1800" i="1" dirty="0"/>
              <a:t>j</a:t>
            </a:r>
            <a:r>
              <a:rPr lang="en-US" sz="1800" dirty="0"/>
              <a:t>) / </a:t>
            </a:r>
            <a:r>
              <a:rPr lang="en-US" sz="1800" i="1" dirty="0"/>
              <a:t>P</a:t>
            </a:r>
            <a:r>
              <a:rPr lang="en-US" sz="1800" dirty="0"/>
              <a:t>(</a:t>
            </a:r>
            <a:r>
              <a:rPr lang="en-US" sz="1800" i="1" dirty="0"/>
              <a:t>O</a:t>
            </a:r>
            <a:r>
              <a:rPr lang="en-US" sz="1800" dirty="0"/>
              <a:t>|</a:t>
            </a:r>
            <a:r>
              <a:rPr lang="en-US" sz="1800" i="1" dirty="0"/>
              <a:t>λ</a:t>
            </a:r>
            <a:r>
              <a:rPr lang="en-US" sz="1800" dirty="0"/>
              <a:t>)) / (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dirty="0"/>
              <a:t> </a:t>
            </a:r>
            <a:r>
              <a:rPr lang="en-US" sz="1800" i="1" dirty="0" err="1">
                <a:cs typeface="ＭＳ Ｐゴシック" charset="-128"/>
              </a:rPr>
              <a:t>α</a:t>
            </a:r>
            <a:r>
              <a:rPr lang="en-US" sz="1800" i="1" baseline="-25000" dirty="0" err="1">
                <a:cs typeface="ＭＳ Ｐゴシック" charset="-128"/>
              </a:rPr>
              <a:t>t</a:t>
            </a:r>
            <a:r>
              <a:rPr lang="en-US" sz="1800" dirty="0" err="1">
                <a:cs typeface="ＭＳ Ｐゴシック" charset="-128"/>
              </a:rPr>
              <a:t>(</a:t>
            </a:r>
            <a:r>
              <a:rPr lang="en-US" sz="1800" i="1" dirty="0" err="1">
                <a:cs typeface="ＭＳ Ｐゴシック" charset="-128"/>
              </a:rPr>
              <a:t>i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 err="1"/>
              <a:t>β</a:t>
            </a:r>
            <a:r>
              <a:rPr lang="en-US" sz="1800" i="1" baseline="-25000" dirty="0" err="1"/>
              <a:t>t</a:t>
            </a:r>
            <a:r>
              <a:rPr lang="en-US" sz="1800" dirty="0" err="1"/>
              <a:t>(</a:t>
            </a:r>
            <a:r>
              <a:rPr lang="en-US" sz="1800" i="1" dirty="0" err="1"/>
              <a:t>i</a:t>
            </a:r>
            <a:r>
              <a:rPr lang="en-US" sz="1800" dirty="0"/>
              <a:t>) / </a:t>
            </a:r>
            <a:r>
              <a:rPr lang="en-US" sz="1800" i="1" dirty="0"/>
              <a:t>P</a:t>
            </a:r>
            <a:r>
              <a:rPr lang="en-US" sz="1800" dirty="0"/>
              <a:t>(</a:t>
            </a:r>
            <a:r>
              <a:rPr lang="en-US" sz="1800" i="1" dirty="0"/>
              <a:t>O</a:t>
            </a:r>
            <a:r>
              <a:rPr lang="en-US" sz="1800" dirty="0"/>
              <a:t>|</a:t>
            </a:r>
            <a:r>
              <a:rPr lang="en-US" sz="1800" i="1" dirty="0"/>
              <a:t>λ</a:t>
            </a:r>
            <a:r>
              <a:rPr lang="en-US" sz="1800" dirty="0"/>
              <a:t>))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dirty="0"/>
              <a:t>     = (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dirty="0"/>
              <a:t> </a:t>
            </a:r>
            <a:r>
              <a:rPr lang="en-US" sz="1800" i="1" dirty="0" err="1">
                <a:cs typeface="ＭＳ Ｐゴシック" charset="-128"/>
              </a:rPr>
              <a:t>α</a:t>
            </a:r>
            <a:r>
              <a:rPr lang="en-US" sz="1800" i="1" baseline="-25000" dirty="0" err="1">
                <a:cs typeface="ＭＳ Ｐゴシック" charset="-128"/>
              </a:rPr>
              <a:t>t</a:t>
            </a:r>
            <a:r>
              <a:rPr lang="en-US" sz="1800" dirty="0" err="1">
                <a:cs typeface="ＭＳ Ｐゴシック" charset="-128"/>
              </a:rPr>
              <a:t>(</a:t>
            </a:r>
            <a:r>
              <a:rPr lang="en-US" sz="1800" i="1" dirty="0" err="1">
                <a:cs typeface="ＭＳ Ｐゴシック" charset="-128"/>
              </a:rPr>
              <a:t>i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 err="1"/>
              <a:t>a</a:t>
            </a:r>
            <a:r>
              <a:rPr lang="en-US" sz="1800" i="1" baseline="-25000" dirty="0" err="1"/>
              <a:t>ij</a:t>
            </a:r>
            <a:r>
              <a:rPr lang="en-US" sz="1800" dirty="0"/>
              <a:t> · </a:t>
            </a:r>
            <a:r>
              <a:rPr lang="en-US" sz="1800" i="1" dirty="0"/>
              <a:t>b</a:t>
            </a:r>
            <a:r>
              <a:rPr lang="en-US" sz="1800" i="1" baseline="-25000" dirty="0"/>
              <a:t>j</a:t>
            </a:r>
            <a:r>
              <a:rPr lang="en-US" sz="1800" dirty="0"/>
              <a:t>(</a:t>
            </a:r>
            <a:r>
              <a:rPr lang="en-US" sz="1800" i="1" dirty="0"/>
              <a:t>O</a:t>
            </a:r>
            <a:r>
              <a:rPr lang="en-US" sz="1800" i="1" baseline="-25000" dirty="0"/>
              <a:t>t</a:t>
            </a:r>
            <a:r>
              <a:rPr lang="en-US" sz="1800" baseline="-25000" dirty="0"/>
              <a:t>+1</a:t>
            </a:r>
            <a:r>
              <a:rPr lang="en-US" sz="1800" dirty="0"/>
              <a:t>) · </a:t>
            </a:r>
            <a:r>
              <a:rPr lang="en-US" sz="1800" i="1" dirty="0"/>
              <a:t>β</a:t>
            </a:r>
            <a:r>
              <a:rPr lang="en-US" sz="1800" i="1" baseline="-25000" dirty="0"/>
              <a:t>t+1</a:t>
            </a:r>
            <a:r>
              <a:rPr lang="en-US" sz="1800" dirty="0"/>
              <a:t>(</a:t>
            </a:r>
            <a:r>
              <a:rPr lang="en-US" sz="1800" i="1" dirty="0"/>
              <a:t>j</a:t>
            </a:r>
            <a:r>
              <a:rPr lang="en-US" sz="1800" dirty="0"/>
              <a:t>)) / (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dirty="0"/>
              <a:t> </a:t>
            </a:r>
            <a:r>
              <a:rPr lang="en-US" sz="1800" i="1" dirty="0" err="1">
                <a:cs typeface="ＭＳ Ｐゴシック" charset="-128"/>
              </a:rPr>
              <a:t>α</a:t>
            </a:r>
            <a:r>
              <a:rPr lang="en-US" sz="1800" i="1" baseline="-25000" dirty="0" err="1">
                <a:cs typeface="ＭＳ Ｐゴシック" charset="-128"/>
              </a:rPr>
              <a:t>t</a:t>
            </a:r>
            <a:r>
              <a:rPr lang="en-US" sz="1800" dirty="0" err="1">
                <a:cs typeface="ＭＳ Ｐゴシック" charset="-128"/>
              </a:rPr>
              <a:t>(</a:t>
            </a:r>
            <a:r>
              <a:rPr lang="en-US" sz="1800" i="1" dirty="0" err="1">
                <a:cs typeface="ＭＳ Ｐゴシック" charset="-128"/>
              </a:rPr>
              <a:t>i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 err="1"/>
              <a:t>β</a:t>
            </a:r>
            <a:r>
              <a:rPr lang="en-US" sz="1800" i="1" baseline="-25000" dirty="0" err="1"/>
              <a:t>t</a:t>
            </a:r>
            <a:r>
              <a:rPr lang="en-US" sz="1800" dirty="0" err="1"/>
              <a:t>(</a:t>
            </a:r>
            <a:r>
              <a:rPr lang="en-US" sz="1800" i="1" dirty="0" err="1"/>
              <a:t>i</a:t>
            </a:r>
            <a:r>
              <a:rPr lang="en-US" sz="1800" dirty="0"/>
              <a:t>))     (where sum is from 1 to </a:t>
            </a:r>
            <a:r>
              <a:rPr lang="en-US" sz="1800" i="1" dirty="0"/>
              <a:t>T</a:t>
            </a:r>
            <a:r>
              <a:rPr lang="en-US" sz="1800" dirty="0"/>
              <a:t>-1)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/>
              <a:t>a</a:t>
            </a:r>
            <a:r>
              <a:rPr lang="en-US" sz="1800" baseline="-25000" dirty="0"/>
              <a:t>12</a:t>
            </a:r>
            <a:r>
              <a:rPr lang="en-US" sz="1800" i="1" dirty="0"/>
              <a:t>'</a:t>
            </a:r>
            <a:r>
              <a:rPr lang="en-US" sz="1800" dirty="0"/>
              <a:t> = 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lvl="1" defTabSz="912813">
              <a:spcBef>
                <a:spcPts val="0"/>
              </a:spcBef>
              <a:buNone/>
            </a:pPr>
            <a:endParaRPr lang="en-US" sz="18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0" y="1219200"/>
          <a:ext cx="2362200" cy="150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.15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.017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.010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.058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.028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.04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.062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.038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553200" y="1219200"/>
          <a:ext cx="2362200" cy="150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.30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.55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.48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.36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.63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Baum-Welch Example – Transition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458200" cy="48006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dirty="0"/>
              <a:t> = {.3, .3, .4} 	</a:t>
            </a:r>
            <a:r>
              <a:rPr lang="en-US" sz="1800" i="1" dirty="0"/>
              <a:t>O</a:t>
            </a:r>
            <a:r>
              <a:rPr lang="en-US" sz="1800" dirty="0"/>
              <a:t> = F1, F3, F3</a:t>
            </a:r>
          </a:p>
          <a:p>
            <a:pPr>
              <a:spcBef>
                <a:spcPts val="0"/>
              </a:spcBef>
              <a:buNone/>
            </a:pPr>
            <a:r>
              <a:rPr lang="en-US" sz="1800" i="1" dirty="0"/>
              <a:t>A</a:t>
            </a:r>
            <a:r>
              <a:rPr lang="en-US" sz="1800" dirty="0"/>
              <a:t> =  .2  .5  .3	</a:t>
            </a:r>
            <a:r>
              <a:rPr lang="en-US" sz="1800" i="1" dirty="0"/>
              <a:t>B</a:t>
            </a:r>
            <a:r>
              <a:rPr lang="en-US" sz="1800" dirty="0"/>
              <a:t> = .5  .2  .3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/>
              <a:t>.4  .4  .2	       .2  .3  .5</a:t>
            </a:r>
          </a:p>
          <a:p>
            <a:pPr lvl="1" defTabSz="912813">
              <a:spcBef>
                <a:spcPts val="0"/>
              </a:spcBef>
              <a:buNone/>
            </a:pPr>
            <a:r>
              <a:rPr lang="en-US" sz="1800" dirty="0"/>
              <a:t>.1  .4  .5	       .1  .1  .8</a:t>
            </a:r>
          </a:p>
          <a:p>
            <a:pPr lvl="1" defTabSz="912813">
              <a:spcBef>
                <a:spcPts val="0"/>
              </a:spcBef>
              <a:buNone/>
            </a:pPr>
            <a:endParaRPr lang="en-US" sz="1800" dirty="0"/>
          </a:p>
          <a:p>
            <a:pPr lvl="1" defTabSz="912813">
              <a:spcBef>
                <a:spcPts val="0"/>
              </a:spcBef>
              <a:buNone/>
            </a:pPr>
            <a:endParaRPr lang="en-US" sz="1800" i="1" dirty="0"/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 err="1"/>
              <a:t>a</a:t>
            </a:r>
            <a:r>
              <a:rPr lang="en-US" sz="1800" i="1" baseline="-25000" dirty="0" err="1"/>
              <a:t>ij</a:t>
            </a:r>
            <a:r>
              <a:rPr lang="en-US" sz="1800" i="1" dirty="0"/>
              <a:t>'</a:t>
            </a:r>
            <a:r>
              <a:rPr lang="en-US" sz="1800" dirty="0"/>
              <a:t> = # Transitions from </a:t>
            </a:r>
            <a:r>
              <a:rPr lang="en-US" sz="1800" i="1" dirty="0"/>
              <a:t>S</a:t>
            </a:r>
            <a:r>
              <a:rPr lang="en-US" sz="1800" i="1" baseline="-25000" dirty="0"/>
              <a:t>i</a:t>
            </a:r>
            <a:r>
              <a:rPr lang="en-US" sz="1800" dirty="0"/>
              <a:t> to </a:t>
            </a:r>
            <a:r>
              <a:rPr lang="en-US" sz="1800" i="1" dirty="0" err="1"/>
              <a:t>S</a:t>
            </a:r>
            <a:r>
              <a:rPr lang="en-US" sz="1800" i="1" baseline="-25000" dirty="0" err="1"/>
              <a:t>j</a:t>
            </a:r>
            <a:r>
              <a:rPr lang="en-US" sz="1800" dirty="0"/>
              <a:t> / # Transitions from </a:t>
            </a:r>
            <a:r>
              <a:rPr lang="en-US" sz="1800" i="1" dirty="0"/>
              <a:t>S</a:t>
            </a:r>
            <a:r>
              <a:rPr lang="en-US" sz="1800" i="1" baseline="-25000" dirty="0"/>
              <a:t>i</a:t>
            </a:r>
            <a:r>
              <a:rPr lang="en-US" sz="1800" dirty="0"/>
              <a:t> 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 err="1"/>
              <a:t>a</a:t>
            </a:r>
            <a:r>
              <a:rPr lang="en-US" sz="1800" i="1" baseline="-25000" dirty="0" err="1"/>
              <a:t>ij</a:t>
            </a:r>
            <a:r>
              <a:rPr lang="en-US" sz="1800" i="1" dirty="0"/>
              <a:t>'</a:t>
            </a:r>
            <a:r>
              <a:rPr lang="en-US" sz="1800" dirty="0"/>
              <a:t> = 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dirty="0"/>
              <a:t> </a:t>
            </a:r>
            <a:r>
              <a:rPr lang="en-US" sz="1800" i="1" dirty="0" err="1"/>
              <a:t>ξ</a:t>
            </a:r>
            <a:r>
              <a:rPr lang="en-US" sz="1800" i="1" baseline="-25000" dirty="0" err="1"/>
              <a:t>t</a:t>
            </a:r>
            <a:r>
              <a:rPr lang="en-US" sz="1800" dirty="0" err="1"/>
              <a:t>(</a:t>
            </a:r>
            <a:r>
              <a:rPr lang="en-US" sz="1800" i="1" dirty="0" err="1"/>
              <a:t>i</a:t>
            </a:r>
            <a:r>
              <a:rPr lang="en-US" sz="1800" dirty="0" err="1"/>
              <a:t>,</a:t>
            </a:r>
            <a:r>
              <a:rPr lang="en-US" sz="1800" i="1" dirty="0" err="1"/>
              <a:t>j</a:t>
            </a:r>
            <a:r>
              <a:rPr lang="en-US" sz="1800" dirty="0"/>
              <a:t>) / 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dirty="0"/>
              <a:t> </a:t>
            </a:r>
            <a:r>
              <a:rPr lang="en-US" sz="1800" i="1" dirty="0" err="1">
                <a:ea typeface="Lucida Grande"/>
                <a:cs typeface="Lucida Grande"/>
              </a:rPr>
              <a:t>γ</a:t>
            </a:r>
            <a:r>
              <a:rPr lang="en-US" sz="1800" i="1" baseline="-25000" dirty="0" err="1"/>
              <a:t>t</a:t>
            </a:r>
            <a:r>
              <a:rPr lang="en-US" sz="1800" dirty="0" err="1"/>
              <a:t>(</a:t>
            </a:r>
            <a:r>
              <a:rPr lang="en-US" sz="1800" i="1" dirty="0" err="1"/>
              <a:t>i</a:t>
            </a:r>
            <a:r>
              <a:rPr lang="en-US" sz="1800" dirty="0"/>
              <a:t>) = (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dirty="0"/>
              <a:t> </a:t>
            </a:r>
            <a:r>
              <a:rPr lang="en-US" sz="1800" i="1" dirty="0" err="1">
                <a:cs typeface="ＭＳ Ｐゴシック" charset="-128"/>
              </a:rPr>
              <a:t>α</a:t>
            </a:r>
            <a:r>
              <a:rPr lang="en-US" sz="1800" i="1" baseline="-25000" dirty="0" err="1">
                <a:cs typeface="ＭＳ Ｐゴシック" charset="-128"/>
              </a:rPr>
              <a:t>t</a:t>
            </a:r>
            <a:r>
              <a:rPr lang="en-US" sz="1800" dirty="0" err="1">
                <a:cs typeface="ＭＳ Ｐゴシック" charset="-128"/>
              </a:rPr>
              <a:t>(</a:t>
            </a:r>
            <a:r>
              <a:rPr lang="en-US" sz="1800" i="1" dirty="0" err="1">
                <a:cs typeface="ＭＳ Ｐゴシック" charset="-128"/>
              </a:rPr>
              <a:t>i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 err="1"/>
              <a:t>a</a:t>
            </a:r>
            <a:r>
              <a:rPr lang="en-US" sz="1800" i="1" baseline="-25000" dirty="0" err="1"/>
              <a:t>ij</a:t>
            </a:r>
            <a:r>
              <a:rPr lang="en-US" sz="1800" dirty="0"/>
              <a:t> · </a:t>
            </a:r>
            <a:r>
              <a:rPr lang="en-US" sz="1800" i="1" dirty="0"/>
              <a:t>b</a:t>
            </a:r>
            <a:r>
              <a:rPr lang="en-US" sz="1800" i="1" baseline="-25000" dirty="0"/>
              <a:t>j</a:t>
            </a:r>
            <a:r>
              <a:rPr lang="en-US" sz="1800" dirty="0"/>
              <a:t>(</a:t>
            </a:r>
            <a:r>
              <a:rPr lang="en-US" sz="1800" i="1" dirty="0"/>
              <a:t>O</a:t>
            </a:r>
            <a:r>
              <a:rPr lang="en-US" sz="1800" i="1" baseline="-25000" dirty="0"/>
              <a:t>t</a:t>
            </a:r>
            <a:r>
              <a:rPr lang="en-US" sz="1800" baseline="-25000" dirty="0"/>
              <a:t>+1</a:t>
            </a:r>
            <a:r>
              <a:rPr lang="en-US" sz="1800" dirty="0"/>
              <a:t>) · </a:t>
            </a:r>
            <a:r>
              <a:rPr lang="en-US" sz="1800" i="1" dirty="0"/>
              <a:t>β</a:t>
            </a:r>
            <a:r>
              <a:rPr lang="en-US" sz="1800" i="1" baseline="-25000" dirty="0"/>
              <a:t>t+1</a:t>
            </a:r>
            <a:r>
              <a:rPr lang="en-US" sz="1800" dirty="0"/>
              <a:t>(</a:t>
            </a:r>
            <a:r>
              <a:rPr lang="en-US" sz="1800" i="1" dirty="0"/>
              <a:t>j</a:t>
            </a:r>
            <a:r>
              <a:rPr lang="en-US" sz="1800" dirty="0"/>
              <a:t>) / </a:t>
            </a:r>
            <a:r>
              <a:rPr lang="en-US" sz="1800" i="1" dirty="0"/>
              <a:t>P</a:t>
            </a:r>
            <a:r>
              <a:rPr lang="en-US" sz="1800" dirty="0"/>
              <a:t>(</a:t>
            </a:r>
            <a:r>
              <a:rPr lang="en-US" sz="1800" i="1" dirty="0"/>
              <a:t>O</a:t>
            </a:r>
            <a:r>
              <a:rPr lang="en-US" sz="1800" dirty="0"/>
              <a:t>|</a:t>
            </a:r>
            <a:r>
              <a:rPr lang="en-US" sz="1800" i="1" dirty="0"/>
              <a:t>λ</a:t>
            </a:r>
            <a:r>
              <a:rPr lang="en-US" sz="1800" dirty="0"/>
              <a:t>)) / (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dirty="0"/>
              <a:t> </a:t>
            </a:r>
            <a:r>
              <a:rPr lang="en-US" sz="1800" i="1" dirty="0" err="1">
                <a:cs typeface="ＭＳ Ｐゴシック" charset="-128"/>
              </a:rPr>
              <a:t>α</a:t>
            </a:r>
            <a:r>
              <a:rPr lang="en-US" sz="1800" i="1" baseline="-25000" dirty="0" err="1">
                <a:cs typeface="ＭＳ Ｐゴシック" charset="-128"/>
              </a:rPr>
              <a:t>t</a:t>
            </a:r>
            <a:r>
              <a:rPr lang="en-US" sz="1800" dirty="0" err="1">
                <a:cs typeface="ＭＳ Ｐゴシック" charset="-128"/>
              </a:rPr>
              <a:t>(</a:t>
            </a:r>
            <a:r>
              <a:rPr lang="en-US" sz="1800" i="1" dirty="0" err="1">
                <a:cs typeface="ＭＳ Ｐゴシック" charset="-128"/>
              </a:rPr>
              <a:t>i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 err="1"/>
              <a:t>β</a:t>
            </a:r>
            <a:r>
              <a:rPr lang="en-US" sz="1800" i="1" baseline="-25000" dirty="0" err="1"/>
              <a:t>t</a:t>
            </a:r>
            <a:r>
              <a:rPr lang="en-US" sz="1800" dirty="0" err="1"/>
              <a:t>(</a:t>
            </a:r>
            <a:r>
              <a:rPr lang="en-US" sz="1800" i="1" dirty="0" err="1"/>
              <a:t>i</a:t>
            </a:r>
            <a:r>
              <a:rPr lang="en-US" sz="1800" dirty="0"/>
              <a:t>) / </a:t>
            </a:r>
            <a:r>
              <a:rPr lang="en-US" sz="1800" i="1" dirty="0"/>
              <a:t>P</a:t>
            </a:r>
            <a:r>
              <a:rPr lang="en-US" sz="1800" dirty="0"/>
              <a:t>(</a:t>
            </a:r>
            <a:r>
              <a:rPr lang="en-US" sz="1800" i="1" dirty="0"/>
              <a:t>O</a:t>
            </a:r>
            <a:r>
              <a:rPr lang="en-US" sz="1800" dirty="0"/>
              <a:t>|</a:t>
            </a:r>
            <a:r>
              <a:rPr lang="en-US" sz="1800" i="1" dirty="0"/>
              <a:t>λ</a:t>
            </a:r>
            <a:r>
              <a:rPr lang="en-US" sz="1800" dirty="0"/>
              <a:t>))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dirty="0"/>
              <a:t>     = (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dirty="0"/>
              <a:t> </a:t>
            </a:r>
            <a:r>
              <a:rPr lang="en-US" sz="1800" i="1" dirty="0" err="1">
                <a:cs typeface="ＭＳ Ｐゴシック" charset="-128"/>
              </a:rPr>
              <a:t>α</a:t>
            </a:r>
            <a:r>
              <a:rPr lang="en-US" sz="1800" i="1" baseline="-25000" dirty="0" err="1">
                <a:cs typeface="ＭＳ Ｐゴシック" charset="-128"/>
              </a:rPr>
              <a:t>t</a:t>
            </a:r>
            <a:r>
              <a:rPr lang="en-US" sz="1800" dirty="0" err="1">
                <a:cs typeface="ＭＳ Ｐゴシック" charset="-128"/>
              </a:rPr>
              <a:t>(</a:t>
            </a:r>
            <a:r>
              <a:rPr lang="en-US" sz="1800" i="1" dirty="0" err="1">
                <a:cs typeface="ＭＳ Ｐゴシック" charset="-128"/>
              </a:rPr>
              <a:t>i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 err="1"/>
              <a:t>a</a:t>
            </a:r>
            <a:r>
              <a:rPr lang="en-US" sz="1800" i="1" baseline="-25000" dirty="0" err="1"/>
              <a:t>ij</a:t>
            </a:r>
            <a:r>
              <a:rPr lang="en-US" sz="1800" dirty="0"/>
              <a:t> · </a:t>
            </a:r>
            <a:r>
              <a:rPr lang="en-US" sz="1800" i="1" dirty="0"/>
              <a:t>b</a:t>
            </a:r>
            <a:r>
              <a:rPr lang="en-US" sz="1800" i="1" baseline="-25000" dirty="0"/>
              <a:t>j</a:t>
            </a:r>
            <a:r>
              <a:rPr lang="en-US" sz="1800" dirty="0"/>
              <a:t>(</a:t>
            </a:r>
            <a:r>
              <a:rPr lang="en-US" sz="1800" i="1" dirty="0"/>
              <a:t>O</a:t>
            </a:r>
            <a:r>
              <a:rPr lang="en-US" sz="1800" i="1" baseline="-25000" dirty="0"/>
              <a:t>t</a:t>
            </a:r>
            <a:r>
              <a:rPr lang="en-US" sz="1800" baseline="-25000" dirty="0"/>
              <a:t>+1</a:t>
            </a:r>
            <a:r>
              <a:rPr lang="en-US" sz="1800" dirty="0"/>
              <a:t>) · </a:t>
            </a:r>
            <a:r>
              <a:rPr lang="en-US" sz="1800" i="1" dirty="0"/>
              <a:t>β</a:t>
            </a:r>
            <a:r>
              <a:rPr lang="en-US" sz="1800" i="1" baseline="-25000" dirty="0"/>
              <a:t>t+1</a:t>
            </a:r>
            <a:r>
              <a:rPr lang="en-US" sz="1800" dirty="0"/>
              <a:t>(</a:t>
            </a:r>
            <a:r>
              <a:rPr lang="en-US" sz="1800" i="1" dirty="0"/>
              <a:t>j</a:t>
            </a:r>
            <a:r>
              <a:rPr lang="en-US" sz="1800" dirty="0"/>
              <a:t>)) / (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dirty="0"/>
              <a:t> </a:t>
            </a:r>
            <a:r>
              <a:rPr lang="en-US" sz="1800" i="1" dirty="0" err="1">
                <a:cs typeface="ＭＳ Ｐゴシック" charset="-128"/>
              </a:rPr>
              <a:t>α</a:t>
            </a:r>
            <a:r>
              <a:rPr lang="en-US" sz="1800" i="1" baseline="-25000" dirty="0" err="1">
                <a:cs typeface="ＭＳ Ｐゴシック" charset="-128"/>
              </a:rPr>
              <a:t>t</a:t>
            </a:r>
            <a:r>
              <a:rPr lang="en-US" sz="1800" dirty="0" err="1">
                <a:cs typeface="ＭＳ Ｐゴシック" charset="-128"/>
              </a:rPr>
              <a:t>(</a:t>
            </a:r>
            <a:r>
              <a:rPr lang="en-US" sz="1800" i="1" dirty="0" err="1">
                <a:cs typeface="ＭＳ Ｐゴシック" charset="-128"/>
              </a:rPr>
              <a:t>i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 err="1"/>
              <a:t>β</a:t>
            </a:r>
            <a:r>
              <a:rPr lang="en-US" sz="1800" i="1" baseline="-25000" dirty="0" err="1"/>
              <a:t>t</a:t>
            </a:r>
            <a:r>
              <a:rPr lang="en-US" sz="1800" dirty="0" err="1"/>
              <a:t>(</a:t>
            </a:r>
            <a:r>
              <a:rPr lang="en-US" sz="1800" i="1" dirty="0" err="1"/>
              <a:t>i</a:t>
            </a:r>
            <a:r>
              <a:rPr lang="en-US" sz="1800" dirty="0"/>
              <a:t>))     (where sum is from 1 to </a:t>
            </a:r>
            <a:r>
              <a:rPr lang="en-US" sz="1800" i="1" dirty="0"/>
              <a:t>T</a:t>
            </a:r>
            <a:r>
              <a:rPr lang="en-US" sz="1800" dirty="0"/>
              <a:t>-1)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/>
              <a:t>a</a:t>
            </a:r>
            <a:r>
              <a:rPr lang="en-US" sz="1800" baseline="-25000" dirty="0"/>
              <a:t>12</a:t>
            </a:r>
            <a:r>
              <a:rPr lang="en-US" sz="1800" i="1" dirty="0"/>
              <a:t>'</a:t>
            </a:r>
            <a:r>
              <a:rPr lang="en-US" sz="1800" dirty="0"/>
              <a:t> =  (.15·.5·.5·.48 + .017·.5·.5·1) / (.15·.30 + .017·.55) = .022/.054 = .41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dirty="0"/>
              <a:t>Note that </a:t>
            </a:r>
            <a:r>
              <a:rPr lang="en-US" sz="1800" i="1" dirty="0"/>
              <a:t>P</a:t>
            </a:r>
            <a:r>
              <a:rPr lang="en-US" sz="1800" dirty="0"/>
              <a:t>(</a:t>
            </a:r>
            <a:r>
              <a:rPr lang="en-US" sz="1800" i="1" dirty="0"/>
              <a:t>O</a:t>
            </a:r>
            <a:r>
              <a:rPr lang="en-US" sz="1800" dirty="0"/>
              <a:t>|</a:t>
            </a:r>
            <a:r>
              <a:rPr lang="en-US" sz="1800" i="1" dirty="0"/>
              <a:t>λ</a:t>
            </a:r>
            <a:r>
              <a:rPr lang="en-US" sz="1800" dirty="0"/>
              <a:t>) is dropped because it cancels in the above equation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lvl="1" defTabSz="912813">
              <a:spcBef>
                <a:spcPts val="0"/>
              </a:spcBef>
              <a:buNone/>
            </a:pPr>
            <a:endParaRPr lang="en-US" sz="18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0" y="1219200"/>
          <a:ext cx="2362200" cy="150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.15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.017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.010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.058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.028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.04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.062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.038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553200" y="1219200"/>
          <a:ext cx="2362200" cy="150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.30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.55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.48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.36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.63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Baum-Welch Example – Observation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458200" cy="48006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dirty="0"/>
              <a:t> = {.3, .3, .4} 	</a:t>
            </a:r>
            <a:r>
              <a:rPr lang="en-US" sz="1800" i="1" dirty="0"/>
              <a:t>O</a:t>
            </a:r>
            <a:r>
              <a:rPr lang="en-US" sz="1800" dirty="0"/>
              <a:t> = F1, F3, F3</a:t>
            </a:r>
          </a:p>
          <a:p>
            <a:pPr>
              <a:spcBef>
                <a:spcPts val="0"/>
              </a:spcBef>
              <a:buNone/>
            </a:pPr>
            <a:r>
              <a:rPr lang="en-US" sz="1800" i="1" dirty="0"/>
              <a:t>A</a:t>
            </a:r>
            <a:r>
              <a:rPr lang="en-US" sz="1800" dirty="0"/>
              <a:t> =  .2  .5  .3	</a:t>
            </a:r>
            <a:r>
              <a:rPr lang="en-US" sz="1800" i="1" dirty="0"/>
              <a:t>B</a:t>
            </a:r>
            <a:r>
              <a:rPr lang="en-US" sz="1800" dirty="0"/>
              <a:t> = .5  .2  .3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/>
              <a:t>.4  .4  .2	       .2  .3  .5</a:t>
            </a:r>
          </a:p>
          <a:p>
            <a:pPr lvl="1" defTabSz="912813">
              <a:spcBef>
                <a:spcPts val="0"/>
              </a:spcBef>
              <a:buNone/>
            </a:pPr>
            <a:r>
              <a:rPr lang="en-US" sz="1800" dirty="0"/>
              <a:t>.1  .4  .5	       .1  .1  .8</a:t>
            </a:r>
          </a:p>
          <a:p>
            <a:pPr lvl="1" defTabSz="912813">
              <a:spcBef>
                <a:spcPts val="0"/>
              </a:spcBef>
              <a:buNone/>
            </a:pPr>
            <a:endParaRPr lang="en-US" sz="1800" dirty="0"/>
          </a:p>
          <a:p>
            <a:pPr lvl="1" defTabSz="912813">
              <a:spcBef>
                <a:spcPts val="0"/>
              </a:spcBef>
              <a:buNone/>
            </a:pPr>
            <a:endParaRPr lang="en-US" sz="1800" i="1" dirty="0"/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 err="1"/>
              <a:t>b</a:t>
            </a:r>
            <a:r>
              <a:rPr lang="en-US" sz="1800" i="1" baseline="-25000" dirty="0" err="1"/>
              <a:t>jk</a:t>
            </a:r>
            <a:r>
              <a:rPr lang="en-US" sz="1800" i="1" dirty="0"/>
              <a:t>'</a:t>
            </a:r>
            <a:r>
              <a:rPr lang="en-US" sz="1800" dirty="0"/>
              <a:t> = # times in </a:t>
            </a:r>
            <a:r>
              <a:rPr lang="en-US" sz="1800" i="1" dirty="0" err="1"/>
              <a:t>S</a:t>
            </a:r>
            <a:r>
              <a:rPr lang="en-US" sz="1800" i="1" baseline="-25000" dirty="0" err="1"/>
              <a:t>j</a:t>
            </a:r>
            <a:r>
              <a:rPr lang="en-US" sz="1800" dirty="0"/>
              <a:t> and observing </a:t>
            </a:r>
            <a:r>
              <a:rPr lang="en-US" sz="1800" i="1" dirty="0"/>
              <a:t>M</a:t>
            </a:r>
            <a:r>
              <a:rPr lang="en-US" sz="1800" i="1" baseline="-25000" dirty="0"/>
              <a:t>k</a:t>
            </a:r>
            <a:r>
              <a:rPr lang="en-US" sz="1800" dirty="0"/>
              <a:t> / # times in </a:t>
            </a:r>
            <a:r>
              <a:rPr lang="en-US" sz="1800" i="1" dirty="0" err="1"/>
              <a:t>S</a:t>
            </a:r>
            <a:r>
              <a:rPr lang="en-US" sz="1800" i="1" baseline="-25000" dirty="0" err="1"/>
              <a:t>j</a:t>
            </a:r>
            <a:r>
              <a:rPr lang="en-US" sz="1800" dirty="0"/>
              <a:t> 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 err="1"/>
              <a:t>b</a:t>
            </a:r>
            <a:r>
              <a:rPr lang="en-US" sz="1800" i="1" baseline="-25000" dirty="0" err="1"/>
              <a:t>jk</a:t>
            </a:r>
            <a:r>
              <a:rPr lang="en-US" sz="1800" i="1" dirty="0"/>
              <a:t>'</a:t>
            </a:r>
            <a:r>
              <a:rPr lang="en-US" sz="1800" dirty="0"/>
              <a:t> = 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dirty="0"/>
              <a:t> </a:t>
            </a:r>
            <a:r>
              <a:rPr lang="en-US" sz="1800" i="1" dirty="0" err="1">
                <a:ea typeface="Lucida Grande"/>
                <a:cs typeface="Lucida Grande"/>
              </a:rPr>
              <a:t>γ</a:t>
            </a:r>
            <a:r>
              <a:rPr lang="en-US" sz="1800" i="1" baseline="-25000" dirty="0" err="1"/>
              <a:t>t</a:t>
            </a:r>
            <a:r>
              <a:rPr lang="en-US" sz="1800" dirty="0" err="1"/>
              <a:t>(</a:t>
            </a:r>
            <a:r>
              <a:rPr lang="en-US" sz="1800" i="1" dirty="0" err="1"/>
              <a:t>j</a:t>
            </a:r>
            <a:r>
              <a:rPr lang="en-US" sz="1800" dirty="0"/>
              <a:t>) and observing </a:t>
            </a:r>
            <a:r>
              <a:rPr lang="en-US" sz="1800" i="1" dirty="0"/>
              <a:t>M</a:t>
            </a:r>
            <a:r>
              <a:rPr lang="en-US" sz="1800" i="1" baseline="-25000" dirty="0"/>
              <a:t>k</a:t>
            </a:r>
            <a:r>
              <a:rPr lang="en-US" sz="1800" dirty="0"/>
              <a:t> / 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dirty="0"/>
              <a:t> </a:t>
            </a:r>
            <a:r>
              <a:rPr lang="en-US" sz="1800" i="1" dirty="0" err="1">
                <a:ea typeface="Lucida Grande"/>
                <a:cs typeface="Lucida Grande"/>
              </a:rPr>
              <a:t>γ</a:t>
            </a:r>
            <a:r>
              <a:rPr lang="en-US" sz="1800" i="1" baseline="-25000" dirty="0" err="1"/>
              <a:t>t</a:t>
            </a:r>
            <a:r>
              <a:rPr lang="en-US" sz="1800" dirty="0" err="1"/>
              <a:t>(</a:t>
            </a:r>
            <a:r>
              <a:rPr lang="en-US" sz="1800" i="1" dirty="0" err="1"/>
              <a:t>j</a:t>
            </a:r>
            <a:r>
              <a:rPr lang="en-US" sz="1800" dirty="0"/>
              <a:t>)            (where sum is from 1 to </a:t>
            </a:r>
            <a:r>
              <a:rPr lang="en-US" sz="1800" i="1" dirty="0"/>
              <a:t>T</a:t>
            </a:r>
            <a:r>
              <a:rPr lang="en-US" sz="1800" dirty="0"/>
              <a:t>)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dirty="0"/>
              <a:t>      = (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i="1" baseline="-25000" dirty="0"/>
              <a:t> and </a:t>
            </a:r>
            <a:r>
              <a:rPr lang="en-US" sz="1800" i="1" baseline="-25000" dirty="0" err="1"/>
              <a:t>O</a:t>
            </a:r>
            <a:r>
              <a:rPr lang="en-US" sz="1800" i="1" baseline="-35000" dirty="0" err="1"/>
              <a:t>t</a:t>
            </a:r>
            <a:r>
              <a:rPr lang="en-US" sz="1800" i="1" baseline="-25000" dirty="0"/>
              <a:t>=M</a:t>
            </a:r>
            <a:r>
              <a:rPr lang="en-US" sz="1800" i="1" baseline="-35000" dirty="0"/>
              <a:t>k</a:t>
            </a:r>
            <a:r>
              <a:rPr lang="en-US" sz="1800" dirty="0"/>
              <a:t> (</a:t>
            </a:r>
            <a:r>
              <a:rPr lang="en-US" sz="1800" i="1" dirty="0" err="1">
                <a:cs typeface="ＭＳ Ｐゴシック" charset="-128"/>
              </a:rPr>
              <a:t>α</a:t>
            </a:r>
            <a:r>
              <a:rPr lang="en-US" sz="1800" i="1" baseline="-25000" dirty="0" err="1">
                <a:cs typeface="ＭＳ Ｐゴシック" charset="-128"/>
              </a:rPr>
              <a:t>t</a:t>
            </a:r>
            <a:r>
              <a:rPr lang="en-US" sz="1800" dirty="0" err="1">
                <a:cs typeface="ＭＳ Ｐゴシック" charset="-128"/>
              </a:rPr>
              <a:t>(</a:t>
            </a:r>
            <a:r>
              <a:rPr lang="en-US" sz="1800" i="1" dirty="0" err="1">
                <a:cs typeface="ＭＳ Ｐゴシック" charset="-128"/>
              </a:rPr>
              <a:t>j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 err="1"/>
              <a:t>β</a:t>
            </a:r>
            <a:r>
              <a:rPr lang="en-US" sz="1800" i="1" baseline="-25000" dirty="0" err="1"/>
              <a:t>t</a:t>
            </a:r>
            <a:r>
              <a:rPr lang="en-US" sz="1800" dirty="0" err="1"/>
              <a:t>(</a:t>
            </a:r>
            <a:r>
              <a:rPr lang="en-US" sz="1800" i="1" dirty="0" err="1"/>
              <a:t>j</a:t>
            </a:r>
            <a:r>
              <a:rPr lang="en-US" sz="1800" dirty="0"/>
              <a:t>)) / </a:t>
            </a:r>
            <a:r>
              <a:rPr lang="en-US" sz="1800" i="1" dirty="0"/>
              <a:t>P</a:t>
            </a:r>
            <a:r>
              <a:rPr lang="en-US" sz="1800" dirty="0"/>
              <a:t>(</a:t>
            </a:r>
            <a:r>
              <a:rPr lang="en-US" sz="1800" i="1" dirty="0"/>
              <a:t>O</a:t>
            </a:r>
            <a:r>
              <a:rPr lang="en-US" sz="1800" dirty="0"/>
              <a:t>|</a:t>
            </a:r>
            <a:r>
              <a:rPr lang="en-US" sz="1800" i="1" dirty="0"/>
              <a:t>λ</a:t>
            </a:r>
            <a:r>
              <a:rPr lang="en-US" sz="1800" dirty="0"/>
              <a:t>)) / (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dirty="0"/>
              <a:t> </a:t>
            </a:r>
            <a:r>
              <a:rPr lang="en-US" sz="1800" i="1" dirty="0" err="1">
                <a:cs typeface="ＭＳ Ｐゴシック" charset="-128"/>
              </a:rPr>
              <a:t>α</a:t>
            </a:r>
            <a:r>
              <a:rPr lang="en-US" sz="1800" i="1" baseline="-25000" dirty="0" err="1">
                <a:cs typeface="ＭＳ Ｐゴシック" charset="-128"/>
              </a:rPr>
              <a:t>t</a:t>
            </a:r>
            <a:r>
              <a:rPr lang="en-US" sz="1800" dirty="0" err="1">
                <a:cs typeface="ＭＳ Ｐゴシック" charset="-128"/>
              </a:rPr>
              <a:t>(</a:t>
            </a:r>
            <a:r>
              <a:rPr lang="en-US" sz="1800" i="1" dirty="0" err="1">
                <a:cs typeface="ＭＳ Ｐゴシック" charset="-128"/>
              </a:rPr>
              <a:t>j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 err="1"/>
              <a:t>β</a:t>
            </a:r>
            <a:r>
              <a:rPr lang="en-US" sz="1800" i="1" baseline="-25000" dirty="0" err="1"/>
              <a:t>t</a:t>
            </a:r>
            <a:r>
              <a:rPr lang="en-US" sz="1800" dirty="0" err="1"/>
              <a:t>(</a:t>
            </a:r>
            <a:r>
              <a:rPr lang="en-US" sz="1800" i="1" dirty="0" err="1"/>
              <a:t>j</a:t>
            </a:r>
            <a:r>
              <a:rPr lang="en-US" sz="1800" dirty="0"/>
              <a:t>) / </a:t>
            </a:r>
            <a:r>
              <a:rPr lang="en-US" sz="1800" i="1" dirty="0"/>
              <a:t>P</a:t>
            </a:r>
            <a:r>
              <a:rPr lang="en-US" sz="1800" dirty="0"/>
              <a:t>(</a:t>
            </a:r>
            <a:r>
              <a:rPr lang="en-US" sz="1800" i="1" dirty="0"/>
              <a:t>O</a:t>
            </a:r>
            <a:r>
              <a:rPr lang="en-US" sz="1800" dirty="0"/>
              <a:t>|</a:t>
            </a:r>
            <a:r>
              <a:rPr lang="en-US" sz="1800" i="1" dirty="0"/>
              <a:t>λ</a:t>
            </a:r>
            <a:r>
              <a:rPr lang="en-US" sz="1800" dirty="0"/>
              <a:t>)) 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dirty="0"/>
              <a:t>      = (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i="1" baseline="-25000" dirty="0"/>
              <a:t> and </a:t>
            </a:r>
            <a:r>
              <a:rPr lang="en-US" sz="1800" i="1" baseline="-25000" dirty="0" err="1"/>
              <a:t>O</a:t>
            </a:r>
            <a:r>
              <a:rPr lang="en-US" sz="1800" i="1" baseline="-35000" dirty="0" err="1"/>
              <a:t>t</a:t>
            </a:r>
            <a:r>
              <a:rPr lang="en-US" sz="1800" i="1" baseline="-25000" dirty="0"/>
              <a:t>=M</a:t>
            </a:r>
            <a:r>
              <a:rPr lang="en-US" sz="1800" i="1" baseline="-35000" dirty="0"/>
              <a:t>k</a:t>
            </a:r>
            <a:r>
              <a:rPr lang="en-US" sz="1800" dirty="0"/>
              <a:t> </a:t>
            </a:r>
            <a:r>
              <a:rPr lang="en-US" sz="1800" i="1" dirty="0" err="1">
                <a:cs typeface="ＭＳ Ｐゴシック" charset="-128"/>
              </a:rPr>
              <a:t>α</a:t>
            </a:r>
            <a:r>
              <a:rPr lang="en-US" sz="1800" i="1" baseline="-25000" dirty="0" err="1">
                <a:cs typeface="ＭＳ Ｐゴシック" charset="-128"/>
              </a:rPr>
              <a:t>t</a:t>
            </a:r>
            <a:r>
              <a:rPr lang="en-US" sz="1800" dirty="0" err="1">
                <a:cs typeface="ＭＳ Ｐゴシック" charset="-128"/>
              </a:rPr>
              <a:t>(</a:t>
            </a:r>
            <a:r>
              <a:rPr lang="en-US" sz="1800" i="1" dirty="0" err="1">
                <a:cs typeface="ＭＳ Ｐゴシック" charset="-128"/>
              </a:rPr>
              <a:t>j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 err="1"/>
              <a:t>β</a:t>
            </a:r>
            <a:r>
              <a:rPr lang="en-US" sz="1800" i="1" baseline="-25000" dirty="0" err="1"/>
              <a:t>t</a:t>
            </a:r>
            <a:r>
              <a:rPr lang="en-US" sz="1800" dirty="0" err="1"/>
              <a:t>(</a:t>
            </a:r>
            <a:r>
              <a:rPr lang="en-US" sz="1800" i="1" dirty="0" err="1"/>
              <a:t>j</a:t>
            </a:r>
            <a:r>
              <a:rPr lang="en-US" sz="1800" dirty="0"/>
              <a:t>)) / (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dirty="0"/>
              <a:t> </a:t>
            </a:r>
            <a:r>
              <a:rPr lang="en-US" sz="1800" i="1" dirty="0" err="1">
                <a:cs typeface="ＭＳ Ｐゴシック" charset="-128"/>
              </a:rPr>
              <a:t>α</a:t>
            </a:r>
            <a:r>
              <a:rPr lang="en-US" sz="1800" i="1" baseline="-25000" dirty="0" err="1">
                <a:cs typeface="ＭＳ Ｐゴシック" charset="-128"/>
              </a:rPr>
              <a:t>t</a:t>
            </a:r>
            <a:r>
              <a:rPr lang="en-US" sz="1800" dirty="0" err="1">
                <a:cs typeface="ＭＳ Ｐゴシック" charset="-128"/>
              </a:rPr>
              <a:t>(</a:t>
            </a:r>
            <a:r>
              <a:rPr lang="en-US" sz="1800" i="1" dirty="0" err="1">
                <a:cs typeface="ＭＳ Ｐゴシック" charset="-128"/>
              </a:rPr>
              <a:t>j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 err="1"/>
              <a:t>β</a:t>
            </a:r>
            <a:r>
              <a:rPr lang="en-US" sz="1800" i="1" baseline="-25000" dirty="0" err="1"/>
              <a:t>t</a:t>
            </a:r>
            <a:r>
              <a:rPr lang="en-US" sz="1800" dirty="0" err="1"/>
              <a:t>(</a:t>
            </a:r>
            <a:r>
              <a:rPr lang="en-US" sz="1800" i="1" dirty="0" err="1"/>
              <a:t>j</a:t>
            </a:r>
            <a:r>
              <a:rPr lang="en-US" sz="1800" dirty="0"/>
              <a:t>))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/>
              <a:t>b</a:t>
            </a:r>
            <a:r>
              <a:rPr lang="en-US" sz="1800" baseline="-25000" dirty="0"/>
              <a:t>23</a:t>
            </a:r>
            <a:r>
              <a:rPr lang="en-US" sz="1800" i="1" dirty="0"/>
              <a:t>'</a:t>
            </a:r>
            <a:r>
              <a:rPr lang="en-US" sz="1800" dirty="0"/>
              <a:t> =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lvl="1" defTabSz="912813">
              <a:spcBef>
                <a:spcPts val="0"/>
              </a:spcBef>
              <a:buNone/>
            </a:pPr>
            <a:endParaRPr lang="en-US" sz="18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0" y="1219200"/>
          <a:ext cx="2362200" cy="150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.15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.017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.010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.058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.028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.04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.062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.038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553200" y="1219200"/>
          <a:ext cx="2362200" cy="150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.30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.55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.48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.36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.63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Baum-Welch Example – Observation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458200" cy="48006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i="1" dirty="0" err="1"/>
              <a:t>π</a:t>
            </a:r>
            <a:r>
              <a:rPr lang="en-US" sz="1800" dirty="0"/>
              <a:t> = {.3, .3, .4} 	</a:t>
            </a:r>
            <a:r>
              <a:rPr lang="en-US" sz="1800" i="1" dirty="0"/>
              <a:t>O</a:t>
            </a:r>
            <a:r>
              <a:rPr lang="en-US" sz="1800" dirty="0"/>
              <a:t> = F1, F3, F3</a:t>
            </a:r>
          </a:p>
          <a:p>
            <a:pPr>
              <a:spcBef>
                <a:spcPts val="0"/>
              </a:spcBef>
              <a:buNone/>
            </a:pPr>
            <a:r>
              <a:rPr lang="en-US" sz="1800" i="1" dirty="0"/>
              <a:t>A</a:t>
            </a:r>
            <a:r>
              <a:rPr lang="en-US" sz="1800" dirty="0"/>
              <a:t> =  .2  .5  .3	</a:t>
            </a:r>
            <a:r>
              <a:rPr lang="en-US" sz="1800" i="1" dirty="0"/>
              <a:t>B</a:t>
            </a:r>
            <a:r>
              <a:rPr lang="en-US" sz="1800" dirty="0"/>
              <a:t> = .5  .2  .3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/>
              <a:t>.4  .4  .2	       .2  .3  .5</a:t>
            </a:r>
          </a:p>
          <a:p>
            <a:pPr lvl="1" defTabSz="912813">
              <a:spcBef>
                <a:spcPts val="0"/>
              </a:spcBef>
              <a:buNone/>
            </a:pPr>
            <a:r>
              <a:rPr lang="en-US" sz="1800" dirty="0"/>
              <a:t>.1  .4  .5	       .1  .1  .8</a:t>
            </a:r>
          </a:p>
          <a:p>
            <a:pPr lvl="1" defTabSz="912813">
              <a:spcBef>
                <a:spcPts val="0"/>
              </a:spcBef>
              <a:buNone/>
            </a:pPr>
            <a:endParaRPr lang="en-US" sz="1800" dirty="0"/>
          </a:p>
          <a:p>
            <a:pPr lvl="1" defTabSz="912813">
              <a:spcBef>
                <a:spcPts val="0"/>
              </a:spcBef>
              <a:buNone/>
            </a:pPr>
            <a:endParaRPr lang="en-US" sz="1800" i="1" dirty="0"/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 err="1"/>
              <a:t>b</a:t>
            </a:r>
            <a:r>
              <a:rPr lang="en-US" sz="1800" i="1" baseline="-25000" dirty="0" err="1"/>
              <a:t>jk</a:t>
            </a:r>
            <a:r>
              <a:rPr lang="en-US" sz="1800" i="1" dirty="0"/>
              <a:t>'</a:t>
            </a:r>
            <a:r>
              <a:rPr lang="en-US" sz="1800" dirty="0"/>
              <a:t> = # times in </a:t>
            </a:r>
            <a:r>
              <a:rPr lang="en-US" sz="1800" i="1" dirty="0" err="1"/>
              <a:t>S</a:t>
            </a:r>
            <a:r>
              <a:rPr lang="en-US" sz="1800" i="1" baseline="-25000" dirty="0" err="1"/>
              <a:t>j</a:t>
            </a:r>
            <a:r>
              <a:rPr lang="en-US" sz="1800" dirty="0"/>
              <a:t> and observing </a:t>
            </a:r>
            <a:r>
              <a:rPr lang="en-US" sz="1800" i="1" dirty="0"/>
              <a:t>M</a:t>
            </a:r>
            <a:r>
              <a:rPr lang="en-US" sz="1800" i="1" baseline="-25000" dirty="0"/>
              <a:t>k</a:t>
            </a:r>
            <a:r>
              <a:rPr lang="en-US" sz="1800" dirty="0"/>
              <a:t> / # times in </a:t>
            </a:r>
            <a:r>
              <a:rPr lang="en-US" sz="1800" i="1" dirty="0" err="1"/>
              <a:t>S</a:t>
            </a:r>
            <a:r>
              <a:rPr lang="en-US" sz="1800" i="1" baseline="-25000" dirty="0" err="1"/>
              <a:t>j</a:t>
            </a:r>
            <a:r>
              <a:rPr lang="en-US" sz="1800" dirty="0"/>
              <a:t> 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 err="1"/>
              <a:t>b</a:t>
            </a:r>
            <a:r>
              <a:rPr lang="en-US" sz="1800" i="1" baseline="-25000" dirty="0" err="1"/>
              <a:t>jk</a:t>
            </a:r>
            <a:r>
              <a:rPr lang="en-US" sz="1800" i="1" dirty="0"/>
              <a:t>'</a:t>
            </a:r>
            <a:r>
              <a:rPr lang="en-US" sz="1800" dirty="0"/>
              <a:t> = 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dirty="0"/>
              <a:t> </a:t>
            </a:r>
            <a:r>
              <a:rPr lang="en-US" sz="1800" i="1" dirty="0" err="1">
                <a:ea typeface="Lucida Grande"/>
                <a:cs typeface="Lucida Grande"/>
              </a:rPr>
              <a:t>γ</a:t>
            </a:r>
            <a:r>
              <a:rPr lang="en-US" sz="1800" i="1" baseline="-25000" dirty="0" err="1"/>
              <a:t>t</a:t>
            </a:r>
            <a:r>
              <a:rPr lang="en-US" sz="1800" dirty="0" err="1"/>
              <a:t>(</a:t>
            </a:r>
            <a:r>
              <a:rPr lang="en-US" sz="1800" i="1" dirty="0" err="1"/>
              <a:t>j</a:t>
            </a:r>
            <a:r>
              <a:rPr lang="en-US" sz="1800" dirty="0"/>
              <a:t>) and observing </a:t>
            </a:r>
            <a:r>
              <a:rPr lang="en-US" sz="1800" i="1" dirty="0"/>
              <a:t>M</a:t>
            </a:r>
            <a:r>
              <a:rPr lang="en-US" sz="1800" i="1" baseline="-25000" dirty="0"/>
              <a:t>k</a:t>
            </a:r>
            <a:r>
              <a:rPr lang="en-US" sz="1800" dirty="0"/>
              <a:t> / 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dirty="0"/>
              <a:t> </a:t>
            </a:r>
            <a:r>
              <a:rPr lang="en-US" sz="1800" i="1" dirty="0" err="1">
                <a:ea typeface="Lucida Grande"/>
                <a:cs typeface="Lucida Grande"/>
              </a:rPr>
              <a:t>γ</a:t>
            </a:r>
            <a:r>
              <a:rPr lang="en-US" sz="1800" i="1" baseline="-25000" dirty="0" err="1"/>
              <a:t>t</a:t>
            </a:r>
            <a:r>
              <a:rPr lang="en-US" sz="1800" dirty="0" err="1"/>
              <a:t>(</a:t>
            </a:r>
            <a:r>
              <a:rPr lang="en-US" sz="1800" i="1" dirty="0" err="1"/>
              <a:t>j</a:t>
            </a:r>
            <a:r>
              <a:rPr lang="en-US" sz="1800" dirty="0"/>
              <a:t>)            (where sum is from 1 to </a:t>
            </a:r>
            <a:r>
              <a:rPr lang="en-US" sz="1800" i="1" dirty="0"/>
              <a:t>T</a:t>
            </a:r>
            <a:r>
              <a:rPr lang="en-US" sz="1800" dirty="0"/>
              <a:t>)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dirty="0"/>
              <a:t>      = (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i="1" baseline="-25000" dirty="0"/>
              <a:t> and </a:t>
            </a:r>
            <a:r>
              <a:rPr lang="en-US" sz="1800" i="1" baseline="-25000" dirty="0" err="1"/>
              <a:t>O</a:t>
            </a:r>
            <a:r>
              <a:rPr lang="en-US" sz="1800" i="1" baseline="-35000" dirty="0" err="1"/>
              <a:t>t</a:t>
            </a:r>
            <a:r>
              <a:rPr lang="en-US" sz="1800" i="1" baseline="-25000" dirty="0"/>
              <a:t>=M</a:t>
            </a:r>
            <a:r>
              <a:rPr lang="en-US" sz="1800" i="1" baseline="-35000" dirty="0"/>
              <a:t>k</a:t>
            </a:r>
            <a:r>
              <a:rPr lang="en-US" sz="1800" dirty="0"/>
              <a:t> (</a:t>
            </a:r>
            <a:r>
              <a:rPr lang="en-US" sz="1800" i="1" dirty="0" err="1">
                <a:cs typeface="ＭＳ Ｐゴシック" charset="-128"/>
              </a:rPr>
              <a:t>α</a:t>
            </a:r>
            <a:r>
              <a:rPr lang="en-US" sz="1800" i="1" baseline="-25000" dirty="0" err="1">
                <a:cs typeface="ＭＳ Ｐゴシック" charset="-128"/>
              </a:rPr>
              <a:t>t</a:t>
            </a:r>
            <a:r>
              <a:rPr lang="en-US" sz="1800" dirty="0" err="1">
                <a:cs typeface="ＭＳ Ｐゴシック" charset="-128"/>
              </a:rPr>
              <a:t>(</a:t>
            </a:r>
            <a:r>
              <a:rPr lang="en-US" sz="1800" i="1" dirty="0" err="1">
                <a:cs typeface="ＭＳ Ｐゴシック" charset="-128"/>
              </a:rPr>
              <a:t>j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 err="1"/>
              <a:t>β</a:t>
            </a:r>
            <a:r>
              <a:rPr lang="en-US" sz="1800" i="1" baseline="-25000" dirty="0" err="1"/>
              <a:t>t</a:t>
            </a:r>
            <a:r>
              <a:rPr lang="en-US" sz="1800" dirty="0" err="1"/>
              <a:t>(</a:t>
            </a:r>
            <a:r>
              <a:rPr lang="en-US" sz="1800" i="1" dirty="0" err="1"/>
              <a:t>j</a:t>
            </a:r>
            <a:r>
              <a:rPr lang="en-US" sz="1800" dirty="0"/>
              <a:t>)) / </a:t>
            </a:r>
            <a:r>
              <a:rPr lang="en-US" sz="1800" i="1" dirty="0"/>
              <a:t>P</a:t>
            </a:r>
            <a:r>
              <a:rPr lang="en-US" sz="1800" dirty="0"/>
              <a:t>(</a:t>
            </a:r>
            <a:r>
              <a:rPr lang="en-US" sz="1800" i="1" dirty="0"/>
              <a:t>O</a:t>
            </a:r>
            <a:r>
              <a:rPr lang="en-US" sz="1800" dirty="0"/>
              <a:t>|</a:t>
            </a:r>
            <a:r>
              <a:rPr lang="en-US" sz="1800" i="1" dirty="0"/>
              <a:t>λ</a:t>
            </a:r>
            <a:r>
              <a:rPr lang="en-US" sz="1800" dirty="0"/>
              <a:t>)) / (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dirty="0"/>
              <a:t> </a:t>
            </a:r>
            <a:r>
              <a:rPr lang="en-US" sz="1800" i="1" dirty="0" err="1">
                <a:cs typeface="ＭＳ Ｐゴシック" charset="-128"/>
              </a:rPr>
              <a:t>α</a:t>
            </a:r>
            <a:r>
              <a:rPr lang="en-US" sz="1800" i="1" baseline="-25000" dirty="0" err="1">
                <a:cs typeface="ＭＳ Ｐゴシック" charset="-128"/>
              </a:rPr>
              <a:t>t</a:t>
            </a:r>
            <a:r>
              <a:rPr lang="en-US" sz="1800" dirty="0" err="1">
                <a:cs typeface="ＭＳ Ｐゴシック" charset="-128"/>
              </a:rPr>
              <a:t>(</a:t>
            </a:r>
            <a:r>
              <a:rPr lang="en-US" sz="1800" i="1" dirty="0" err="1">
                <a:cs typeface="ＭＳ Ｐゴシック" charset="-128"/>
              </a:rPr>
              <a:t>j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 err="1"/>
              <a:t>β</a:t>
            </a:r>
            <a:r>
              <a:rPr lang="en-US" sz="1800" i="1" baseline="-25000" dirty="0" err="1"/>
              <a:t>t</a:t>
            </a:r>
            <a:r>
              <a:rPr lang="en-US" sz="1800" dirty="0" err="1"/>
              <a:t>(</a:t>
            </a:r>
            <a:r>
              <a:rPr lang="en-US" sz="1800" i="1" dirty="0" err="1"/>
              <a:t>j</a:t>
            </a:r>
            <a:r>
              <a:rPr lang="en-US" sz="1800" dirty="0"/>
              <a:t>) / </a:t>
            </a:r>
            <a:r>
              <a:rPr lang="en-US" sz="1800" i="1" dirty="0"/>
              <a:t>P</a:t>
            </a:r>
            <a:r>
              <a:rPr lang="en-US" sz="1800" dirty="0"/>
              <a:t>(</a:t>
            </a:r>
            <a:r>
              <a:rPr lang="en-US" sz="1800" i="1" dirty="0"/>
              <a:t>O</a:t>
            </a:r>
            <a:r>
              <a:rPr lang="en-US" sz="1800" dirty="0"/>
              <a:t>|</a:t>
            </a:r>
            <a:r>
              <a:rPr lang="en-US" sz="1800" i="1" dirty="0"/>
              <a:t>λ</a:t>
            </a:r>
            <a:r>
              <a:rPr lang="en-US" sz="1800" dirty="0"/>
              <a:t>)) 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dirty="0"/>
              <a:t>      = (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i="1" baseline="-25000" dirty="0"/>
              <a:t> and </a:t>
            </a:r>
            <a:r>
              <a:rPr lang="en-US" sz="1800" i="1" baseline="-25000" dirty="0" err="1"/>
              <a:t>O</a:t>
            </a:r>
            <a:r>
              <a:rPr lang="en-US" sz="1800" i="1" baseline="-35000" dirty="0" err="1"/>
              <a:t>t</a:t>
            </a:r>
            <a:r>
              <a:rPr lang="en-US" sz="1800" i="1" baseline="-25000" dirty="0"/>
              <a:t>=M</a:t>
            </a:r>
            <a:r>
              <a:rPr lang="en-US" sz="1800" i="1" baseline="-35000" dirty="0"/>
              <a:t>k</a:t>
            </a:r>
            <a:r>
              <a:rPr lang="en-US" sz="1800" dirty="0"/>
              <a:t> </a:t>
            </a:r>
            <a:r>
              <a:rPr lang="en-US" sz="1800" i="1" dirty="0" err="1">
                <a:cs typeface="ＭＳ Ｐゴシック" charset="-128"/>
              </a:rPr>
              <a:t>α</a:t>
            </a:r>
            <a:r>
              <a:rPr lang="en-US" sz="1800" i="1" baseline="-25000" dirty="0" err="1">
                <a:cs typeface="ＭＳ Ｐゴシック" charset="-128"/>
              </a:rPr>
              <a:t>t</a:t>
            </a:r>
            <a:r>
              <a:rPr lang="en-US" sz="1800" dirty="0" err="1">
                <a:cs typeface="ＭＳ Ｐゴシック" charset="-128"/>
              </a:rPr>
              <a:t>(</a:t>
            </a:r>
            <a:r>
              <a:rPr lang="en-US" sz="1800" i="1" dirty="0" err="1">
                <a:cs typeface="ＭＳ Ｐゴシック" charset="-128"/>
              </a:rPr>
              <a:t>j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 err="1"/>
              <a:t>β</a:t>
            </a:r>
            <a:r>
              <a:rPr lang="en-US" sz="1800" i="1" baseline="-25000" dirty="0" err="1"/>
              <a:t>t</a:t>
            </a:r>
            <a:r>
              <a:rPr lang="en-US" sz="1800" dirty="0" err="1"/>
              <a:t>(</a:t>
            </a:r>
            <a:r>
              <a:rPr lang="en-US" sz="1800" i="1" dirty="0" err="1"/>
              <a:t>j</a:t>
            </a:r>
            <a:r>
              <a:rPr lang="en-US" sz="1800" dirty="0"/>
              <a:t>)) / (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t</a:t>
            </a:r>
            <a:r>
              <a:rPr lang="en-US" sz="1800" dirty="0"/>
              <a:t> </a:t>
            </a:r>
            <a:r>
              <a:rPr lang="en-US" sz="1800" i="1" dirty="0" err="1">
                <a:cs typeface="ＭＳ Ｐゴシック" charset="-128"/>
              </a:rPr>
              <a:t>α</a:t>
            </a:r>
            <a:r>
              <a:rPr lang="en-US" sz="1800" i="1" baseline="-25000" dirty="0" err="1">
                <a:cs typeface="ＭＳ Ｐゴシック" charset="-128"/>
              </a:rPr>
              <a:t>t</a:t>
            </a:r>
            <a:r>
              <a:rPr lang="en-US" sz="1800" dirty="0" err="1">
                <a:cs typeface="ＭＳ Ｐゴシック" charset="-128"/>
              </a:rPr>
              <a:t>(</a:t>
            </a:r>
            <a:r>
              <a:rPr lang="en-US" sz="1800" i="1" dirty="0" err="1">
                <a:cs typeface="ＭＳ Ｐゴシック" charset="-128"/>
              </a:rPr>
              <a:t>j</a:t>
            </a:r>
            <a:r>
              <a:rPr lang="en-US" sz="1800" dirty="0">
                <a:cs typeface="ＭＳ Ｐゴシック" charset="-128"/>
              </a:rPr>
              <a:t>)</a:t>
            </a:r>
            <a:r>
              <a:rPr lang="en-US" sz="1800" dirty="0"/>
              <a:t> · </a:t>
            </a:r>
            <a:r>
              <a:rPr lang="en-US" sz="1800" i="1" dirty="0" err="1"/>
              <a:t>β</a:t>
            </a:r>
            <a:r>
              <a:rPr lang="en-US" sz="1800" i="1" baseline="-25000" dirty="0" err="1"/>
              <a:t>t</a:t>
            </a:r>
            <a:r>
              <a:rPr lang="en-US" sz="1800" dirty="0" err="1"/>
              <a:t>(</a:t>
            </a:r>
            <a:r>
              <a:rPr lang="en-US" sz="1800" i="1" dirty="0" err="1"/>
              <a:t>j</a:t>
            </a:r>
            <a:r>
              <a:rPr lang="en-US" sz="1800" dirty="0"/>
              <a:t>))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r>
              <a:rPr lang="en-US" sz="1800" i="1" dirty="0"/>
              <a:t>b</a:t>
            </a:r>
            <a:r>
              <a:rPr lang="en-US" sz="1800" baseline="-25000" dirty="0"/>
              <a:t>23</a:t>
            </a:r>
            <a:r>
              <a:rPr lang="en-US" sz="1800" i="1" dirty="0"/>
              <a:t>'</a:t>
            </a:r>
            <a:r>
              <a:rPr lang="en-US" sz="1800" dirty="0"/>
              <a:t> =  (0 + .058·.48 + .028·1) / (.06·.26 + .058·.48 + .028·1) = .056/.071 = .79</a:t>
            </a:r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marL="460375" lvl="1" indent="-460375" defTabSz="912813">
              <a:spcBef>
                <a:spcPts val="0"/>
              </a:spcBef>
              <a:buNone/>
            </a:pPr>
            <a:endParaRPr lang="en-US" sz="1800" dirty="0"/>
          </a:p>
          <a:p>
            <a:pPr lvl="1" defTabSz="912813">
              <a:spcBef>
                <a:spcPts val="0"/>
              </a:spcBef>
              <a:buNone/>
            </a:pPr>
            <a:endParaRPr lang="en-US" sz="18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62400" y="1219200"/>
          <a:ext cx="2362200" cy="150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α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.15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.017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.010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.058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.028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.04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.062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.038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553200" y="1219200"/>
          <a:ext cx="2362200" cy="150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err="1"/>
                        <a:t>β</a:t>
                      </a:r>
                      <a:r>
                        <a:rPr kumimoji="0" lang="en-US" sz="16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600" b="0" i="1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i</a:t>
                      </a:r>
                      <a:r>
                        <a:rPr kumimoji="0" lang="en-US" sz="1600" b="0" i="0" u="none" strike="noStrike" kern="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.30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.55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.48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.36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.63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/>
                        <a:t>1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7587-5942-5444-8941-22BEC63C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DDFF7C-705C-1E44-9622-67B3D0496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49625" y="-381000"/>
            <a:ext cx="9861177" cy="7620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83567-C837-C64D-AC94-ABF458D4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4600" y="6248400"/>
            <a:ext cx="37338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Speech Recognition and HMM Learning – from Coates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91052-CDBB-AE45-AB1F-2EC90586B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184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dirty="0"/>
              <a:t>Baum-Welch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924800" cy="53339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Stochastic constraints automatically maintained at each step</a:t>
            </a:r>
          </a:p>
          <a:p>
            <a:pPr lvl="1"/>
            <a:r>
              <a:rPr lang="en-US" dirty="0" err="1"/>
              <a:t>Σ</a:t>
            </a:r>
            <a:r>
              <a:rPr lang="en-US" i="1" dirty="0" err="1"/>
              <a:t>π</a:t>
            </a:r>
            <a:r>
              <a:rPr lang="en-US" i="1" baseline="-25000" dirty="0" err="1"/>
              <a:t>i</a:t>
            </a:r>
            <a:r>
              <a:rPr lang="en-US" dirty="0"/>
              <a:t> = 1, </a:t>
            </a:r>
            <a:r>
              <a:rPr lang="en-US" i="1" dirty="0" err="1"/>
              <a:t>π</a:t>
            </a:r>
            <a:r>
              <a:rPr lang="en-US" i="1" baseline="-25000" dirty="0" err="1"/>
              <a:t>i</a:t>
            </a:r>
            <a:r>
              <a:rPr lang="en-US" dirty="0"/>
              <a:t> ≥ 0, etc.</a:t>
            </a:r>
          </a:p>
          <a:p>
            <a:r>
              <a:rPr lang="en-US" dirty="0"/>
              <a:t>Initial parameter setting?</a:t>
            </a:r>
          </a:p>
          <a:p>
            <a:pPr lvl="1"/>
            <a:r>
              <a:rPr lang="en-US" dirty="0"/>
              <a:t>All parameters must initially be ≥ 0</a:t>
            </a:r>
          </a:p>
          <a:p>
            <a:pPr lvl="1"/>
            <a:r>
              <a:rPr lang="en-US" dirty="0"/>
              <a:t>Must not all be the same else can get stuck</a:t>
            </a:r>
          </a:p>
          <a:p>
            <a:pPr lvl="1"/>
            <a:r>
              <a:rPr lang="en-US" dirty="0"/>
              <a:t>Empirically shown that to avoid poor maxima, it is good to have reasonable initial approximations for </a:t>
            </a:r>
            <a:r>
              <a:rPr lang="en-US" i="1" dirty="0"/>
              <a:t>B</a:t>
            </a:r>
            <a:r>
              <a:rPr lang="en-US" dirty="0"/>
              <a:t> (especially for mixtures), while initial values for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 err="1"/>
              <a:t>π</a:t>
            </a:r>
            <a:r>
              <a:rPr lang="en-US" i="1" dirty="0"/>
              <a:t> </a:t>
            </a:r>
            <a:r>
              <a:rPr lang="en-US" dirty="0"/>
              <a:t>are less critical</a:t>
            </a:r>
          </a:p>
          <a:p>
            <a:r>
              <a:rPr lang="en-US" i="1" dirty="0"/>
              <a:t>O</a:t>
            </a:r>
            <a:r>
              <a:rPr lang="en-US" dirty="0"/>
              <a:t> is the entire training set for speech, but we train with many individual utterances </a:t>
            </a:r>
            <a:r>
              <a:rPr lang="en-US" i="1" dirty="0" err="1"/>
              <a:t>O</a:t>
            </a:r>
            <a:r>
              <a:rPr lang="en-US" i="1" baseline="-25000" dirty="0" err="1"/>
              <a:t>i</a:t>
            </a:r>
            <a:r>
              <a:rPr lang="en-US" dirty="0"/>
              <a:t>, to keep </a:t>
            </a:r>
            <a:r>
              <a:rPr lang="en-US" i="1" dirty="0"/>
              <a:t>TN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algs</a:t>
            </a:r>
            <a:r>
              <a:rPr lang="en-US" dirty="0"/>
              <a:t> manageable</a:t>
            </a:r>
          </a:p>
          <a:p>
            <a:pPr lvl="1"/>
            <a:r>
              <a:rPr lang="en-US" dirty="0"/>
              <a:t>And average updates before each actual parameter update</a:t>
            </a:r>
          </a:p>
          <a:p>
            <a:pPr lvl="1"/>
            <a:r>
              <a:rPr lang="en-US" dirty="0"/>
              <a:t>Batch vs. on-line issues</a:t>
            </a:r>
          </a:p>
          <a:p>
            <a:pPr lvl="2"/>
            <a:r>
              <a:rPr lang="en-US" dirty="0"/>
              <a:t>Values set to 0 if smaller observations do not include certain events</a:t>
            </a:r>
          </a:p>
          <a:p>
            <a:pPr lvl="2"/>
            <a:r>
              <a:rPr lang="en-US" dirty="0"/>
              <a:t>Better approach could be updating after smaller observation sequences using </a:t>
            </a:r>
            <a:r>
              <a:rPr lang="en-US" i="1" dirty="0" err="1"/>
              <a:t>λ</a:t>
            </a:r>
            <a:r>
              <a:rPr lang="en-US" dirty="0"/>
              <a:t> = </a:t>
            </a:r>
            <a:r>
              <a:rPr lang="en-US" i="1" dirty="0" err="1"/>
              <a:t>cλ</a:t>
            </a:r>
            <a:r>
              <a:rPr lang="en-US" i="1" dirty="0"/>
              <a:t>' + </a:t>
            </a:r>
            <a:r>
              <a:rPr lang="en-US" dirty="0"/>
              <a:t>(1</a:t>
            </a:r>
            <a:r>
              <a:rPr lang="en-US" i="1" dirty="0"/>
              <a:t>-c</a:t>
            </a:r>
            <a:r>
              <a:rPr lang="en-US" dirty="0"/>
              <a:t>)</a:t>
            </a:r>
            <a:r>
              <a:rPr lang="en-US" i="1" dirty="0"/>
              <a:t>λ</a:t>
            </a:r>
            <a:r>
              <a:rPr lang="en-US" dirty="0"/>
              <a:t> where </a:t>
            </a:r>
            <a:r>
              <a:rPr lang="en-US" i="1" dirty="0"/>
              <a:t>c</a:t>
            </a:r>
            <a:r>
              <a:rPr lang="en-US" dirty="0"/>
              <a:t> could change with time</a:t>
            </a:r>
          </a:p>
          <a:p>
            <a:r>
              <a:rPr lang="en-US" dirty="0"/>
              <a:t>Homework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dirty="0"/>
              <a:t>Continuous Observation </a:t>
            </a:r>
            <a:r>
              <a:rPr lang="en-US" dirty="0" err="1"/>
              <a:t>HMMs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001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speech each sample is a vector of real values</a:t>
            </a:r>
          </a:p>
          <a:p>
            <a:r>
              <a:rPr lang="en-US" dirty="0"/>
              <a:t>Common approach to representing a probability distribution is by using a mixture of Gaussians (GMM) – </a:t>
            </a:r>
            <a:r>
              <a:rPr lang="en-US"/>
              <a:t>Gaussian Mixture Models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dirty="0" err="1"/>
              <a:t>c</a:t>
            </a:r>
            <a:r>
              <a:rPr lang="en-US" i="1" baseline="-25000" dirty="0" err="1"/>
              <a:t>jm</a:t>
            </a:r>
            <a:r>
              <a:rPr lang="en-US" dirty="0"/>
              <a:t> are the mixture coefficients for </a:t>
            </a:r>
            <a:r>
              <a:rPr lang="en-US" i="1" dirty="0" err="1"/>
              <a:t>j</a:t>
            </a:r>
            <a:r>
              <a:rPr lang="en-US" dirty="0"/>
              <a:t> (each ≥ 0 and sum to 1)</a:t>
            </a:r>
          </a:p>
          <a:p>
            <a:pPr lvl="1"/>
            <a:r>
              <a:rPr lang="en-US" i="1" dirty="0" err="1"/>
              <a:t>μ</a:t>
            </a:r>
            <a:r>
              <a:rPr lang="en-US" i="1" baseline="-25000" dirty="0" err="1"/>
              <a:t>jm</a:t>
            </a:r>
            <a:r>
              <a:rPr lang="en-US" dirty="0"/>
              <a:t> is the mean vector for the </a:t>
            </a:r>
            <a:r>
              <a:rPr lang="en-US" i="1" dirty="0" err="1"/>
              <a:t>m</a:t>
            </a:r>
            <a:r>
              <a:rPr lang="en-US" dirty="0" err="1"/>
              <a:t>th</a:t>
            </a:r>
            <a:r>
              <a:rPr lang="en-US" dirty="0"/>
              <a:t> Gaussian of </a:t>
            </a:r>
            <a:r>
              <a:rPr lang="en-US" i="1" dirty="0" err="1"/>
              <a:t>S</a:t>
            </a:r>
            <a:r>
              <a:rPr lang="en-US" i="1" baseline="-25000" dirty="0" err="1"/>
              <a:t>j</a:t>
            </a:r>
            <a:r>
              <a:rPr lang="en-US" dirty="0"/>
              <a:t> </a:t>
            </a:r>
          </a:p>
          <a:p>
            <a:pPr lvl="1"/>
            <a:r>
              <a:rPr lang="en-US" i="1" dirty="0" err="1"/>
              <a:t>U</a:t>
            </a:r>
            <a:r>
              <a:rPr lang="en-US" i="1" baseline="-25000" dirty="0" err="1"/>
              <a:t>jm</a:t>
            </a:r>
            <a:r>
              <a:rPr lang="en-US" dirty="0"/>
              <a:t> is the covariance matrix of the </a:t>
            </a:r>
            <a:r>
              <a:rPr lang="en-US" i="1" dirty="0" err="1"/>
              <a:t>m</a:t>
            </a:r>
            <a:r>
              <a:rPr lang="en-US" dirty="0" err="1"/>
              <a:t>th</a:t>
            </a:r>
            <a:r>
              <a:rPr lang="en-US" dirty="0"/>
              <a:t> Gaussian of </a:t>
            </a:r>
            <a:r>
              <a:rPr lang="en-US" i="1" dirty="0" err="1"/>
              <a:t>S</a:t>
            </a:r>
            <a:r>
              <a:rPr lang="en-US" i="1" baseline="-25000" dirty="0" err="1"/>
              <a:t>j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With sufficient mixtures can represent any arbitrary distribution</a:t>
            </a:r>
          </a:p>
          <a:p>
            <a:pPr lvl="1"/>
            <a:r>
              <a:rPr lang="en-US" dirty="0"/>
              <a:t>We choose an arbitrary </a:t>
            </a:r>
            <a:r>
              <a:rPr lang="en-US" i="1" dirty="0"/>
              <a:t>M </a:t>
            </a:r>
            <a:r>
              <a:rPr lang="en-US" dirty="0"/>
              <a:t>mixtures to represent the observation distribution at each state 	</a:t>
            </a:r>
          </a:p>
          <a:p>
            <a:r>
              <a:rPr lang="en-US" dirty="0"/>
              <a:t>Larger </a:t>
            </a:r>
            <a:r>
              <a:rPr lang="en-US" i="1" dirty="0"/>
              <a:t>M </a:t>
            </a:r>
            <a:r>
              <a:rPr lang="en-US" dirty="0"/>
              <a:t>allows for a more accurate distributions, but must train more tunable parameters</a:t>
            </a:r>
          </a:p>
          <a:p>
            <a:pPr lvl="1"/>
            <a:r>
              <a:rPr lang="en-US" dirty="0"/>
              <a:t>Common </a:t>
            </a:r>
            <a:r>
              <a:rPr lang="en-US" i="1" dirty="0"/>
              <a:t>M </a:t>
            </a:r>
            <a:r>
              <a:rPr lang="en-US" dirty="0"/>
              <a:t>typically less than 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179426"/>
            <a:ext cx="5334000" cy="716174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C963-2B68-D146-8A04-1F99D8FF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8805"/>
            <a:ext cx="7772400" cy="838200"/>
          </a:xfrm>
        </p:spPr>
        <p:txBody>
          <a:bodyPr/>
          <a:lstStyle/>
          <a:p>
            <a:r>
              <a:rPr lang="en-US" dirty="0"/>
              <a:t>Speech HMM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60E43-C00C-994C-A204-029A37CC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1"/>
            <a:ext cx="7772400" cy="18354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One HMM model for each context dependent phoneme</a:t>
            </a:r>
          </a:p>
          <a:p>
            <a:r>
              <a:rPr lang="en-US" dirty="0"/>
              <a:t>Typically 3 (tri-phone) or 5 (quin-phone) states</a:t>
            </a:r>
          </a:p>
          <a:p>
            <a:r>
              <a:rPr lang="en-US" dirty="0"/>
              <a:t>Observations are the input frames (e.g. 30 MFCCs)</a:t>
            </a:r>
          </a:p>
          <a:p>
            <a:r>
              <a:rPr lang="en-US" dirty="0"/>
              <a:t>Start and end states (1,5 – non-emitting) let us concatenate phones to form a dictionary utterance.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9CEEA-7790-7642-81E7-DF6EBF26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C3395-4750-3E4F-BCAA-47F25E40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CCFA09-39BA-504D-8EFA-19CEBAEAB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702207"/>
            <a:ext cx="6019800" cy="41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980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28FEF-0458-CF44-9339-133B4C18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Observation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15CBF-E8C7-224E-9F29-599945CD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1193007"/>
            <a:ext cx="7772400" cy="1081087"/>
          </a:xfrm>
        </p:spPr>
        <p:txBody>
          <a:bodyPr/>
          <a:lstStyle/>
          <a:p>
            <a:r>
              <a:rPr lang="en-US" dirty="0"/>
              <a:t>3 emitting states represent observation probabilities at beginning, middle, and end of the sound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340E94-3610-454A-A4D6-79E02A57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57370-9491-3A4E-8170-832CA89C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74A71-499F-6E47-ACB0-44BC8CEEF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171700"/>
            <a:ext cx="6477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455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BD317-E300-C94B-AE3A-62682F09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38103"/>
            <a:ext cx="7772400" cy="838200"/>
          </a:xfrm>
        </p:spPr>
        <p:txBody>
          <a:bodyPr/>
          <a:lstStyle/>
          <a:p>
            <a:r>
              <a:rPr lang="en-US" dirty="0"/>
              <a:t>Decode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97D23-4051-A540-A6C3-04B08B3DC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762000"/>
            <a:ext cx="7772400" cy="20835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All utterances (beam search) do forward algorithm using the concatenated phone HMM models and language Model which build each possible utterance</a:t>
            </a:r>
          </a:p>
          <a:p>
            <a:r>
              <a:rPr lang="en-US" dirty="0"/>
              <a:t>Assume person said "Rib" and two competing utterances were "Rib" vs "Rib and Rib" – What would happen?</a:t>
            </a:r>
          </a:p>
          <a:p>
            <a:r>
              <a:rPr lang="en-US" dirty="0"/>
              <a:t>Language Model at word boundaries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1385D-95C7-F240-8870-06891EF8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37809-E08F-B34C-BB3B-F7C9B681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7CDBB-2615-054E-BD78-0E6A6520B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048000"/>
            <a:ext cx="679268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625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r>
              <a:rPr lang="en-US" dirty="0"/>
              <a:t>Continuous Observation </a:t>
            </a:r>
            <a:r>
              <a:rPr lang="en-US" dirty="0" err="1"/>
              <a:t>HMMs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8" y="823913"/>
            <a:ext cx="7772400" cy="1385887"/>
          </a:xfrm>
        </p:spPr>
        <p:txBody>
          <a:bodyPr/>
          <a:lstStyle/>
          <a:p>
            <a:r>
              <a:rPr lang="en-US" dirty="0"/>
              <a:t>Mixture update with Baum Welch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375762"/>
            <a:ext cx="2710507" cy="1586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860167"/>
            <a:ext cx="4114800" cy="2665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4747243"/>
            <a:ext cx="5867400" cy="20345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1563469"/>
            <a:ext cx="341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How often in state </a:t>
            </a:r>
            <a:r>
              <a:rPr lang="en-US" sz="1800" i="1" dirty="0" err="1"/>
              <a:t>j</a:t>
            </a:r>
            <a:r>
              <a:rPr lang="en-US" sz="1800" dirty="0"/>
              <a:t> using mixture </a:t>
            </a:r>
            <a:r>
              <a:rPr lang="en-US" sz="1800" i="1" dirty="0" err="1"/>
              <a:t>k</a:t>
            </a:r>
            <a:r>
              <a:rPr lang="en-US" sz="1800" dirty="0"/>
              <a:t> over how often in state </a:t>
            </a:r>
            <a:r>
              <a:rPr lang="en-US" sz="1800" i="1" dirty="0" err="1"/>
              <a:t>j</a:t>
            </a:r>
            <a:endParaRPr lang="en-US" sz="1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823913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/>
              <a:t>O</a:t>
            </a:r>
            <a:r>
              <a:rPr lang="en-US" sz="1800" i="1" baseline="-25000" dirty="0" err="1"/>
              <a:t>t</a:t>
            </a:r>
            <a:r>
              <a:rPr lang="en-US" sz="1800" dirty="0"/>
              <a:t> in numerator scales the means based on how often in state </a:t>
            </a:r>
            <a:r>
              <a:rPr lang="en-US" sz="1800" i="1" dirty="0" err="1"/>
              <a:t>j</a:t>
            </a:r>
            <a:r>
              <a:rPr lang="en-US" sz="1800" dirty="0"/>
              <a:t> using mixture </a:t>
            </a:r>
            <a:r>
              <a:rPr lang="en-US" sz="1800" i="1" dirty="0" err="1"/>
              <a:t>k</a:t>
            </a:r>
            <a:r>
              <a:rPr lang="en-US" sz="1800" dirty="0"/>
              <a:t> and observing </a:t>
            </a:r>
            <a:r>
              <a:rPr lang="en-US" sz="1800" i="1" dirty="0" err="1"/>
              <a:t>O</a:t>
            </a:r>
            <a:r>
              <a:rPr lang="en-US" sz="1800" i="1" baseline="-25000" dirty="0" err="1"/>
              <a:t>t</a:t>
            </a:r>
            <a:endParaRPr lang="en-US" sz="1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-1991895" y="28341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 err="1"/>
              <a:t>HMMs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Left-Right model (</a:t>
            </a:r>
            <a:r>
              <a:rPr lang="en-US" dirty="0" err="1"/>
              <a:t>Bakis</a:t>
            </a:r>
            <a:r>
              <a:rPr lang="en-US" dirty="0"/>
              <a:t> model) common in speech</a:t>
            </a:r>
          </a:p>
          <a:p>
            <a:pPr lvl="1"/>
            <a:r>
              <a:rPr lang="en-US" dirty="0"/>
              <a:t>As time increases the state index increases or stays the same</a:t>
            </a:r>
          </a:p>
          <a:p>
            <a:pPr lvl="1"/>
            <a:r>
              <a:rPr lang="en-US" dirty="0"/>
              <a:t>Draw model to represent the word "Cat"</a:t>
            </a:r>
          </a:p>
          <a:p>
            <a:pPr lvl="2"/>
            <a:r>
              <a:rPr lang="en-US" dirty="0"/>
              <a:t>Can have higher probability of staying in "a" (long vowel), but no going back</a:t>
            </a:r>
          </a:p>
          <a:p>
            <a:r>
              <a:rPr lang="en-US" dirty="0"/>
              <a:t>Can try to model state duration more explicitly</a:t>
            </a:r>
          </a:p>
          <a:p>
            <a:r>
              <a:rPr lang="en-US" dirty="0"/>
              <a:t>Higher Order </a:t>
            </a:r>
            <a:r>
              <a:rPr lang="en-US" dirty="0" err="1"/>
              <a:t>HMMs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HMM Application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if you are building the standard interactive telephone dialogues we have to deal with</a:t>
            </a:r>
          </a:p>
          <a:p>
            <a:r>
              <a:rPr lang="en-US" dirty="0"/>
              <a:t>A customer calls and is asked to speak a word from a menu such as “Say one of the following”</a:t>
            </a:r>
          </a:p>
          <a:p>
            <a:pPr lvl="1"/>
            <a:r>
              <a:rPr lang="en-US" dirty="0"/>
              <a:t>“Account balance”</a:t>
            </a:r>
          </a:p>
          <a:p>
            <a:pPr lvl="1"/>
            <a:r>
              <a:rPr lang="en-US" dirty="0"/>
              <a:t>“Close account”</a:t>
            </a:r>
          </a:p>
          <a:p>
            <a:pPr lvl="1"/>
            <a:r>
              <a:rPr lang="en-US" dirty="0"/>
              <a:t>“Upgrade services”</a:t>
            </a:r>
          </a:p>
          <a:p>
            <a:pPr lvl="1"/>
            <a:r>
              <a:rPr lang="en-US" dirty="0"/>
              <a:t>“Speak to representative”</a:t>
            </a:r>
          </a:p>
          <a:p>
            <a:r>
              <a:rPr lang="en-US" dirty="0"/>
              <a:t>How would you set </a:t>
            </a:r>
            <a:r>
              <a:rPr lang="en-US"/>
              <a:t>it up?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532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r>
              <a:rPr lang="en-US" dirty="0"/>
              <a:t>HMM Application Models –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767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Create one HMM for each phrase</a:t>
            </a:r>
          </a:p>
          <a:p>
            <a:pPr lvl="1"/>
            <a:r>
              <a:rPr lang="en-US" dirty="0"/>
              <a:t>Could also create additional HMMs for each keyword (e.g. “representative”) for those who will speak less than the entire phrase</a:t>
            </a:r>
          </a:p>
          <a:p>
            <a:pPr lvl="1"/>
            <a:r>
              <a:rPr lang="en-US" dirty="0"/>
              <a:t>Alphabet is the real valued speech frames – Continuous HMMs</a:t>
            </a:r>
          </a:p>
          <a:p>
            <a:r>
              <a:rPr lang="en-US" dirty="0"/>
              <a:t>Each HMM is trained only on examples of its phrase</a:t>
            </a:r>
          </a:p>
          <a:p>
            <a:r>
              <a:rPr lang="en-US" dirty="0"/>
              <a:t>When a new utterance is given, all HMMs calculate their probability of generating that utterance given the sound</a:t>
            </a:r>
          </a:p>
          <a:p>
            <a:pPr lvl="1"/>
            <a:r>
              <a:rPr lang="en-US" dirty="0"/>
              <a:t>We can use Forward or Viterbi to get probability</a:t>
            </a:r>
          </a:p>
          <a:p>
            <a:pPr lvl="1"/>
            <a:r>
              <a:rPr lang="en-US"/>
              <a:t>We should also </a:t>
            </a:r>
            <a:r>
              <a:rPr lang="en-US" dirty="0"/>
              <a:t>multiply the HMM probability by the prior (frequency of customer response from training set or other issues) to get a final probability for each possible utterance</a:t>
            </a:r>
          </a:p>
          <a:p>
            <a:r>
              <a:rPr lang="en-US" dirty="0"/>
              <a:t>Utterance with max posterior probability wins</a:t>
            </a:r>
          </a:p>
          <a:p>
            <a:r>
              <a:rPr lang="en-US" dirty="0"/>
              <a:t>Why don’t we do it this way for full speech recognition?</a:t>
            </a:r>
          </a:p>
          <a:p>
            <a:r>
              <a:rPr lang="en-US" dirty="0"/>
              <a:t>Note we could have used the full speech approach for this problem (how?) though using separate models is more common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750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structure (states and transitions) is problem dependent</a:t>
            </a:r>
          </a:p>
          <a:p>
            <a:r>
              <a:rPr lang="en-US" dirty="0"/>
              <a:t>Even though basic HMM assumptions (signal independence and state independence) are not appropriate for speech and many other applications, still strong empirical performance in many cases</a:t>
            </a:r>
          </a:p>
          <a:p>
            <a:r>
              <a:rPr lang="en-US" dirty="0"/>
              <a:t>Other speech approaches</a:t>
            </a:r>
          </a:p>
          <a:p>
            <a:pPr lvl="1"/>
            <a:r>
              <a:rPr lang="en-US" dirty="0"/>
              <a:t>MLP</a:t>
            </a:r>
          </a:p>
          <a:p>
            <a:pPr lvl="1"/>
            <a:r>
              <a:rPr lang="en-US" dirty="0" err="1"/>
              <a:t>Multcons</a:t>
            </a:r>
            <a:endParaRPr lang="en-US" dirty="0"/>
          </a:p>
          <a:p>
            <a:pPr lvl="1"/>
            <a:r>
              <a:rPr lang="en-US" dirty="0"/>
              <a:t>Recent work has achieved higher accuracy using deep networks to replace GMMs and HMMs for ASR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Speech Recognition and HMM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EBE8D-1763-8B46-826F-D35D6308C29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813"/>
            <a:ext cx="8001000" cy="8382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MFCC – Mel Frequency </a:t>
            </a:r>
            <a:r>
              <a:rPr lang="en-US" sz="2800" dirty="0" err="1"/>
              <a:t>Cepstral</a:t>
            </a:r>
            <a:r>
              <a:rPr lang="en-US" sz="2800" dirty="0"/>
              <a:t> Coefficients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Speech Recognition and HMM Learning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E4F06D-2BAF-484D-9CCF-A964D025739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150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0" y="862013"/>
            <a:ext cx="766445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Features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dirty="0"/>
              <a:t>Most common industry standard is the first 12 </a:t>
            </a:r>
            <a:r>
              <a:rPr lang="en-US" dirty="0" err="1"/>
              <a:t>cepstral</a:t>
            </a:r>
            <a:r>
              <a:rPr lang="en-US" dirty="0"/>
              <a:t> coefficients for a sample, plus the signal energy making 13 basic features.</a:t>
            </a:r>
          </a:p>
          <a:p>
            <a:pPr lvl="1"/>
            <a:r>
              <a:rPr lang="en-US" dirty="0"/>
              <a:t>Note: </a:t>
            </a:r>
            <a:r>
              <a:rPr lang="en-US" dirty="0" err="1"/>
              <a:t>CEPStral</a:t>
            </a:r>
            <a:r>
              <a:rPr lang="en-US" dirty="0"/>
              <a:t> are the </a:t>
            </a:r>
            <a:r>
              <a:rPr lang="en-US" dirty="0" err="1"/>
              <a:t>decorrelated</a:t>
            </a:r>
            <a:r>
              <a:rPr lang="en-US" dirty="0"/>
              <a:t> </a:t>
            </a:r>
            <a:r>
              <a:rPr lang="en-US" dirty="0" err="1"/>
              <a:t>SPECtral</a:t>
            </a:r>
            <a:r>
              <a:rPr lang="en-US" dirty="0"/>
              <a:t> coefficients</a:t>
            </a:r>
          </a:p>
          <a:p>
            <a:r>
              <a:rPr lang="en-US" dirty="0"/>
              <a:t>Also include the first and second derivatives of these features to get input regarding signal dynamics (39 total)</a:t>
            </a:r>
            <a:endParaRPr lang="en-US" sz="2000" dirty="0"/>
          </a:p>
          <a:p>
            <a:r>
              <a:rPr lang="en-US" dirty="0"/>
              <a:t>Are </a:t>
            </a:r>
            <a:r>
              <a:rPr lang="en-US" dirty="0" err="1"/>
              <a:t>MFCCs</a:t>
            </a:r>
            <a:r>
              <a:rPr lang="en-US" dirty="0"/>
              <a:t> a local minimum?</a:t>
            </a:r>
          </a:p>
          <a:p>
            <a:pPr lvl="1"/>
            <a:r>
              <a:rPr lang="en-US" dirty="0"/>
              <a:t>Tone, mood, prosody, etc.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Speech Recognition and HMM Learning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4E515E-EBE5-1146-83D3-00A369F50B1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23457</TotalTime>
  <Words>7679</Words>
  <Application>Microsoft Macintosh PowerPoint</Application>
  <PresentationFormat>On-screen Show (4:3)</PresentationFormat>
  <Paragraphs>1320</Paragraphs>
  <Slides>79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6" baseType="lpstr">
      <vt:lpstr>ＭＳ ゴシック</vt:lpstr>
      <vt:lpstr>ＭＳ Ｐゴシック</vt:lpstr>
      <vt:lpstr>Arial</vt:lpstr>
      <vt:lpstr>Lucida Grande</vt:lpstr>
      <vt:lpstr>Times New Roman</vt:lpstr>
      <vt:lpstr>Wingdings</vt:lpstr>
      <vt:lpstr>Soaring</vt:lpstr>
      <vt:lpstr>Speech Recognition and HMM Learning</vt:lpstr>
      <vt:lpstr>Speech Recognition Challenges</vt:lpstr>
      <vt:lpstr>Standard Approach</vt:lpstr>
      <vt:lpstr>Standard Bayesian Model</vt:lpstr>
      <vt:lpstr>Features</vt:lpstr>
      <vt:lpstr>PowerPoint Presentation</vt:lpstr>
      <vt:lpstr>PowerPoint Presentation</vt:lpstr>
      <vt:lpstr>MFCC – Mel Frequency Cepstral Coefficients</vt:lpstr>
      <vt:lpstr>Features</vt:lpstr>
      <vt:lpstr>Acoustic Model</vt:lpstr>
      <vt:lpstr>Context Dependent Phonemes</vt:lpstr>
      <vt:lpstr>A Neural Network Acoustic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Speech Training Data</vt:lpstr>
      <vt:lpstr>Language Model</vt:lpstr>
      <vt:lpstr>N-Gram Discount/Back-Off</vt:lpstr>
      <vt:lpstr>Language Model Example</vt:lpstr>
      <vt:lpstr>Decoder</vt:lpstr>
      <vt:lpstr>PowerPoint Presentation</vt:lpstr>
      <vt:lpstr>3 Abstract Decoder Token Paths</vt:lpstr>
      <vt:lpstr>3 Abstract Decoder Token Paths</vt:lpstr>
      <vt:lpstr>Other Items</vt:lpstr>
      <vt:lpstr>Markov Models</vt:lpstr>
      <vt:lpstr>Discrete Markov Processes</vt:lpstr>
      <vt:lpstr>Discrete Markov Processes</vt:lpstr>
      <vt:lpstr>Discrete Markov Processes</vt:lpstr>
      <vt:lpstr>Discrete Markov Processes</vt:lpstr>
      <vt:lpstr>Discrete Markov Processes</vt:lpstr>
      <vt:lpstr>Hidden Markov Models</vt:lpstr>
      <vt:lpstr>Hidden Markov Models</vt:lpstr>
      <vt:lpstr>HMM Example</vt:lpstr>
      <vt:lpstr>One Possible Racquetball HMM</vt:lpstr>
      <vt:lpstr>The Three Questions with HMMs</vt:lpstr>
      <vt:lpstr>The Three Questions with HMMs</vt:lpstr>
      <vt:lpstr>The Three Questions with HMMs</vt:lpstr>
      <vt:lpstr>Forward Algorithm</vt:lpstr>
      <vt:lpstr>Forward Algorithm</vt:lpstr>
      <vt:lpstr>Forward Algorithm Example</vt:lpstr>
      <vt:lpstr>Forward Algorithm Example</vt:lpstr>
      <vt:lpstr>Forward Algorithm Example</vt:lpstr>
      <vt:lpstr>Forward Algorithm Example</vt:lpstr>
      <vt:lpstr>Viterbi Algorithm</vt:lpstr>
      <vt:lpstr>Viterbi Algorithm Example</vt:lpstr>
      <vt:lpstr>Viterbi Algorithm Example</vt:lpstr>
      <vt:lpstr>Viterbi Algorithm Example</vt:lpstr>
      <vt:lpstr>Baum-Welch HMM Learning Algorithm</vt:lpstr>
      <vt:lpstr>Baum-Welch HMM Learning Algorithm</vt:lpstr>
      <vt:lpstr>Backward Algorithm Example</vt:lpstr>
      <vt:lpstr>Backward Algorithm Example</vt:lpstr>
      <vt:lpstr>Backward Algorithm Example</vt:lpstr>
      <vt:lpstr>Backward Algorithm Example</vt:lpstr>
      <vt:lpstr>PowerPoint Presentation</vt:lpstr>
      <vt:lpstr>PowerPoint Presentation</vt:lpstr>
      <vt:lpstr>Baum Welch Re-estimation</vt:lpstr>
      <vt:lpstr>EM Intuition</vt:lpstr>
      <vt:lpstr>EM Intuition</vt:lpstr>
      <vt:lpstr>EM Intuition</vt:lpstr>
      <vt:lpstr>Baum-Welch Example – Model</vt:lpstr>
      <vt:lpstr>Baum-Welch Example – π Vector</vt:lpstr>
      <vt:lpstr>Baum-Welch Example – π Vector</vt:lpstr>
      <vt:lpstr>Baum-Welch Example – π Vector</vt:lpstr>
      <vt:lpstr>Baum-Welch Example – Transition Matrix</vt:lpstr>
      <vt:lpstr>Baum-Welch Example – Transition Matrix</vt:lpstr>
      <vt:lpstr>Baum-Welch Example – Observation Matrix</vt:lpstr>
      <vt:lpstr>Baum-Welch Example – Observation Matrix</vt:lpstr>
      <vt:lpstr>Baum-Welch Notes</vt:lpstr>
      <vt:lpstr>Continuous Observation HMMs</vt:lpstr>
      <vt:lpstr>Speech HMM Models</vt:lpstr>
      <vt:lpstr>Continuous Observation Distributions</vt:lpstr>
      <vt:lpstr>Decode Search</vt:lpstr>
      <vt:lpstr>Continuous Observation HMMs</vt:lpstr>
      <vt:lpstr>Types of HMMs</vt:lpstr>
      <vt:lpstr>Other HMM Application Models</vt:lpstr>
      <vt:lpstr>HMM Application Models – Example</vt:lpstr>
      <vt:lpstr>HMM Summary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Tony Martinez</cp:lastModifiedBy>
  <cp:revision>278</cp:revision>
  <cp:lastPrinted>2005-11-01T15:52:28Z</cp:lastPrinted>
  <dcterms:created xsi:type="dcterms:W3CDTF">2014-04-17T18:27:47Z</dcterms:created>
  <dcterms:modified xsi:type="dcterms:W3CDTF">2018-03-30T19:49:57Z</dcterms:modified>
</cp:coreProperties>
</file>