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46" r:id="rId2"/>
    <p:sldId id="351" r:id="rId3"/>
    <p:sldId id="350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60" r:id="rId12"/>
    <p:sldId id="3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CCFF66"/>
    <a:srgbClr val="FFFF66"/>
    <a:srgbClr val="E6E6E6"/>
    <a:srgbClr val="66FFFF"/>
    <a:srgbClr val="CC66FF"/>
    <a:srgbClr val="FFFFFF"/>
    <a:srgbClr val="6600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3"/>
    <p:restoredTop sz="94672"/>
  </p:normalViewPr>
  <p:slideViewPr>
    <p:cSldViewPr snapToObjects="1">
      <p:cViewPr varScale="1">
        <p:scale>
          <a:sx n="185" d="100"/>
          <a:sy n="185" d="100"/>
        </p:scale>
        <p:origin x="33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400F33B-FB7B-DE4C-895F-AAC7BBF20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18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0633165-AFBD-FD40-9263-EDAE92DFB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6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83814-852D-574D-8039-1ABDE200A537}" type="slidenum">
              <a:rPr lang="en-US">
                <a:latin typeface="Times New Roman" pitchFamily="-106" charset="0"/>
              </a:rPr>
              <a:pPr/>
              <a:t>1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Minima escape and speed of learning, early big jumps harder to escape</a:t>
            </a:r>
            <a:r>
              <a:rPr lang="en-US" baseline="0" dirty="0"/>
              <a:t> big energy wells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3165-AFBD-FD40-9263-EDAE92DFB3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3165-AFBD-FD40-9263-EDAE92DFB3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3165-AFBD-FD40-9263-EDAE92DFB3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*Step 3 only needed for if</a:t>
            </a:r>
            <a:r>
              <a:rPr lang="en-US" baseline="0" dirty="0"/>
              <a:t> we will be doing learning </a:t>
            </a:r>
          </a:p>
          <a:p>
            <a:r>
              <a:rPr lang="en-US" dirty="0"/>
              <a:t>Why not just freeze the network</a:t>
            </a:r>
            <a:r>
              <a:rPr lang="en-US" baseline="0" dirty="0"/>
              <a:t> (T=0) or just use the final net value to get output (sign of net)?</a:t>
            </a:r>
          </a:p>
          <a:p>
            <a:r>
              <a:rPr lang="en-US" baseline="0" dirty="0"/>
              <a:t>Because the last state/net before freezing could have been stochastically poor (an unlucky activation), and the net values are dependent on that current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3165-AFBD-FD40-9263-EDAE92DFB3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example on board with our original</a:t>
            </a:r>
            <a:r>
              <a:rPr lang="en-US" baseline="0" dirty="0"/>
              <a:t> data set from previous slide</a:t>
            </a:r>
          </a:p>
          <a:p>
            <a:r>
              <a:rPr lang="en-US" baseline="0" dirty="0"/>
              <a:t>Starts with random weights</a:t>
            </a:r>
          </a:p>
          <a:p>
            <a:r>
              <a:rPr lang="en-US" baseline="0" dirty="0"/>
              <a:t>Walk through at high level, show actual (made up) </a:t>
            </a:r>
            <a:r>
              <a:rPr lang="en-US" baseline="0" dirty="0" err="1"/>
              <a:t>p</a:t>
            </a:r>
            <a:r>
              <a:rPr lang="en-US" baseline="0" dirty="0"/>
              <a:t> values for one hypothetical case. Build a table with p+ for each pattern, average each, average all, then adjust with averaged p-</a:t>
            </a:r>
          </a:p>
          <a:p>
            <a:r>
              <a:rPr lang="en-US" baseline="0" dirty="0"/>
              <a:t>Wake state (clamped), Asleep (Unclamped) – dream about data you have seen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3165-AFBD-FD40-9263-EDAE92DFB3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sure.</a:t>
            </a:r>
            <a:r>
              <a:rPr lang="en-US" baseline="0" dirty="0"/>
              <a:t>  Skip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3165-AFBD-FD40-9263-EDAE92DFB3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4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RBM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33165-AFBD-FD40-9263-EDAE92DFB3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6DC7D01-026F-0D4F-BA3A-DD0981A79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2C32-5C9A-F34E-846D-DD3777ABB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0526-4E18-304A-820A-BA456377A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D65F-3ABA-6247-A1AB-DA091FF06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2698-CDE9-5E44-A2F5-854B3E1D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66B7-7B68-E04E-8731-3F5AC468F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7D42-6831-5A4E-B703-43C5AED65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2803-DB7C-1344-851F-1A8916F0A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4EF8-D957-F648-AFC1-CD432332F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3D5C-9A94-9A49-92DC-8125C39F4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3B3D-C3C8-414B-BA57-126BECDD3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14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08D6775-ACA7-EE49-8768-1F5A69DF9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106" charset="2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-106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tif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-106" charset="0"/>
              </a:rPr>
              <a:t>CS 678 –Boltzmann Machines</a:t>
            </a:r>
            <a:endParaRPr lang="en-US" dirty="0">
              <a:latin typeface="Times New Roman" pitchFamily="-106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26C3AF-4176-EE42-BA32-21C5BC8A4813}" type="slidenum">
              <a:rPr lang="en-US" smtClean="0">
                <a:latin typeface="Times New Roman" pitchFamily="-106" charset="0"/>
              </a:rPr>
              <a:pPr/>
              <a:t>1</a:t>
            </a:fld>
            <a:endParaRPr lang="en-US">
              <a:latin typeface="Times New Roman" pitchFamily="-106" charset="0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743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Boltzmann Machine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057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Relaxation net with visible and hidden units</a:t>
            </a:r>
          </a:p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Learning algorithm</a:t>
            </a:r>
          </a:p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Avoids local minima (and speeds up learning) by using simulated annealing with stochastic nodes</a:t>
            </a:r>
          </a:p>
          <a:p>
            <a:pPr eaLnBrk="1" hangingPunct="1"/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With hidden nodes Boltzmann machines can represent any arbitrary probability distribution over binary vectors</a:t>
            </a: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43000"/>
            <a:ext cx="35495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r>
              <a:rPr lang="en-US" dirty="0"/>
              <a:t>Shifting network, ~9000 cycles</a:t>
            </a:r>
          </a:p>
          <a:p>
            <a:r>
              <a:rPr lang="en-US" dirty="0"/>
              <a:t>Note no explicit I/O directionality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5" y="990600"/>
            <a:ext cx="7279923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55" y="228600"/>
            <a:ext cx="7772400" cy="838200"/>
          </a:xfrm>
        </p:spPr>
        <p:txBody>
          <a:bodyPr/>
          <a:lstStyle/>
          <a:p>
            <a:r>
              <a:rPr lang="en-US" dirty="0"/>
              <a:t>Boltzmann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0"/>
            <a:ext cx="7924800" cy="1371600"/>
          </a:xfrm>
        </p:spPr>
        <p:txBody>
          <a:bodyPr/>
          <a:lstStyle/>
          <a:p>
            <a:r>
              <a:rPr lang="en-US" dirty="0"/>
              <a:t>But does this Boltzmann algorithm learn the XOR function?</a:t>
            </a:r>
          </a:p>
          <a:p>
            <a:r>
              <a:rPr lang="en-US" dirty="0"/>
              <a:t>Hidden nodes</a:t>
            </a:r>
          </a:p>
          <a:p>
            <a:r>
              <a:rPr lang="en-US" dirty="0"/>
              <a:t>But first order weight updates (ala perceptron learning rule)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334000" cy="3311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dirty="0"/>
              <a:t>Boltzmann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5267"/>
            <a:ext cx="7772400" cy="4419600"/>
          </a:xfrm>
        </p:spPr>
        <p:txBody>
          <a:bodyPr/>
          <a:lstStyle/>
          <a:p>
            <a:r>
              <a:rPr lang="en-US" dirty="0"/>
              <a:t>Stochastic Relaxation – minima escape and learning speed</a:t>
            </a:r>
          </a:p>
          <a:p>
            <a:r>
              <a:rPr lang="en-US" dirty="0"/>
              <a:t>Hidden nodes and a learning algorithm, improvement over Hopfield</a:t>
            </a:r>
          </a:p>
          <a:p>
            <a:r>
              <a:rPr lang="en-US" dirty="0"/>
              <a:t>Slow learning algorithm but need to extend to learn higher order interactions</a:t>
            </a:r>
          </a:p>
          <a:p>
            <a:r>
              <a:rPr lang="en-US" dirty="0"/>
              <a:t>A different way of thinking about learning – creating a probabilistic environment to match goals</a:t>
            </a:r>
          </a:p>
          <a:p>
            <a:r>
              <a:rPr lang="en-US" dirty="0"/>
              <a:t>Deep belief nets use the Boltzmann machine (particularly the Restricted Boltzmann machine) as a key component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A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2" y="4876660"/>
            <a:ext cx="3432358" cy="18971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772400" cy="838200"/>
          </a:xfrm>
        </p:spPr>
        <p:txBody>
          <a:bodyPr/>
          <a:lstStyle/>
          <a:p>
            <a:r>
              <a:rPr lang="en-US" dirty="0"/>
              <a:t>Node activation: Logistic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 </a:t>
            </a:r>
            <a:r>
              <a:rPr lang="en-US" i="1" dirty="0" err="1"/>
              <a:t>k</a:t>
            </a:r>
            <a:r>
              <a:rPr lang="en-US" dirty="0"/>
              <a:t> outputs </a:t>
            </a:r>
            <a:r>
              <a:rPr lang="en-US" i="1" dirty="0" err="1"/>
              <a:t>s</a:t>
            </a:r>
            <a:r>
              <a:rPr lang="en-US" i="1" baseline="-25000" dirty="0" err="1"/>
              <a:t>k</a:t>
            </a:r>
            <a:r>
              <a:rPr lang="en-US" dirty="0"/>
              <a:t> = 1 with probability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else 0, where T is the temperature parameter</a:t>
            </a:r>
          </a:p>
          <a:p>
            <a:r>
              <a:rPr lang="en-US" dirty="0"/>
              <a:t>Node does asynchronous random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80409" y="1143000"/>
          <a:ext cx="3744191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3" imgW="1752600" imgH="279400" progId="Equation.3">
                  <p:embed/>
                </p:oleObj>
              </mc:Choice>
              <mc:Fallback>
                <p:oleObj name="Equation" r:id="rId3" imgW="1752600" imgH="27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09" y="1143000"/>
                        <a:ext cx="3744191" cy="596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29000" y="2186886"/>
          <a:ext cx="208098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5" imgW="939800" imgH="355600" progId="Equation.3">
                  <p:embed/>
                </p:oleObj>
              </mc:Choice>
              <mc:Fallback>
                <p:oleObj name="Equation" r:id="rId5" imgW="9398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86886"/>
                        <a:ext cx="2080985" cy="787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3962400"/>
            <a:ext cx="6671461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87" y="0"/>
            <a:ext cx="7772400" cy="838200"/>
          </a:xfrm>
        </p:spPr>
        <p:txBody>
          <a:bodyPr/>
          <a:lstStyle/>
          <a:p>
            <a:r>
              <a:rPr lang="en-US" dirty="0"/>
              <a:t>Network Energy and 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/>
              <a:t>Energy is like in the Hopfield Network</a:t>
            </a:r>
          </a:p>
          <a:p>
            <a:r>
              <a:rPr lang="en-US" dirty="0"/>
              <a:t>Simulated Annealing during relaxation</a:t>
            </a:r>
          </a:p>
          <a:p>
            <a:pPr lvl="1"/>
            <a:r>
              <a:rPr lang="en-US" dirty="0"/>
              <a:t>Start with high temperature </a:t>
            </a:r>
            <a:r>
              <a:rPr lang="en-US" i="1" dirty="0"/>
              <a:t>T</a:t>
            </a:r>
            <a:r>
              <a:rPr lang="en-US" dirty="0"/>
              <a:t> (more randomness and large jumps)</a:t>
            </a:r>
          </a:p>
          <a:p>
            <a:pPr lvl="1"/>
            <a:r>
              <a:rPr lang="en-US" dirty="0"/>
              <a:t>Progressively lower </a:t>
            </a:r>
            <a:r>
              <a:rPr lang="en-US" i="1" dirty="0"/>
              <a:t>T</a:t>
            </a:r>
            <a:r>
              <a:rPr lang="en-US" dirty="0"/>
              <a:t> while relaxing until equilibrium reached</a:t>
            </a:r>
          </a:p>
          <a:p>
            <a:pPr lvl="1"/>
            <a:r>
              <a:rPr lang="en-US" dirty="0"/>
              <a:t>Escapes local minima and speeds up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686278"/>
              </p:ext>
            </p:extLst>
          </p:nvPr>
        </p:nvGraphicFramePr>
        <p:xfrm>
          <a:off x="5606845" y="3124199"/>
          <a:ext cx="3232355" cy="83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4" imgW="1816100" imgH="469900" progId="Equation.3">
                  <p:embed/>
                </p:oleObj>
              </mc:Choice>
              <mc:Fallback>
                <p:oleObj name="Equation" r:id="rId4" imgW="1816100" imgH="469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845" y="3124199"/>
                        <a:ext cx="3232355" cy="83738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71" y="3031612"/>
            <a:ext cx="4704291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/>
              <a:t>Boltzmann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dirty="0"/>
              <a:t>Physical systems at thermal equilibrium obey the Boltzmann distribution </a:t>
            </a:r>
          </a:p>
          <a:p>
            <a:pPr>
              <a:buNone/>
            </a:pPr>
            <a:endParaRPr lang="en-US" dirty="0"/>
          </a:p>
          <a:p>
            <a:r>
              <a:rPr lang="en-US" i="1" dirty="0"/>
              <a:t>P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baseline="-25000" dirty="0"/>
              <a:t>α</a:t>
            </a:r>
            <a:r>
              <a:rPr lang="en-US" dirty="0"/>
              <a:t>) = Probability that the visible nodes (</a:t>
            </a:r>
            <a:r>
              <a:rPr lang="en-US" i="1" dirty="0"/>
              <a:t>V</a:t>
            </a:r>
            <a:r>
              <a:rPr lang="en-US" dirty="0"/>
              <a:t>) are in state </a:t>
            </a:r>
            <a:r>
              <a:rPr lang="en-US" dirty="0" err="1"/>
              <a:t>α</a:t>
            </a:r>
            <a:r>
              <a:rPr lang="en-US" dirty="0"/>
              <a:t> during training</a:t>
            </a:r>
          </a:p>
          <a:p>
            <a:r>
              <a:rPr lang="en-US" i="1" dirty="0"/>
              <a:t>P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baseline="-25000" dirty="0"/>
              <a:t>α</a:t>
            </a:r>
            <a:r>
              <a:rPr lang="en-US" dirty="0"/>
              <a:t>) = Probability that the </a:t>
            </a:r>
            <a:r>
              <a:rPr lang="en-US" i="1" dirty="0"/>
              <a:t>V</a:t>
            </a:r>
            <a:r>
              <a:rPr lang="en-US" dirty="0"/>
              <a:t> is in state α when free</a:t>
            </a:r>
          </a:p>
          <a:p>
            <a:r>
              <a:rPr lang="en-US" dirty="0"/>
              <a:t>Goal: </a:t>
            </a:r>
            <a:r>
              <a:rPr lang="en-US" i="1" dirty="0"/>
              <a:t>P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baseline="-25000" dirty="0"/>
              <a:t>α</a:t>
            </a:r>
            <a:r>
              <a:rPr lang="en-US" dirty="0"/>
              <a:t>) ≈ </a:t>
            </a:r>
            <a:r>
              <a:rPr lang="en-US" i="1" dirty="0"/>
              <a:t>P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baseline="-25000" dirty="0"/>
              <a:t>α</a:t>
            </a:r>
            <a:r>
              <a:rPr lang="en-US" dirty="0"/>
              <a:t>) </a:t>
            </a:r>
          </a:p>
          <a:p>
            <a:r>
              <a:rPr lang="en-US" dirty="0"/>
              <a:t>What are the probabilities for all states assuming the following training set (goal stable states)?</a:t>
            </a:r>
          </a:p>
          <a:p>
            <a:pPr lvl="1">
              <a:buNone/>
            </a:pPr>
            <a:r>
              <a:rPr lang="en-US" dirty="0"/>
              <a:t>					1 0 0 1</a:t>
            </a:r>
          </a:p>
          <a:p>
            <a:pPr lvl="1">
              <a:buNone/>
            </a:pPr>
            <a:r>
              <a:rPr lang="en-US" dirty="0"/>
              <a:t>					1 1 1 0</a:t>
            </a:r>
          </a:p>
          <a:p>
            <a:pPr lvl="1">
              <a:buNone/>
            </a:pPr>
            <a:r>
              <a:rPr lang="en-US" dirty="0"/>
              <a:t>					1 0 0 1</a:t>
            </a:r>
          </a:p>
          <a:p>
            <a:pPr lvl="1">
              <a:buNone/>
            </a:pPr>
            <a:r>
              <a:rPr lang="en-US" dirty="0"/>
              <a:t>					0 0 0 0</a:t>
            </a:r>
          </a:p>
          <a:p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1524000"/>
          <a:ext cx="1955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4" imgW="977900" imgH="406400" progId="Equation.3">
                  <p:embed/>
                </p:oleObj>
              </mc:Choice>
              <mc:Fallback>
                <p:oleObj name="Equation" r:id="rId4" imgW="9779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524000"/>
                        <a:ext cx="1955800" cy="812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/>
              <a:t>Boltzmann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r>
              <a:rPr lang="en-US" dirty="0"/>
              <a:t>Information Gain (</a:t>
            </a:r>
            <a:r>
              <a:rPr lang="en-US" i="1" dirty="0"/>
              <a:t>G</a:t>
            </a:r>
            <a:r>
              <a:rPr lang="en-US" dirty="0"/>
              <a:t>) is a measure of the similarity between </a:t>
            </a:r>
            <a:r>
              <a:rPr lang="en-US" i="1" dirty="0"/>
              <a:t>P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baseline="-25000" dirty="0"/>
              <a:t>α</a:t>
            </a:r>
            <a:r>
              <a:rPr lang="en-US" dirty="0"/>
              <a:t>) and </a:t>
            </a:r>
            <a:r>
              <a:rPr lang="en-US" i="1" dirty="0"/>
              <a:t>P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baseline="-25000" dirty="0"/>
              <a:t>α</a:t>
            </a:r>
            <a:r>
              <a:rPr lang="en-US" dirty="0"/>
              <a:t>)  </a:t>
            </a:r>
          </a:p>
          <a:p>
            <a:pPr>
              <a:buNone/>
            </a:pPr>
            <a:endParaRPr lang="en-US" dirty="0"/>
          </a:p>
          <a:p>
            <a:endParaRPr lang="en-US" i="1" dirty="0"/>
          </a:p>
          <a:p>
            <a:r>
              <a:rPr lang="en-US" i="1" dirty="0"/>
              <a:t>G</a:t>
            </a:r>
            <a:r>
              <a:rPr lang="en-US" dirty="0"/>
              <a:t> = 0 if the probabilities are the same, else positive</a:t>
            </a:r>
          </a:p>
          <a:p>
            <a:r>
              <a:rPr lang="en-US" dirty="0"/>
              <a:t>Thus we can derive a gradient descent algorithm for weight change by taking the partial derivative and setting it negative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where </a:t>
            </a:r>
            <a:r>
              <a:rPr lang="en-US" i="1" dirty="0" err="1"/>
              <a:t>p</a:t>
            </a:r>
            <a:r>
              <a:rPr lang="en-US" i="1" baseline="-25000" dirty="0" err="1"/>
              <a:t>ij</a:t>
            </a:r>
            <a:r>
              <a:rPr lang="en-US" dirty="0"/>
              <a:t> =  probability that </a:t>
            </a:r>
            <a:r>
              <a:rPr lang="en-US" i="1" dirty="0" err="1"/>
              <a:t>node</a:t>
            </a:r>
            <a:r>
              <a:rPr lang="en-US" i="1" baseline="-25000" dirty="0" err="1"/>
              <a:t>i</a:t>
            </a:r>
            <a:r>
              <a:rPr lang="en-US" dirty="0"/>
              <a:t> and </a:t>
            </a:r>
            <a:r>
              <a:rPr lang="en-US" i="1" dirty="0" err="1"/>
              <a:t>node</a:t>
            </a:r>
            <a:r>
              <a:rPr lang="en-US" i="1" baseline="-25000" dirty="0" err="1"/>
              <a:t>j</a:t>
            </a:r>
            <a:r>
              <a:rPr lang="en-US" dirty="0"/>
              <a:t> simultaneously output 1 when in equilibrium</a:t>
            </a:r>
          </a:p>
          <a:p>
            <a:endParaRPr lang="en-US" dirty="0"/>
          </a:p>
          <a:p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09924" y="1804794"/>
          <a:ext cx="2724151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0" name="Equation" r:id="rId4" imgW="1485900" imgH="419100" progId="Equation.3">
                  <p:embed/>
                </p:oleObj>
              </mc:Choice>
              <mc:Fallback>
                <p:oleObj name="Equation" r:id="rId4" imgW="14859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4" y="1804794"/>
                        <a:ext cx="2724151" cy="768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29000" y="3853495"/>
          <a:ext cx="227457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Equation" r:id="rId6" imgW="1257300" imgH="698500" progId="Equation.3">
                  <p:embed/>
                </p:oleObj>
              </mc:Choice>
              <mc:Fallback>
                <p:oleObj name="Equation" r:id="rId6" imgW="1257300" imgH="698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53495"/>
                        <a:ext cx="2274570" cy="1263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772400" cy="838200"/>
          </a:xfrm>
        </p:spPr>
        <p:txBody>
          <a:bodyPr/>
          <a:lstStyle/>
          <a:p>
            <a:r>
              <a:rPr lang="en-US" dirty="0"/>
              <a:t>Network Relaxation/Annealing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network time step is a period in which each node has updated approximately once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Initialize node activations (Input)</a:t>
            </a:r>
          </a:p>
          <a:p>
            <a:pPr lvl="1"/>
            <a:r>
              <a:rPr lang="en-US" dirty="0"/>
              <a:t>Hidden nodes activations initialized randomly</a:t>
            </a:r>
          </a:p>
          <a:p>
            <a:pPr lvl="1"/>
            <a:r>
              <a:rPr lang="en-US" dirty="0"/>
              <a:t>Visible nodes</a:t>
            </a:r>
          </a:p>
          <a:p>
            <a:pPr lvl="2"/>
            <a:r>
              <a:rPr lang="en-US" dirty="0"/>
              <a:t>Random</a:t>
            </a:r>
          </a:p>
          <a:p>
            <a:pPr lvl="2"/>
            <a:r>
              <a:rPr lang="en-US" dirty="0"/>
              <a:t>Subset of nodes set to initial state, others random</a:t>
            </a:r>
          </a:p>
          <a:p>
            <a:pPr lvl="2"/>
            <a:r>
              <a:rPr lang="en-US" dirty="0"/>
              <a:t>Subset of nodes clamped, others set to random or initial state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/>
              <a:t>Relax following an annealing schedule.  For example:</a:t>
            </a:r>
          </a:p>
          <a:p>
            <a:pPr>
              <a:buNone/>
            </a:pPr>
            <a:r>
              <a:rPr lang="en-US" dirty="0"/>
              <a:t>			2@30, 3@20, 3@10, 4@5</a:t>
            </a:r>
          </a:p>
          <a:p>
            <a:pPr marL="457200" indent="-457200">
              <a:buClrTx/>
              <a:buFont typeface="+mj-lt"/>
              <a:buAutoNum type="arabicPeriod" startAt="3"/>
            </a:pPr>
            <a:r>
              <a:rPr lang="en-US" dirty="0"/>
              <a:t>*Gather stats for </a:t>
            </a:r>
            <a:r>
              <a:rPr lang="en-US" i="1" dirty="0" err="1"/>
              <a:t>m</a:t>
            </a:r>
            <a:r>
              <a:rPr lang="en-US" i="1" dirty="0"/>
              <a:t> </a:t>
            </a:r>
            <a:r>
              <a:rPr lang="en-US" dirty="0"/>
              <a:t>(e.g. 10) time steps, </a:t>
            </a:r>
            <a:r>
              <a:rPr lang="en-US" i="1" dirty="0" err="1"/>
              <a:t>p</a:t>
            </a:r>
            <a:r>
              <a:rPr lang="en-US" i="1" baseline="-25000" dirty="0" err="1"/>
              <a:t>ij</a:t>
            </a:r>
            <a:r>
              <a:rPr lang="en-US" dirty="0"/>
              <a:t> = #</a:t>
            </a:r>
            <a:r>
              <a:rPr lang="en-US" dirty="0" err="1"/>
              <a:t>times_both_on/</a:t>
            </a:r>
            <a:r>
              <a:rPr lang="en-US" i="1" dirty="0" err="1"/>
              <a:t>m</a:t>
            </a:r>
            <a:r>
              <a:rPr lang="en-US" dirty="0"/>
              <a:t> </a:t>
            </a:r>
          </a:p>
          <a:p>
            <a:pPr marL="457200" indent="-457200">
              <a:buClrTx/>
              <a:buFont typeface="+mj-lt"/>
              <a:buAutoNum type="arabicPeriod" startAt="3"/>
            </a:pPr>
            <a:r>
              <a:rPr lang="en-US" dirty="0"/>
              <a:t>Just use final state as relaxed state</a:t>
            </a:r>
          </a:p>
          <a:p>
            <a:pPr marL="857250" lvl="1" indent="-457200">
              <a:buClrTx/>
            </a:pPr>
            <a:r>
              <a:rPr lang="en-US" dirty="0"/>
              <a:t>or could set final node state (output) to 1 if it was a 1 during the majority of the </a:t>
            </a:r>
            <a:r>
              <a:rPr lang="en-US" i="1" dirty="0"/>
              <a:t>m</a:t>
            </a:r>
            <a:r>
              <a:rPr lang="en-US" dirty="0"/>
              <a:t> time steps (could also output the probability or </a:t>
            </a:r>
            <a:r>
              <a:rPr lang="en-US" i="1" dirty="0"/>
              <a:t>net </a:t>
            </a:r>
            <a:r>
              <a:rPr lang="en-US" dirty="0"/>
              <a:t>value)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Learning Algorithm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Until Convergence (</a:t>
            </a:r>
            <a:r>
              <a:rPr lang="en-US" dirty="0" err="1"/>
              <a:t>Δ</a:t>
            </a:r>
            <a:r>
              <a:rPr lang="en-US" i="1" dirty="0" err="1"/>
              <a:t>w</a:t>
            </a:r>
            <a:r>
              <a:rPr lang="en-US" dirty="0"/>
              <a:t> &lt; </a:t>
            </a:r>
            <a:r>
              <a:rPr lang="en-US" i="1" dirty="0" err="1"/>
              <a:t>ε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For each pattern in the training set</a:t>
            </a:r>
          </a:p>
          <a:p>
            <a:pPr>
              <a:buNone/>
            </a:pPr>
            <a:r>
              <a:rPr lang="en-US" dirty="0"/>
              <a:t>		Clamp pattern on all visible units</a:t>
            </a:r>
          </a:p>
          <a:p>
            <a:pPr>
              <a:buNone/>
            </a:pPr>
            <a:r>
              <a:rPr lang="en-US" dirty="0"/>
              <a:t>		Anneal several times calculating </a:t>
            </a:r>
            <a:r>
              <a:rPr lang="en-US" i="1" dirty="0" err="1"/>
              <a:t>p</a:t>
            </a:r>
            <a:r>
              <a:rPr lang="en-US" baseline="30000" dirty="0" err="1"/>
              <a:t>+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over </a:t>
            </a:r>
            <a:r>
              <a:rPr lang="en-US" i="1" dirty="0" err="1"/>
              <a:t>m</a:t>
            </a:r>
            <a:r>
              <a:rPr lang="en-US" i="1" dirty="0"/>
              <a:t> </a:t>
            </a:r>
            <a:r>
              <a:rPr lang="en-US" dirty="0"/>
              <a:t>time steps</a:t>
            </a:r>
            <a:endParaRPr lang="en-US" baseline="-25000" dirty="0"/>
          </a:p>
          <a:p>
            <a:pPr>
              <a:buNone/>
            </a:pPr>
            <a:r>
              <a:rPr lang="en-US" dirty="0"/>
              <a:t>	end</a:t>
            </a:r>
          </a:p>
          <a:p>
            <a:pPr>
              <a:buNone/>
            </a:pPr>
            <a:r>
              <a:rPr lang="en-US" dirty="0"/>
              <a:t>	Average </a:t>
            </a:r>
            <a:r>
              <a:rPr lang="en-US" i="1" dirty="0" err="1"/>
              <a:t>p</a:t>
            </a:r>
            <a:r>
              <a:rPr lang="en-US" baseline="30000" dirty="0" err="1"/>
              <a:t>+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for all patterns</a:t>
            </a:r>
          </a:p>
          <a:p>
            <a:pPr>
              <a:buNone/>
            </a:pPr>
            <a:r>
              <a:rPr lang="en-US" dirty="0"/>
              <a:t>	Unclamp all visible units</a:t>
            </a:r>
          </a:p>
          <a:p>
            <a:pPr>
              <a:buNone/>
            </a:pPr>
            <a:r>
              <a:rPr lang="en-US" dirty="0"/>
              <a:t>	Anneal several times calculating </a:t>
            </a:r>
            <a:r>
              <a:rPr lang="en-US" i="1" dirty="0" err="1"/>
              <a:t>p</a:t>
            </a:r>
            <a:r>
              <a:rPr lang="en-US" baseline="30000" dirty="0" err="1"/>
              <a:t>-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over </a:t>
            </a:r>
            <a:r>
              <a:rPr lang="en-US" i="1" dirty="0" err="1"/>
              <a:t>m</a:t>
            </a:r>
            <a:r>
              <a:rPr lang="en-US" i="1" dirty="0"/>
              <a:t> </a:t>
            </a:r>
            <a:r>
              <a:rPr lang="en-US" dirty="0"/>
              <a:t>time steps</a:t>
            </a:r>
          </a:p>
          <a:p>
            <a:pPr>
              <a:buNone/>
            </a:pPr>
            <a:r>
              <a:rPr lang="en-US" dirty="0"/>
              <a:t>	Update weights:  </a:t>
            </a:r>
            <a:r>
              <a:rPr lang="en-US" dirty="0" err="1"/>
              <a:t>Δ</a:t>
            </a:r>
            <a:r>
              <a:rPr lang="en-US" i="1" dirty="0" err="1"/>
              <a:t>w</a:t>
            </a:r>
            <a:r>
              <a:rPr lang="en-US" i="1" baseline="-25000" dirty="0" err="1"/>
              <a:t>ij</a:t>
            </a:r>
            <a:r>
              <a:rPr lang="en-US" i="1" dirty="0"/>
              <a:t> = </a:t>
            </a:r>
            <a:r>
              <a:rPr lang="en-US" i="1" dirty="0" err="1"/>
              <a:t>C</a:t>
            </a:r>
            <a:r>
              <a:rPr lang="en-US" dirty="0" err="1"/>
              <a:t>(</a:t>
            </a:r>
            <a:r>
              <a:rPr lang="en-US" i="1" dirty="0" err="1"/>
              <a:t>p</a:t>
            </a:r>
            <a:r>
              <a:rPr lang="en-US" baseline="30000" dirty="0" err="1"/>
              <a:t>+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i="1" dirty="0"/>
              <a:t>- </a:t>
            </a:r>
            <a:r>
              <a:rPr lang="en-US" i="1" dirty="0" err="1"/>
              <a:t>p</a:t>
            </a:r>
            <a:r>
              <a:rPr lang="en-US" baseline="30000" dirty="0" err="1"/>
              <a:t>-</a:t>
            </a:r>
            <a:r>
              <a:rPr lang="en-US" i="1" baseline="-25000" dirty="0" err="1"/>
              <a:t>ij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End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772400" cy="838200"/>
          </a:xfrm>
        </p:spPr>
        <p:txBody>
          <a:bodyPr/>
          <a:lstStyle/>
          <a:p>
            <a:r>
              <a:rPr lang="en-US" dirty="0"/>
              <a:t>4-2-4 Simple Encoder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28700"/>
            <a:ext cx="5715000" cy="5067300"/>
          </a:xfrm>
        </p:spPr>
        <p:txBody>
          <a:bodyPr/>
          <a:lstStyle/>
          <a:p>
            <a:r>
              <a:rPr lang="en-US" dirty="0"/>
              <a:t>Map single input node to a single output node</a:t>
            </a:r>
          </a:p>
          <a:p>
            <a:r>
              <a:rPr lang="en-US" dirty="0"/>
              <a:t>Requires ≥ </a:t>
            </a:r>
            <a:r>
              <a:rPr lang="en-US" dirty="0" err="1"/>
              <a:t>log(</a:t>
            </a:r>
            <a:r>
              <a:rPr lang="en-US" i="1" dirty="0" err="1"/>
              <a:t>n</a:t>
            </a:r>
            <a:r>
              <a:rPr lang="en-US" dirty="0"/>
              <a:t>) hidden nodes</a:t>
            </a:r>
          </a:p>
          <a:p>
            <a:pPr>
              <a:buNone/>
            </a:pPr>
            <a:r>
              <a:rPr lang="en-US" dirty="0"/>
              <a:t>1.  Anneal and gather </a:t>
            </a:r>
            <a:r>
              <a:rPr lang="en-US" i="1" dirty="0" err="1"/>
              <a:t>p</a:t>
            </a:r>
            <a:r>
              <a:rPr lang="en-US" baseline="30000" dirty="0" err="1"/>
              <a:t>+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 for each pattern twice (10 time steps for gather). Noise .15 of 1 to 0, .05 of 0 to 1.</a:t>
            </a:r>
          </a:p>
          <a:p>
            <a:pPr lvl="1">
              <a:buNone/>
            </a:pPr>
            <a:r>
              <a:rPr lang="en-US" dirty="0"/>
              <a:t>Annealing Schedule: 2@20,2@15,2@12,4@10</a:t>
            </a:r>
          </a:p>
          <a:p>
            <a:pPr>
              <a:buNone/>
            </a:pPr>
            <a:r>
              <a:rPr lang="en-US" dirty="0"/>
              <a:t>2. Anneal and gather </a:t>
            </a:r>
            <a:r>
              <a:rPr lang="en-US" i="1" dirty="0" err="1"/>
              <a:t>p</a:t>
            </a:r>
            <a:r>
              <a:rPr lang="en-US" baseline="30000" dirty="0" err="1"/>
              <a:t>-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in free state an equal number of times</a:t>
            </a:r>
          </a:p>
          <a:p>
            <a:pPr>
              <a:buNone/>
            </a:pPr>
            <a:r>
              <a:rPr lang="en-US" dirty="0"/>
              <a:t>3.  </a:t>
            </a:r>
            <a:r>
              <a:rPr lang="en-US" dirty="0" err="1"/>
              <a:t>Δ</a:t>
            </a:r>
            <a:r>
              <a:rPr lang="en-US" i="1" dirty="0" err="1"/>
              <a:t>w</a:t>
            </a:r>
            <a:r>
              <a:rPr lang="en-US" i="1" baseline="-25000" dirty="0" err="1"/>
              <a:t>ij</a:t>
            </a:r>
            <a:r>
              <a:rPr lang="en-US" dirty="0"/>
              <a:t> = 2 (</a:t>
            </a:r>
            <a:r>
              <a:rPr lang="en-US" i="1" dirty="0" err="1"/>
              <a:t>p</a:t>
            </a:r>
            <a:r>
              <a:rPr lang="en-US" baseline="30000" dirty="0" err="1"/>
              <a:t>+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– </a:t>
            </a:r>
            <a:r>
              <a:rPr lang="en-US" i="1" dirty="0" err="1"/>
              <a:t>p</a:t>
            </a:r>
            <a:r>
              <a:rPr lang="en-US" baseline="30000" dirty="0" err="1"/>
              <a:t>-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Average: 110 cycles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47800"/>
            <a:ext cx="2590800" cy="16877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2914650" cy="4724400"/>
          </a:xfrm>
        </p:spPr>
        <p:txBody>
          <a:bodyPr/>
          <a:lstStyle/>
          <a:p>
            <a:r>
              <a:rPr lang="en-US" dirty="0"/>
              <a:t>4-2-4 Encoder weights before and after training</a:t>
            </a:r>
          </a:p>
          <a:p>
            <a:r>
              <a:rPr lang="en-US" dirty="0"/>
              <a:t>Note common recursive weight representation</a:t>
            </a:r>
          </a:p>
          <a:p>
            <a:r>
              <a:rPr lang="en-US" dirty="0"/>
              <a:t>What is the network topology?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678 –Boltzmann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ED65F-3ABA-6247-A1AB-DA091FF06D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0"/>
            <a:ext cx="54483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18157</TotalTime>
  <Words>765</Words>
  <Application>Microsoft Macintosh PowerPoint</Application>
  <PresentationFormat>On-screen Show (4:3)</PresentationFormat>
  <Paragraphs>126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Times New Roman</vt:lpstr>
      <vt:lpstr>Wingdings</vt:lpstr>
      <vt:lpstr>Soaring</vt:lpstr>
      <vt:lpstr>Equation</vt:lpstr>
      <vt:lpstr>Boltzmann Machine</vt:lpstr>
      <vt:lpstr>Node activation: Logistic Function</vt:lpstr>
      <vt:lpstr>Network Energy and Simulated Annealing</vt:lpstr>
      <vt:lpstr>Boltzmann Learning</vt:lpstr>
      <vt:lpstr>Boltzmann Learning</vt:lpstr>
      <vt:lpstr>Network Relaxation/Annealing</vt:lpstr>
      <vt:lpstr>Boltzmann Learning Algorithm </vt:lpstr>
      <vt:lpstr>4-2-4 Simple Encoder Example</vt:lpstr>
      <vt:lpstr>PowerPoint Presentation</vt:lpstr>
      <vt:lpstr>PowerPoint Presentation</vt:lpstr>
      <vt:lpstr>Boltzmann Learning</vt:lpstr>
      <vt:lpstr>Boltzmann Summary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Tony Martinez</cp:lastModifiedBy>
  <cp:revision>197</cp:revision>
  <cp:lastPrinted>2005-11-01T15:52:28Z</cp:lastPrinted>
  <dcterms:created xsi:type="dcterms:W3CDTF">2014-02-28T21:24:50Z</dcterms:created>
  <dcterms:modified xsi:type="dcterms:W3CDTF">2018-01-30T22:16:40Z</dcterms:modified>
</cp:coreProperties>
</file>