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6"/>
  </p:notesMasterIdLst>
  <p:handoutMasterIdLst>
    <p:handoutMasterId r:id="rId37"/>
  </p:handoutMasterIdLst>
  <p:sldIdLst>
    <p:sldId id="346" r:id="rId2"/>
    <p:sldId id="375" r:id="rId3"/>
    <p:sldId id="376" r:id="rId4"/>
    <p:sldId id="377" r:id="rId5"/>
    <p:sldId id="378" r:id="rId6"/>
    <p:sldId id="348" r:id="rId7"/>
    <p:sldId id="349" r:id="rId8"/>
    <p:sldId id="374" r:id="rId9"/>
    <p:sldId id="383" r:id="rId10"/>
    <p:sldId id="379" r:id="rId11"/>
    <p:sldId id="382" r:id="rId12"/>
    <p:sldId id="381" r:id="rId13"/>
    <p:sldId id="380" r:id="rId14"/>
    <p:sldId id="350" r:id="rId15"/>
    <p:sldId id="351" r:id="rId16"/>
    <p:sldId id="352" r:id="rId17"/>
    <p:sldId id="412" r:id="rId18"/>
    <p:sldId id="384" r:id="rId19"/>
    <p:sldId id="414" r:id="rId20"/>
    <p:sldId id="387" r:id="rId21"/>
    <p:sldId id="410" r:id="rId22"/>
    <p:sldId id="388" r:id="rId23"/>
    <p:sldId id="353" r:id="rId24"/>
    <p:sldId id="354" r:id="rId25"/>
    <p:sldId id="356" r:id="rId26"/>
    <p:sldId id="355" r:id="rId27"/>
    <p:sldId id="358" r:id="rId28"/>
    <p:sldId id="361" r:id="rId29"/>
    <p:sldId id="359" r:id="rId30"/>
    <p:sldId id="360" r:id="rId31"/>
    <p:sldId id="363" r:id="rId32"/>
    <p:sldId id="413" r:id="rId33"/>
    <p:sldId id="364" r:id="rId34"/>
    <p:sldId id="385"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 charset="0"/>
        <a:ea typeface="+mn-ea"/>
        <a:cs typeface="+mn-cs"/>
      </a:defRPr>
    </a:lvl1pPr>
    <a:lvl2pPr marL="457200" algn="l" rtl="0" fontAlgn="base">
      <a:spcBef>
        <a:spcPct val="0"/>
      </a:spcBef>
      <a:spcAft>
        <a:spcPct val="0"/>
      </a:spcAft>
      <a:defRPr sz="2400" kern="1200">
        <a:solidFill>
          <a:schemeClr val="tx1"/>
        </a:solidFill>
        <a:latin typeface="Times New Roman" pitchFamily="1" charset="0"/>
        <a:ea typeface="+mn-ea"/>
        <a:cs typeface="+mn-cs"/>
      </a:defRPr>
    </a:lvl2pPr>
    <a:lvl3pPr marL="914400" algn="l" rtl="0" fontAlgn="base">
      <a:spcBef>
        <a:spcPct val="0"/>
      </a:spcBef>
      <a:spcAft>
        <a:spcPct val="0"/>
      </a:spcAft>
      <a:defRPr sz="2400" kern="1200">
        <a:solidFill>
          <a:schemeClr val="tx1"/>
        </a:solidFill>
        <a:latin typeface="Times New Roman" pitchFamily="1" charset="0"/>
        <a:ea typeface="+mn-ea"/>
        <a:cs typeface="+mn-cs"/>
      </a:defRPr>
    </a:lvl3pPr>
    <a:lvl4pPr marL="1371600" algn="l" rtl="0" fontAlgn="base">
      <a:spcBef>
        <a:spcPct val="0"/>
      </a:spcBef>
      <a:spcAft>
        <a:spcPct val="0"/>
      </a:spcAft>
      <a:defRPr sz="2400" kern="1200">
        <a:solidFill>
          <a:schemeClr val="tx1"/>
        </a:solidFill>
        <a:latin typeface="Times New Roman" pitchFamily="1" charset="0"/>
        <a:ea typeface="+mn-ea"/>
        <a:cs typeface="+mn-cs"/>
      </a:defRPr>
    </a:lvl4pPr>
    <a:lvl5pPr marL="1828800" algn="l" rtl="0" fontAlgn="base">
      <a:spcBef>
        <a:spcPct val="0"/>
      </a:spcBef>
      <a:spcAft>
        <a:spcPct val="0"/>
      </a:spcAft>
      <a:defRPr sz="2400" kern="1200">
        <a:solidFill>
          <a:schemeClr val="tx1"/>
        </a:solidFill>
        <a:latin typeface="Times New Roman" pitchFamily="1" charset="0"/>
        <a:ea typeface="+mn-ea"/>
        <a:cs typeface="+mn-cs"/>
      </a:defRPr>
    </a:lvl5pPr>
    <a:lvl6pPr marL="2286000" algn="l" defTabSz="457200" rtl="0" eaLnBrk="1" latinLnBrk="0" hangingPunct="1">
      <a:defRPr sz="2400" kern="1200">
        <a:solidFill>
          <a:schemeClr val="tx1"/>
        </a:solidFill>
        <a:latin typeface="Times New Roman" pitchFamily="1" charset="0"/>
        <a:ea typeface="+mn-ea"/>
        <a:cs typeface="+mn-cs"/>
      </a:defRPr>
    </a:lvl6pPr>
    <a:lvl7pPr marL="2743200" algn="l" defTabSz="457200" rtl="0" eaLnBrk="1" latinLnBrk="0" hangingPunct="1">
      <a:defRPr sz="2400" kern="1200">
        <a:solidFill>
          <a:schemeClr val="tx1"/>
        </a:solidFill>
        <a:latin typeface="Times New Roman" pitchFamily="1" charset="0"/>
        <a:ea typeface="+mn-ea"/>
        <a:cs typeface="+mn-cs"/>
      </a:defRPr>
    </a:lvl7pPr>
    <a:lvl8pPr marL="3200400" algn="l" defTabSz="457200" rtl="0" eaLnBrk="1" latinLnBrk="0" hangingPunct="1">
      <a:defRPr sz="2400" kern="1200">
        <a:solidFill>
          <a:schemeClr val="tx1"/>
        </a:solidFill>
        <a:latin typeface="Times New Roman" pitchFamily="1" charset="0"/>
        <a:ea typeface="+mn-ea"/>
        <a:cs typeface="+mn-cs"/>
      </a:defRPr>
    </a:lvl8pPr>
    <a:lvl9pPr marL="3657600" algn="l" defTabSz="457200" rtl="0" eaLnBrk="1" latinLnBrk="0" hangingPunct="1">
      <a:defRPr sz="24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1"/>
    <p:restoredTop sz="90807"/>
  </p:normalViewPr>
  <p:slideViewPr>
    <p:cSldViewPr snapToObjects="1">
      <p:cViewPr varScale="1">
        <p:scale>
          <a:sx n="142" d="100"/>
          <a:sy n="142" d="100"/>
        </p:scale>
        <p:origin x="19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C0C91A52-E3BC-4249-9569-363FC11CD066}" type="slidenum">
              <a:rPr lang="en-US"/>
              <a:pPr>
                <a:defRPr/>
              </a:pPr>
              <a:t>‹#›</a:t>
            </a:fld>
            <a:endParaRPr lang="en-US"/>
          </a:p>
        </p:txBody>
      </p:sp>
    </p:spTree>
    <p:extLst>
      <p:ext uri="{BB962C8B-B14F-4D97-AF65-F5344CB8AC3E}">
        <p14:creationId xmlns:p14="http://schemas.microsoft.com/office/powerpoint/2010/main" val="1151889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A1B25C31-E9CE-454A-8F55-A3FD9E046E1E}" type="slidenum">
              <a:rPr lang="en-US"/>
              <a:pPr>
                <a:defRPr/>
              </a:pPr>
              <a:t>‹#›</a:t>
            </a:fld>
            <a:endParaRPr lang="en-US"/>
          </a:p>
        </p:txBody>
      </p:sp>
    </p:spTree>
    <p:extLst>
      <p:ext uri="{BB962C8B-B14F-4D97-AF65-F5344CB8AC3E}">
        <p14:creationId xmlns:p14="http://schemas.microsoft.com/office/powerpoint/2010/main" val="79062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EAECF8A9-7154-2645-AE56-A7C510E6B035}" type="slidenum">
              <a:rPr lang="en-US">
                <a:latin typeface="Times New Roman" pitchFamily="1" charset="0"/>
              </a:rPr>
              <a:pPr/>
              <a:t>1</a:t>
            </a:fld>
            <a:endParaRPr lang="en-US">
              <a:latin typeface="Times New Roman" pitchFamily="1" charset="0"/>
            </a:endParaRPr>
          </a:p>
        </p:txBody>
      </p:sp>
      <p:sp>
        <p:nvSpPr>
          <p:cNvPr id="16387" name="Rectangle 2"/>
          <p:cNvSpPr>
            <a:spLocks noGrp="1" noRot="1" noChangeAspect="1" noChangeArrowheads="1"/>
          </p:cNvSpPr>
          <p:nvPr>
            <p:ph type="sldImg"/>
          </p:nvPr>
        </p:nvSpPr>
        <p:spPr>
          <a:xfrm>
            <a:off x="1150938" y="692150"/>
            <a:ext cx="4556125" cy="3416300"/>
          </a:xfrm>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Classify set of vacation spots into yes or no – features?,  binary then ternary feature (beach, cost:cheap, med, high)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10</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both coverage and statistical significance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11</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both coverage and statistical significance</a:t>
            </a:r>
          </a:p>
          <a:p>
            <a:r>
              <a:rPr lang="en-US" dirty="0">
                <a:latin typeface="Times New Roman" pitchFamily="1" charset="0"/>
                <a:ea typeface="ＭＳ Ｐゴシック" pitchFamily="1" charset="-128"/>
                <a:cs typeface="ＭＳ Ｐゴシック" pitchFamily="1" charset="-128"/>
              </a:rPr>
              <a:t>Could</a:t>
            </a:r>
            <a:r>
              <a:rPr lang="en-US" baseline="0" dirty="0">
                <a:latin typeface="Times New Roman" pitchFamily="1" charset="0"/>
                <a:ea typeface="ＭＳ Ｐゴシック" pitchFamily="1" charset="-128"/>
                <a:cs typeface="ＭＳ Ｐゴシック" pitchFamily="1" charset="-128"/>
              </a:rPr>
              <a:t> average but we really wanted weighted average</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12</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TRY</a:t>
            </a:r>
            <a:r>
              <a:rPr lang="en-US" baseline="0" dirty="0">
                <a:latin typeface="Times New Roman" pitchFamily="1" charset="0"/>
                <a:ea typeface="ＭＳ Ｐゴシック" pitchFamily="1" charset="-128"/>
                <a:cs typeface="ＭＳ Ｐゴシック" pitchFamily="1" charset="-128"/>
              </a:rPr>
              <a:t> each attribute to see which give the </a:t>
            </a:r>
          </a:p>
          <a:p>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13</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And which you will use in your lab</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7F554C1-BE26-C346-A536-E16B120792D0}" type="slidenum">
              <a:rPr lang="en-US">
                <a:latin typeface="Times New Roman" pitchFamily="1" charset="0"/>
              </a:rPr>
              <a:pPr/>
              <a:t>14</a:t>
            </a:fld>
            <a:endParaRPr lang="en-US">
              <a:latin typeface="Times New Roman" pitchFamily="1" charset="0"/>
            </a:endParaRPr>
          </a:p>
        </p:txBody>
      </p:sp>
      <p:sp>
        <p:nvSpPr>
          <p:cNvPr id="26627" name="Rectangle 2"/>
          <p:cNvSpPr>
            <a:spLocks noGrp="1" noRot="1" noChangeAspect="1" noChangeArrowheads="1"/>
          </p:cNvSpPr>
          <p:nvPr>
            <p:ph type="sldImg"/>
          </p:nvPr>
        </p:nvSpPr>
        <p:spPr>
          <a:xfrm>
            <a:off x="1150938" y="692150"/>
            <a:ext cx="4556125" cy="3416300"/>
          </a:xfrm>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 Since log</a:t>
            </a:r>
            <a:r>
              <a:rPr lang="en-US" baseline="0" dirty="0">
                <a:latin typeface="Times New Roman" pitchFamily="1" charset="0"/>
                <a:ea typeface="ＭＳ Ｐゴシック" pitchFamily="1" charset="-128"/>
                <a:cs typeface="ＭＳ Ｐゴシック" pitchFamily="1" charset="-128"/>
              </a:rPr>
              <a:t> value &lt; 1 is negative</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B1094E0-BAC8-734B-B7E2-0E158679FBD9}" type="slidenum">
              <a:rPr lang="en-US">
                <a:latin typeface="Times New Roman" pitchFamily="1" charset="0"/>
              </a:rPr>
              <a:pPr/>
              <a:t>15</a:t>
            </a:fld>
            <a:endParaRPr lang="en-US">
              <a:latin typeface="Times New Roman" pitchFamily="1" charset="0"/>
            </a:endParaRPr>
          </a:p>
        </p:txBody>
      </p:sp>
      <p:sp>
        <p:nvSpPr>
          <p:cNvPr id="28675" name="Rectangle 2"/>
          <p:cNvSpPr>
            <a:spLocks noGrp="1" noRot="1" noChangeAspect="1" noChangeArrowheads="1"/>
          </p:cNvSpPr>
          <p:nvPr>
            <p:ph type="sldImg"/>
          </p:nvPr>
        </p:nvSpPr>
        <p:spPr>
          <a:xfrm>
            <a:off x="1150938" y="692150"/>
            <a:ext cx="4556125" cy="3416300"/>
          </a:xfrm>
          <a:solidFill>
            <a:srgbClr val="FFFFFF"/>
          </a:solidFill>
          <a:ln/>
        </p:spPr>
      </p:sp>
      <p:sp>
        <p:nvSpPr>
          <p:cNvPr id="28676"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Note</a:t>
            </a:r>
            <a:r>
              <a:rPr lang="en-US" baseline="0" dirty="0">
                <a:latin typeface="Times New Roman" pitchFamily="1" charset="0"/>
                <a:ea typeface="ＭＳ Ｐゴシック" pitchFamily="1" charset="-128"/>
                <a:cs typeface="ＭＳ Ｐゴシック" pitchFamily="1" charset="-128"/>
              </a:rPr>
              <a:t> that with the minus sign we want the least amount of info remaining per node (vs the maximum Laplacian)</a:t>
            </a:r>
          </a:p>
          <a:p>
            <a:r>
              <a:rPr lang="en-US" baseline="0" dirty="0">
                <a:latin typeface="Times New Roman" pitchFamily="1" charset="0"/>
                <a:ea typeface="ＭＳ Ｐゴシック" pitchFamily="1" charset="-128"/>
                <a:cs typeface="ＭＳ Ｐゴシック" pitchFamily="1" charset="-128"/>
              </a:rPr>
              <a:t>On graph, max will be at </a:t>
            </a:r>
            <a:r>
              <a:rPr lang="en-US" baseline="0" dirty="0" err="1">
                <a:latin typeface="Times New Roman" pitchFamily="1" charset="0"/>
                <a:ea typeface="ＭＳ Ｐゴシック" pitchFamily="1" charset="-128"/>
                <a:cs typeface="ＭＳ Ｐゴシック" pitchFamily="1" charset="-128"/>
              </a:rPr>
              <a:t>equiprobable</a:t>
            </a:r>
            <a:r>
              <a:rPr lang="en-US" baseline="0" dirty="0">
                <a:latin typeface="Times New Roman" pitchFamily="1" charset="0"/>
                <a:ea typeface="ＭＳ Ｐゴシック" pitchFamily="1" charset="-128"/>
                <a:cs typeface="ＭＳ Ｐゴシック" pitchFamily="1" charset="-128"/>
              </a:rPr>
              <a:t> which is not .5 for |C| &gt; 2.</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B37E846-56E0-DE43-B2A3-A7BA5E330F7B}" type="slidenum">
              <a:rPr lang="en-US">
                <a:latin typeface="Times New Roman" pitchFamily="1" charset="0"/>
              </a:rPr>
              <a:pPr/>
              <a:t>16</a:t>
            </a:fld>
            <a:endParaRPr lang="en-US">
              <a:latin typeface="Times New Roman" pitchFamily="1" charset="0"/>
            </a:endParaRPr>
          </a:p>
        </p:txBody>
      </p:sp>
      <p:sp>
        <p:nvSpPr>
          <p:cNvPr id="30723" name="Rectangle 2"/>
          <p:cNvSpPr>
            <a:spLocks noGrp="1" noRot="1" noChangeAspect="1" noChangeArrowheads="1"/>
          </p:cNvSpPr>
          <p:nvPr>
            <p:ph type="sldImg"/>
          </p:nvPr>
        </p:nvSpPr>
        <p:spPr>
          <a:xfrm>
            <a:off x="1150938" y="692150"/>
            <a:ext cx="4556125" cy="3416300"/>
          </a:xfrm>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Do our own Pizza</a:t>
            </a:r>
            <a:r>
              <a:rPr lang="en-US" baseline="0" dirty="0"/>
              <a:t> example first (set up equation, but without all the calculations)</a:t>
            </a:r>
            <a:r>
              <a:rPr lang="en-US" dirty="0">
                <a:latin typeface="Times New Roman" pitchFamily="1" charset="0"/>
                <a:ea typeface="ＭＳ Ｐゴシック" pitchFamily="1" charset="-128"/>
                <a:cs typeface="ＭＳ Ｐゴシック" pitchFamily="1" charset="-128"/>
              </a:rPr>
              <a:t>– attributes</a:t>
            </a:r>
            <a:r>
              <a:rPr lang="en-US" baseline="0" dirty="0">
                <a:latin typeface="Times New Roman" pitchFamily="1" charset="0"/>
                <a:ea typeface="ＭＳ Ｐゴシック" pitchFamily="1" charset="-128"/>
                <a:cs typeface="ＭＳ Ｐゴシック" pitchFamily="1" charset="-128"/>
              </a:rPr>
              <a:t> Cheesy (Y,N) , Meaty, and crust (3 values) into output (B, G)</a:t>
            </a:r>
            <a:endParaRPr lang="en-US" dirty="0">
              <a:latin typeface="Times New Roman" pitchFamily="1" charset="0"/>
              <a:ea typeface="ＭＳ Ｐゴシック" pitchFamily="1" charset="-128"/>
              <a:cs typeface="ＭＳ Ｐゴシック" pitchFamily="1" charset="-128"/>
            </a:endParaRPr>
          </a:p>
          <a:p>
            <a:r>
              <a:rPr lang="en-US" dirty="0">
                <a:latin typeface="Times New Roman" pitchFamily="1" charset="0"/>
                <a:ea typeface="ＭＳ Ｐゴシック" pitchFamily="1" charset="-128"/>
                <a:cs typeface="ＭＳ Ｐゴシック" pitchFamily="1" charset="-128"/>
              </a:rPr>
              <a:t>In example, include in each node the probability (ratio) for each output class</a:t>
            </a:r>
          </a:p>
          <a:p>
            <a:r>
              <a:rPr lang="en-US" dirty="0">
                <a:latin typeface="Times New Roman" pitchFamily="1" charset="0"/>
                <a:ea typeface="ＭＳ Ｐゴシック" pitchFamily="1" charset="-128"/>
                <a:cs typeface="ＭＳ Ｐゴシック" pitchFamily="1" charset="-128"/>
              </a:rPr>
              <a:t>Do a |A|=2 </a:t>
            </a:r>
            <a:r>
              <a:rPr lang="en-US" baseline="0" dirty="0">
                <a:latin typeface="Times New Roman" pitchFamily="1" charset="0"/>
                <a:ea typeface="ＭＳ Ｐゴシック" pitchFamily="1" charset="-128"/>
                <a:cs typeface="ＭＳ Ｐゴシック" pitchFamily="1" charset="-128"/>
              </a:rPr>
              <a:t>(Meaty or Cheesy) first and do crust |A|=3</a:t>
            </a:r>
          </a:p>
          <a:p>
            <a:r>
              <a:rPr lang="en-US" baseline="0" dirty="0">
                <a:latin typeface="Times New Roman" pitchFamily="1" charset="0"/>
                <a:ea typeface="ＭＳ Ｐゴシック" pitchFamily="1" charset="-128"/>
                <a:cs typeface="ＭＳ Ｐゴシック" pitchFamily="1" charset="-128"/>
              </a:rPr>
              <a:t>Do 3 output classes?  Can just do 2 since next slide has 3</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B37E846-56E0-DE43-B2A3-A7BA5E330F7B}" type="slidenum">
              <a:rPr lang="en-US">
                <a:latin typeface="Times New Roman" pitchFamily="1" charset="0"/>
              </a:rPr>
              <a:pPr/>
              <a:t>17</a:t>
            </a:fld>
            <a:endParaRPr lang="en-US">
              <a:latin typeface="Times New Roman" pitchFamily="1" charset="0"/>
            </a:endParaRPr>
          </a:p>
        </p:txBody>
      </p:sp>
      <p:sp>
        <p:nvSpPr>
          <p:cNvPr id="30723" name="Rectangle 2"/>
          <p:cNvSpPr>
            <a:spLocks noGrp="1" noRot="1" noChangeAspect="1" noChangeArrowheads="1"/>
          </p:cNvSpPr>
          <p:nvPr>
            <p:ph type="sldImg"/>
          </p:nvPr>
        </p:nvSpPr>
        <p:spPr>
          <a:xfrm>
            <a:off x="1150938" y="692150"/>
            <a:ext cx="4556125" cy="3416300"/>
          </a:xfrm>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Do our own Pizza</a:t>
            </a:r>
            <a:r>
              <a:rPr lang="en-US" baseline="0" dirty="0"/>
              <a:t> example first (set up equation, but without all the calculations)</a:t>
            </a:r>
            <a:r>
              <a:rPr lang="en-US" dirty="0">
                <a:latin typeface="Times New Roman" pitchFamily="1" charset="0"/>
                <a:ea typeface="ＭＳ Ｐゴシック" pitchFamily="1" charset="-128"/>
                <a:cs typeface="ＭＳ Ｐゴシック" pitchFamily="1" charset="-128"/>
              </a:rPr>
              <a:t>– attributes</a:t>
            </a:r>
            <a:r>
              <a:rPr lang="en-US" baseline="0" dirty="0">
                <a:latin typeface="Times New Roman" pitchFamily="1" charset="0"/>
                <a:ea typeface="ＭＳ Ｐゴシック" pitchFamily="1" charset="-128"/>
                <a:cs typeface="ＭＳ Ｐゴシック" pitchFamily="1" charset="-128"/>
              </a:rPr>
              <a:t> Cheesy (Y,N) , Meaty, and crust (3 values) into output (B, G)</a:t>
            </a:r>
            <a:endParaRPr lang="en-US" dirty="0">
              <a:latin typeface="Times New Roman" pitchFamily="1" charset="0"/>
              <a:ea typeface="ＭＳ Ｐゴシック" pitchFamily="1" charset="-128"/>
              <a:cs typeface="ＭＳ Ｐゴシック" pitchFamily="1" charset="-128"/>
            </a:endParaRPr>
          </a:p>
          <a:p>
            <a:r>
              <a:rPr lang="en-US" dirty="0">
                <a:latin typeface="Times New Roman" pitchFamily="1" charset="0"/>
                <a:ea typeface="ＭＳ Ｐゴシック" pitchFamily="1" charset="-128"/>
                <a:cs typeface="ＭＳ Ｐゴシック" pitchFamily="1" charset="-128"/>
              </a:rPr>
              <a:t>In example, include in each node the probability (ratio) for each output class</a:t>
            </a:r>
          </a:p>
          <a:p>
            <a:r>
              <a:rPr lang="en-US" dirty="0">
                <a:latin typeface="Times New Roman" pitchFamily="1" charset="0"/>
                <a:ea typeface="ＭＳ Ｐゴシック" pitchFamily="1" charset="-128"/>
                <a:cs typeface="ＭＳ Ｐゴシック" pitchFamily="1" charset="-128"/>
              </a:rPr>
              <a:t>Do a |A|=2 </a:t>
            </a:r>
            <a:r>
              <a:rPr lang="en-US" baseline="0" dirty="0">
                <a:latin typeface="Times New Roman" pitchFamily="1" charset="0"/>
                <a:ea typeface="ＭＳ Ｐゴシック" pitchFamily="1" charset="-128"/>
                <a:cs typeface="ＭＳ Ｐゴシック" pitchFamily="1" charset="-128"/>
              </a:rPr>
              <a:t>(Meaty or Cheesy) first and do crust |A|=3</a:t>
            </a:r>
          </a:p>
          <a:p>
            <a:r>
              <a:rPr lang="en-US" baseline="0" dirty="0">
                <a:latin typeface="Times New Roman" pitchFamily="1" charset="0"/>
                <a:ea typeface="ＭＳ Ｐゴシック" pitchFamily="1" charset="-128"/>
                <a:cs typeface="ＭＳ Ｐゴシック" pitchFamily="1" charset="-128"/>
              </a:rPr>
              <a:t>Do 3 output classes?  Can just do 2 since next slide has 3</a:t>
            </a:r>
            <a:endParaRPr lang="en-US" dirty="0">
              <a:latin typeface="Times New Roman"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4099249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our own Pizza</a:t>
            </a:r>
            <a:r>
              <a:rPr lang="en-US" baseline="0" dirty="0"/>
              <a:t> example first (set up equation, but without all the calculations)</a:t>
            </a:r>
            <a:endParaRPr lang="en-US" dirty="0"/>
          </a:p>
          <a:p>
            <a:r>
              <a:rPr lang="en-US" dirty="0"/>
              <a:t>Order</a:t>
            </a:r>
            <a:r>
              <a:rPr lang="en-US" baseline="0" dirty="0"/>
              <a:t> alphabetically by attribute value as in the table</a:t>
            </a:r>
          </a:p>
          <a:p>
            <a:r>
              <a:rPr lang="en-US" baseline="0" dirty="0"/>
              <a:t>Get to homework – then to group project groups and review –Then back to DT, but give them time at end for </a:t>
            </a:r>
            <a:r>
              <a:rPr lang="en-US" baseline="0"/>
              <a:t>group coordination</a:t>
            </a:r>
          </a:p>
        </p:txBody>
      </p:sp>
      <p:sp>
        <p:nvSpPr>
          <p:cNvPr id="4" name="Slide Number Placeholder 3"/>
          <p:cNvSpPr>
            <a:spLocks noGrp="1"/>
          </p:cNvSpPr>
          <p:nvPr>
            <p:ph type="sldNum" sz="quarter" idx="10"/>
          </p:nvPr>
        </p:nvSpPr>
        <p:spPr/>
        <p:txBody>
          <a:bodyPr/>
          <a:lstStyle/>
          <a:p>
            <a:pPr>
              <a:defRPr/>
            </a:pPr>
            <a:fld id="{A1B25C31-E9CE-454A-8F55-A3FD9E046E1E}" type="slidenum">
              <a:rPr lang="en-US" smtClean="0"/>
              <a:pPr>
                <a:defRPr/>
              </a:pPr>
              <a:t>18</a:t>
            </a:fld>
            <a:endParaRPr lang="en-US"/>
          </a:p>
        </p:txBody>
      </p:sp>
    </p:spTree>
    <p:extLst>
      <p:ext uri="{BB962C8B-B14F-4D97-AF65-F5344CB8AC3E}">
        <p14:creationId xmlns:p14="http://schemas.microsoft.com/office/powerpoint/2010/main" val="2254790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our own Pizza</a:t>
            </a:r>
            <a:r>
              <a:rPr lang="en-US" baseline="0" dirty="0"/>
              <a:t> example first (set up equation, but without all the calculations)</a:t>
            </a:r>
            <a:endParaRPr lang="en-US" dirty="0"/>
          </a:p>
          <a:p>
            <a:r>
              <a:rPr lang="en-US" dirty="0"/>
              <a:t>Order</a:t>
            </a:r>
            <a:r>
              <a:rPr lang="en-US" baseline="0" dirty="0"/>
              <a:t> alphabetically by attribute value as in the table</a:t>
            </a:r>
          </a:p>
          <a:p>
            <a:r>
              <a:rPr lang="en-US" baseline="0" dirty="0"/>
              <a:t>Get to homework – then to group project groups and review –Then back to DT, but give them time at end for </a:t>
            </a:r>
            <a:r>
              <a:rPr lang="en-US" baseline="0"/>
              <a:t>group coordination</a:t>
            </a:r>
          </a:p>
        </p:txBody>
      </p:sp>
      <p:sp>
        <p:nvSpPr>
          <p:cNvPr id="4" name="Slide Number Placeholder 3"/>
          <p:cNvSpPr>
            <a:spLocks noGrp="1"/>
          </p:cNvSpPr>
          <p:nvPr>
            <p:ph type="sldNum" sz="quarter" idx="10"/>
          </p:nvPr>
        </p:nvSpPr>
        <p:spPr/>
        <p:txBody>
          <a:bodyPr/>
          <a:lstStyle/>
          <a:p>
            <a:pPr>
              <a:defRPr/>
            </a:pPr>
            <a:fld id="{A1B25C31-E9CE-454A-8F55-A3FD9E046E1E}" type="slidenum">
              <a:rPr lang="en-US" smtClean="0"/>
              <a:pPr>
                <a:defRPr/>
              </a:pPr>
              <a:t>19</a:t>
            </a:fld>
            <a:endParaRPr lang="en-US"/>
          </a:p>
        </p:txBody>
      </p:sp>
    </p:spTree>
    <p:extLst>
      <p:ext uri="{BB962C8B-B14F-4D97-AF65-F5344CB8AC3E}">
        <p14:creationId xmlns:p14="http://schemas.microsoft.com/office/powerpoint/2010/main" val="335283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6E29AAF-371B-744D-8D9B-C64636A98F2B}" type="slidenum">
              <a:rPr lang="en-US">
                <a:latin typeface="Times New Roman" pitchFamily="1" charset="0"/>
              </a:rPr>
              <a:pPr/>
              <a:t>2</a:t>
            </a:fld>
            <a:endParaRPr lang="en-US">
              <a:latin typeface="Times New Roman" pitchFamily="1" charset="0"/>
            </a:endParaRPr>
          </a:p>
        </p:txBody>
      </p:sp>
      <p:sp>
        <p:nvSpPr>
          <p:cNvPr id="18435" name="Rectangle 2"/>
          <p:cNvSpPr>
            <a:spLocks noGrp="1" noRot="1" noChangeAspect="1" noChangeArrowheads="1"/>
          </p:cNvSpPr>
          <p:nvPr>
            <p:ph type="sldImg"/>
          </p:nvPr>
        </p:nvSpPr>
        <p:spPr>
          <a:xfrm>
            <a:off x="1150938" y="692150"/>
            <a:ext cx="4556125"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our own Pizza</a:t>
            </a:r>
            <a:r>
              <a:rPr lang="en-US" baseline="0" dirty="0"/>
              <a:t> example first (set up equation, but without all the calculations)</a:t>
            </a:r>
            <a:endParaRPr lang="en-US" dirty="0"/>
          </a:p>
          <a:p>
            <a:r>
              <a:rPr lang="en-US" dirty="0"/>
              <a:t>Order</a:t>
            </a:r>
            <a:r>
              <a:rPr lang="en-US" baseline="0" dirty="0"/>
              <a:t> alphabetically by attribute value as in the table</a:t>
            </a:r>
          </a:p>
          <a:p>
            <a:r>
              <a:rPr lang="en-US" baseline="0" dirty="0"/>
              <a:t>Get to homework – then to group project groups and review –Then back to DT, but give them time at end for </a:t>
            </a:r>
            <a:r>
              <a:rPr lang="en-US" baseline="0"/>
              <a:t>group coordination</a:t>
            </a:r>
          </a:p>
        </p:txBody>
      </p:sp>
      <p:sp>
        <p:nvSpPr>
          <p:cNvPr id="4" name="Slide Number Placeholder 3"/>
          <p:cNvSpPr>
            <a:spLocks noGrp="1"/>
          </p:cNvSpPr>
          <p:nvPr>
            <p:ph type="sldNum" sz="quarter" idx="10"/>
          </p:nvPr>
        </p:nvSpPr>
        <p:spPr/>
        <p:txBody>
          <a:bodyPr/>
          <a:lstStyle/>
          <a:p>
            <a:pPr>
              <a:defRPr/>
            </a:pPr>
            <a:fld id="{A1B25C31-E9CE-454A-8F55-A3FD9E046E1E}" type="slidenum">
              <a:rPr lang="en-US" smtClean="0"/>
              <a:pPr>
                <a:defRPr/>
              </a:pPr>
              <a:t>20</a:t>
            </a:fld>
            <a:endParaRPr lang="en-US"/>
          </a:p>
        </p:txBody>
      </p:sp>
    </p:spTree>
    <p:extLst>
      <p:ext uri="{BB962C8B-B14F-4D97-AF65-F5344CB8AC3E}">
        <p14:creationId xmlns:p14="http://schemas.microsoft.com/office/powerpoint/2010/main" val="200687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our own Pizza</a:t>
            </a:r>
            <a:r>
              <a:rPr lang="en-US" baseline="0" dirty="0"/>
              <a:t> example first (set up equation, but without all the calculations)</a:t>
            </a:r>
            <a:endParaRPr lang="en-US" dirty="0"/>
          </a:p>
          <a:p>
            <a:r>
              <a:rPr lang="en-US" dirty="0"/>
              <a:t>Order</a:t>
            </a:r>
            <a:r>
              <a:rPr lang="en-US" baseline="0" dirty="0"/>
              <a:t> alphabetically by attribute value as in the table</a:t>
            </a:r>
          </a:p>
          <a:p>
            <a:r>
              <a:rPr lang="en-US" baseline="0" dirty="0"/>
              <a:t>Get to homework – then to group project groups and review –Then back to DT, but give them time at end for </a:t>
            </a:r>
            <a:r>
              <a:rPr lang="en-US" baseline="0"/>
              <a:t>group coordination</a:t>
            </a:r>
          </a:p>
        </p:txBody>
      </p:sp>
      <p:sp>
        <p:nvSpPr>
          <p:cNvPr id="4" name="Slide Number Placeholder 3"/>
          <p:cNvSpPr>
            <a:spLocks noGrp="1"/>
          </p:cNvSpPr>
          <p:nvPr>
            <p:ph type="sldNum" sz="quarter" idx="10"/>
          </p:nvPr>
        </p:nvSpPr>
        <p:spPr/>
        <p:txBody>
          <a:bodyPr/>
          <a:lstStyle/>
          <a:p>
            <a:pPr>
              <a:defRPr/>
            </a:pPr>
            <a:fld id="{A1B25C31-E9CE-454A-8F55-A3FD9E046E1E}" type="slidenum">
              <a:rPr lang="en-US" smtClean="0"/>
              <a:pPr>
                <a:defRPr/>
              </a:pPr>
              <a:t>22</a:t>
            </a:fld>
            <a:endParaRPr lang="en-US"/>
          </a:p>
        </p:txBody>
      </p:sp>
    </p:spTree>
    <p:extLst>
      <p:ext uri="{BB962C8B-B14F-4D97-AF65-F5344CB8AC3E}">
        <p14:creationId xmlns:p14="http://schemas.microsoft.com/office/powerpoint/2010/main" val="2059940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11A150D-AB1E-F147-9911-4F5C032C6D68}" type="slidenum">
              <a:rPr lang="en-US">
                <a:latin typeface="Times New Roman" pitchFamily="1" charset="0"/>
              </a:rPr>
              <a:pPr/>
              <a:t>23</a:t>
            </a:fld>
            <a:endParaRPr lang="en-US">
              <a:latin typeface="Times New Roman" pitchFamily="1" charset="0"/>
            </a:endParaRPr>
          </a:p>
        </p:txBody>
      </p:sp>
      <p:sp>
        <p:nvSpPr>
          <p:cNvPr id="32771" name="Rectangle 2"/>
          <p:cNvSpPr>
            <a:spLocks noGrp="1" noRot="1" noChangeAspect="1" noChangeArrowheads="1"/>
          </p:cNvSpPr>
          <p:nvPr>
            <p:ph type="sldImg"/>
          </p:nvPr>
        </p:nvSpPr>
        <p:spPr>
          <a:xfrm>
            <a:off x="1150938" y="692150"/>
            <a:ext cx="4556125" cy="3416300"/>
          </a:xfrm>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1AD9BAC-6208-0A40-9397-649D1F8CB824}" type="slidenum">
              <a:rPr lang="en-US">
                <a:latin typeface="Times New Roman" pitchFamily="1" charset="0"/>
              </a:rPr>
              <a:pPr/>
              <a:t>24</a:t>
            </a:fld>
            <a:endParaRPr lang="en-US">
              <a:latin typeface="Times New Roman" pitchFamily="1" charset="0"/>
            </a:endParaRPr>
          </a:p>
        </p:txBody>
      </p:sp>
      <p:sp>
        <p:nvSpPr>
          <p:cNvPr id="34819" name="Rectangle 2"/>
          <p:cNvSpPr>
            <a:spLocks noGrp="1" noRot="1" noChangeAspect="1" noChangeArrowheads="1"/>
          </p:cNvSpPr>
          <p:nvPr>
            <p:ph type="sldImg"/>
          </p:nvPr>
        </p:nvSpPr>
        <p:spPr>
          <a:xfrm>
            <a:off x="1150938" y="692150"/>
            <a:ext cx="4556125" cy="3416300"/>
          </a:xfrm>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BP analogy</a:t>
            </a:r>
            <a:r>
              <a:rPr lang="en-US" baseline="0" dirty="0">
                <a:latin typeface="Times New Roman" pitchFamily="1" charset="0"/>
                <a:ea typeface="ＭＳ Ｐゴシック" pitchFamily="1" charset="-128"/>
                <a:cs typeface="ＭＳ Ｐゴシック" pitchFamily="1" charset="-128"/>
              </a:rPr>
              <a:t> of doing a window then coming back (Save for prune slide)</a:t>
            </a:r>
          </a:p>
          <a:p>
            <a:r>
              <a:rPr lang="en-US" baseline="0" dirty="0">
                <a:latin typeface="Times New Roman" pitchFamily="1" charset="0"/>
                <a:ea typeface="ＭＳ Ｐゴシック" pitchFamily="1" charset="-128"/>
                <a:cs typeface="ＭＳ Ｐゴシック" pitchFamily="1" charset="-128"/>
              </a:rPr>
              <a:t>Not just a shallow tree (stump) because probably underfit (</a:t>
            </a:r>
            <a:r>
              <a:rPr lang="en-US" baseline="0" dirty="0" err="1">
                <a:latin typeface="Times New Roman" pitchFamily="1" charset="0"/>
                <a:ea typeface="ＭＳ Ｐゴシック" pitchFamily="1" charset="-128"/>
                <a:cs typeface="ＭＳ Ｐゴシック" pitchFamily="1" charset="-128"/>
              </a:rPr>
              <a:t>ala</a:t>
            </a:r>
            <a:r>
              <a:rPr lang="en-US" baseline="0" dirty="0">
                <a:latin typeface="Times New Roman" pitchFamily="1" charset="0"/>
                <a:ea typeface="ＭＳ Ｐゴシック" pitchFamily="1" charset="-128"/>
                <a:cs typeface="ＭＳ Ｐゴシック" pitchFamily="1" charset="-128"/>
              </a:rPr>
              <a:t> MLP hidden nodes)</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272B70D-5A5C-CC4F-8538-C5CEC5944959}" type="slidenum">
              <a:rPr lang="en-US">
                <a:latin typeface="Times New Roman" pitchFamily="1" charset="0"/>
              </a:rPr>
              <a:pPr/>
              <a:t>25</a:t>
            </a:fld>
            <a:endParaRPr lang="en-US">
              <a:latin typeface="Times New Roman" pitchFamily="1" charset="0"/>
            </a:endParaRPr>
          </a:p>
        </p:txBody>
      </p:sp>
      <p:sp>
        <p:nvSpPr>
          <p:cNvPr id="36867" name="Rectangle 2"/>
          <p:cNvSpPr>
            <a:spLocks noGrp="1" noRot="1" noChangeAspect="1" noChangeArrowheads="1"/>
          </p:cNvSpPr>
          <p:nvPr>
            <p:ph type="sldImg"/>
          </p:nvPr>
        </p:nvSpPr>
        <p:spPr>
          <a:xfrm>
            <a:off x="1150938" y="692150"/>
            <a:ext cx="4556125" cy="3416300"/>
          </a:xfrm>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950557A-7F3D-3B46-BBA1-320730A03ACC}" type="slidenum">
              <a:rPr lang="en-US">
                <a:latin typeface="Times New Roman" pitchFamily="1" charset="0"/>
              </a:rPr>
              <a:pPr/>
              <a:t>26</a:t>
            </a:fld>
            <a:endParaRPr lang="en-US">
              <a:latin typeface="Times New Roman" pitchFamily="1" charset="0"/>
            </a:endParaRPr>
          </a:p>
        </p:txBody>
      </p:sp>
      <p:sp>
        <p:nvSpPr>
          <p:cNvPr id="38915" name="Rectangle 2"/>
          <p:cNvSpPr>
            <a:spLocks noGrp="1" noRot="1" noChangeAspect="1" noChangeArrowheads="1"/>
          </p:cNvSpPr>
          <p:nvPr>
            <p:ph type="sldImg"/>
          </p:nvPr>
        </p:nvSpPr>
        <p:spPr>
          <a:xfrm>
            <a:off x="1150938" y="692150"/>
            <a:ext cx="4556125" cy="3416300"/>
          </a:xfrm>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D72AD87-FE4F-A447-AB0F-EB22AB56B75E}" type="slidenum">
              <a:rPr lang="en-US">
                <a:latin typeface="Times New Roman" pitchFamily="1" charset="0"/>
              </a:rPr>
              <a:pPr/>
              <a:t>27</a:t>
            </a:fld>
            <a:endParaRPr lang="en-US">
              <a:latin typeface="Times New Roman" pitchFamily="1" charset="0"/>
            </a:endParaRPr>
          </a:p>
        </p:txBody>
      </p:sp>
      <p:sp>
        <p:nvSpPr>
          <p:cNvPr id="40963" name="Rectangle 2"/>
          <p:cNvSpPr>
            <a:spLocks noGrp="1" noRot="1" noChangeAspect="1" noChangeArrowheads="1"/>
          </p:cNvSpPr>
          <p:nvPr>
            <p:ph type="sldImg"/>
          </p:nvPr>
        </p:nvSpPr>
        <p:spPr>
          <a:xfrm>
            <a:off x="1150938" y="692150"/>
            <a:ext cx="4556125" cy="3416300"/>
          </a:xfrm>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Draw execution</a:t>
            </a:r>
            <a:r>
              <a:rPr lang="en-US" baseline="0" dirty="0">
                <a:latin typeface="Times New Roman" pitchFamily="1" charset="0"/>
                <a:ea typeface="ＭＳ Ｐゴシック" pitchFamily="1" charset="-128"/>
                <a:cs typeface="ＭＳ Ｐゴシック" pitchFamily="1" charset="-128"/>
              </a:rPr>
              <a:t> </a:t>
            </a:r>
            <a:r>
              <a:rPr lang="en-US" dirty="0">
                <a:latin typeface="Times New Roman" pitchFamily="1" charset="0"/>
                <a:ea typeface="ＭＳ Ｐゴシック" pitchFamily="1" charset="-128"/>
                <a:cs typeface="ＭＳ Ｐゴシック" pitchFamily="1" charset="-128"/>
              </a:rPr>
              <a:t>example on board</a:t>
            </a:r>
            <a:r>
              <a:rPr lang="en-US" baseline="0" dirty="0">
                <a:latin typeface="Times New Roman" pitchFamily="1" charset="0"/>
                <a:ea typeface="ＭＳ Ｐゴシック" pitchFamily="1" charset="-128"/>
                <a:cs typeface="ＭＳ Ｐゴシック" pitchFamily="1" charset="-128"/>
              </a:rPr>
              <a:t> as you go (same in learning, just keep weight with the instance)</a:t>
            </a:r>
            <a:endParaRPr lang="en-US" dirty="0">
              <a:latin typeface="Times New Roman" pitchFamily="1" charset="0"/>
              <a:ea typeface="ＭＳ Ｐゴシック" pitchFamily="1" charset="-128"/>
              <a:cs typeface="ＭＳ Ｐゴシック" pitchFamily="1" charset="-128"/>
            </a:endParaRPr>
          </a:p>
          <a:p>
            <a:r>
              <a:rPr lang="en-US" dirty="0">
                <a:latin typeface="Times New Roman" pitchFamily="1" charset="0"/>
                <a:ea typeface="ＭＳ Ｐゴシック" pitchFamily="1" charset="-128"/>
                <a:cs typeface="ＭＳ Ｐゴシック" pitchFamily="1" charset="-128"/>
              </a:rPr>
              <a:t>Easy to make it just another attribute value, but there is gain ratio anomaly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65B1EE4-CF3A-6240-A704-E1363C97E22C}" type="slidenum">
              <a:rPr lang="en-US">
                <a:latin typeface="Times New Roman" pitchFamily="1" charset="0"/>
              </a:rPr>
              <a:pPr/>
              <a:t>28</a:t>
            </a:fld>
            <a:endParaRPr lang="en-US">
              <a:latin typeface="Times New Roman" pitchFamily="1" charset="0"/>
            </a:endParaRPr>
          </a:p>
        </p:txBody>
      </p:sp>
      <p:sp>
        <p:nvSpPr>
          <p:cNvPr id="43011" name="Rectangle 2"/>
          <p:cNvSpPr>
            <a:spLocks noGrp="1" noRot="1" noChangeAspect="1" noChangeArrowheads="1"/>
          </p:cNvSpPr>
          <p:nvPr>
            <p:ph type="sldImg"/>
          </p:nvPr>
        </p:nvSpPr>
        <p:spPr>
          <a:xfrm>
            <a:off x="1150938" y="692150"/>
            <a:ext cx="4556125" cy="3416300"/>
          </a:xfrm>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CEC28A4-DB55-B642-BC1B-B5B1B975A1A1}" type="slidenum">
              <a:rPr lang="en-US">
                <a:latin typeface="Times New Roman" pitchFamily="1" charset="0"/>
              </a:rPr>
              <a:pPr/>
              <a:t>29</a:t>
            </a:fld>
            <a:endParaRPr lang="en-US">
              <a:latin typeface="Times New Roman" pitchFamily="1" charset="0"/>
            </a:endParaRPr>
          </a:p>
        </p:txBody>
      </p:sp>
      <p:sp>
        <p:nvSpPr>
          <p:cNvPr id="45059" name="Rectangle 2"/>
          <p:cNvSpPr>
            <a:spLocks noGrp="1" noRot="1" noChangeAspect="1" noChangeArrowheads="1"/>
          </p:cNvSpPr>
          <p:nvPr>
            <p:ph type="sldImg"/>
          </p:nvPr>
        </p:nvSpPr>
        <p:spPr>
          <a:xfrm>
            <a:off x="1150938" y="692150"/>
            <a:ext cx="4556125" cy="3416300"/>
          </a:xfrm>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A5F261F-E340-2F4A-8A57-563444E78A0A}" type="slidenum">
              <a:rPr lang="en-US">
                <a:latin typeface="Times New Roman" pitchFamily="1" charset="0"/>
              </a:rPr>
              <a:pPr/>
              <a:t>30</a:t>
            </a:fld>
            <a:endParaRPr lang="en-US">
              <a:latin typeface="Times New Roman" pitchFamily="1" charset="0"/>
            </a:endParaRPr>
          </a:p>
        </p:txBody>
      </p:sp>
      <p:sp>
        <p:nvSpPr>
          <p:cNvPr id="47107" name="Rectangle 2"/>
          <p:cNvSpPr>
            <a:spLocks noGrp="1" noRot="1" noChangeAspect="1" noChangeArrowheads="1"/>
          </p:cNvSpPr>
          <p:nvPr>
            <p:ph type="sldImg"/>
          </p:nvPr>
        </p:nvSpPr>
        <p:spPr>
          <a:xfrm>
            <a:off x="1150938" y="692150"/>
            <a:ext cx="4556125" cy="3416300"/>
          </a:xfrm>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Skip Gain Ratio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6E29AAF-371B-744D-8D9B-C64636A98F2B}" type="slidenum">
              <a:rPr lang="en-US">
                <a:latin typeface="Times New Roman" pitchFamily="1" charset="0"/>
              </a:rPr>
              <a:pPr/>
              <a:t>3</a:t>
            </a:fld>
            <a:endParaRPr lang="en-US">
              <a:latin typeface="Times New Roman" pitchFamily="1" charset="0"/>
            </a:endParaRPr>
          </a:p>
        </p:txBody>
      </p:sp>
      <p:sp>
        <p:nvSpPr>
          <p:cNvPr id="18435" name="Rectangle 2"/>
          <p:cNvSpPr>
            <a:spLocks noGrp="1" noRot="1" noChangeAspect="1" noChangeArrowheads="1"/>
          </p:cNvSpPr>
          <p:nvPr>
            <p:ph type="sldImg"/>
          </p:nvPr>
        </p:nvSpPr>
        <p:spPr>
          <a:xfrm>
            <a:off x="1150938" y="692150"/>
            <a:ext cx="4556125"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First what would you do with left node?</a:t>
            </a:r>
            <a:r>
              <a:rPr lang="en-US" baseline="0" dirty="0">
                <a:latin typeface="Times New Roman" pitchFamily="1" charset="0"/>
                <a:ea typeface="ＭＳ Ｐゴシック" pitchFamily="1" charset="-128"/>
                <a:cs typeface="ＭＳ Ｐゴシック" pitchFamily="1" charset="-128"/>
              </a:rPr>
              <a:t>  Leave it as it is pretty pure</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C983414-307E-D847-BBDA-8A6B68CF2022}" type="slidenum">
              <a:rPr lang="en-US">
                <a:latin typeface="Times New Roman" pitchFamily="1" charset="0"/>
              </a:rPr>
              <a:pPr/>
              <a:t>31</a:t>
            </a:fld>
            <a:endParaRPr lang="en-US">
              <a:latin typeface="Times New Roman" pitchFamily="1" charset="0"/>
            </a:endParaRPr>
          </a:p>
        </p:txBody>
      </p:sp>
      <p:sp>
        <p:nvSpPr>
          <p:cNvPr id="49155" name="Rectangle 2"/>
          <p:cNvSpPr>
            <a:spLocks noGrp="1" noRot="1" noChangeAspect="1" noChangeArrowheads="1"/>
          </p:cNvSpPr>
          <p:nvPr>
            <p:ph type="sldImg"/>
          </p:nvPr>
        </p:nvSpPr>
        <p:spPr>
          <a:xfrm>
            <a:off x="1150938" y="692150"/>
            <a:ext cx="4556125" cy="3416300"/>
          </a:xfrm>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Regression Tree</a:t>
            </a:r>
            <a:r>
              <a:rPr lang="en-US" baseline="0" dirty="0">
                <a:latin typeface="Times New Roman" pitchFamily="1" charset="0"/>
                <a:ea typeface="ＭＳ Ｐゴシック" pitchFamily="1" charset="-128"/>
                <a:cs typeface="ＭＳ Ｐゴシック" pitchFamily="1" charset="-128"/>
              </a:rPr>
              <a:t> – Output value for a leaf is just the average of the outputs of the instances represented by that leaf.  Could do more complex functions </a:t>
            </a:r>
            <a:r>
              <a:rPr lang="en-US" baseline="0">
                <a:latin typeface="Times New Roman" pitchFamily="1" charset="0"/>
                <a:ea typeface="ＭＳ Ｐゴシック" pitchFamily="1" charset="-128"/>
                <a:cs typeface="ＭＳ Ｐゴシック" pitchFamily="1" charset="-128"/>
              </a:rPr>
              <a:t>at the leafs.</a:t>
            </a:r>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Leo </a:t>
            </a:r>
            <a:r>
              <a:rPr lang="en-US" dirty="0" err="1"/>
              <a:t>Breiman</a:t>
            </a:r>
            <a:r>
              <a:rPr lang="en-US" dirty="0"/>
              <a:t> – 1984</a:t>
            </a:r>
          </a:p>
          <a:p>
            <a:r>
              <a:rPr lang="en-US" dirty="0"/>
              <a:t>ID3 – J. Ross Quinlan – 1986, C4.5 – 1993</a:t>
            </a:r>
          </a:p>
          <a:p>
            <a:r>
              <a:rPr lang="en-US" dirty="0"/>
              <a:t>Weighted </a:t>
            </a:r>
            <a:r>
              <a:rPr lang="en-US"/>
              <a:t>by percentage </a:t>
            </a:r>
            <a:r>
              <a:rPr lang="en-US" dirty="0"/>
              <a:t>of instances covered by each leaf</a:t>
            </a:r>
          </a:p>
        </p:txBody>
      </p:sp>
      <p:sp>
        <p:nvSpPr>
          <p:cNvPr id="4" name="Slide Number Placeholder 3"/>
          <p:cNvSpPr>
            <a:spLocks noGrp="1"/>
          </p:cNvSpPr>
          <p:nvPr>
            <p:ph type="sldNum" sz="quarter" idx="5"/>
          </p:nvPr>
        </p:nvSpPr>
        <p:spPr/>
        <p:txBody>
          <a:bodyPr/>
          <a:lstStyle/>
          <a:p>
            <a:pPr>
              <a:defRPr/>
            </a:pPr>
            <a:fld id="{A1B25C31-E9CE-454A-8F55-A3FD9E046E1E}" type="slidenum">
              <a:rPr lang="en-US" smtClean="0"/>
              <a:pPr>
                <a:defRPr/>
              </a:pPr>
              <a:t>32</a:t>
            </a:fld>
            <a:endParaRPr lang="en-US"/>
          </a:p>
        </p:txBody>
      </p:sp>
    </p:spTree>
    <p:extLst>
      <p:ext uri="{BB962C8B-B14F-4D97-AF65-F5344CB8AC3E}">
        <p14:creationId xmlns:p14="http://schemas.microsoft.com/office/powerpoint/2010/main" val="24284463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A9E48DB-A032-5340-BD88-938BD85CEAED}" type="slidenum">
              <a:rPr lang="en-US">
                <a:latin typeface="Times New Roman" pitchFamily="1" charset="0"/>
              </a:rPr>
              <a:pPr/>
              <a:t>33</a:t>
            </a:fld>
            <a:endParaRPr lang="en-US">
              <a:latin typeface="Times New Roman" pitchFamily="1" charset="0"/>
            </a:endParaRPr>
          </a:p>
        </p:txBody>
      </p:sp>
      <p:sp>
        <p:nvSpPr>
          <p:cNvPr id="51203" name="Rectangle 2"/>
          <p:cNvSpPr>
            <a:spLocks noGrp="1" noRot="1" noChangeAspect="1" noChangeArrowheads="1"/>
          </p:cNvSpPr>
          <p:nvPr>
            <p:ph type="sldImg"/>
          </p:nvPr>
        </p:nvSpPr>
        <p:spPr>
          <a:xfrm>
            <a:off x="1150938" y="692150"/>
            <a:ext cx="4556125" cy="3416300"/>
          </a:xfrm>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Full decision – Acc</a:t>
            </a:r>
            <a:r>
              <a:rPr lang="en-US" baseline="0" dirty="0">
                <a:latin typeface="Times New Roman" pitchFamily="1" charset="0"/>
                <a:ea typeface="ＭＳ Ｐゴシック" pitchFamily="1" charset="-128"/>
                <a:cs typeface="ＭＳ Ｐゴシック" pitchFamily="1" charset="-128"/>
              </a:rPr>
              <a:t> 100% unless contradicting </a:t>
            </a:r>
            <a:r>
              <a:rPr lang="en-US" baseline="0">
                <a:latin typeface="Times New Roman" pitchFamily="1" charset="0"/>
                <a:ea typeface="ＭＳ Ｐゴシック" pitchFamily="1" charset="-128"/>
                <a:cs typeface="ＭＳ Ｐゴシック" pitchFamily="1" charset="-128"/>
              </a:rPr>
              <a:t>duplicates and/or </a:t>
            </a:r>
            <a:r>
              <a:rPr lang="en-US" baseline="0" dirty="0">
                <a:latin typeface="Times New Roman" pitchFamily="1" charset="0"/>
                <a:ea typeface="ＭＳ Ｐゴシック" pitchFamily="1" charset="-128"/>
                <a:cs typeface="ＭＳ Ｐゴシック" pitchFamily="1" charset="-128"/>
              </a:rPr>
              <a:t>not enough attributes to get instances in their own leaf node.</a:t>
            </a:r>
            <a:endParaRPr lang="en-US" dirty="0">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1B25C31-E9CE-454A-8F55-A3FD9E046E1E}" type="slidenum">
              <a:rPr lang="en-US" smtClean="0"/>
              <a:pPr>
                <a:defRPr/>
              </a:pPr>
              <a:t>34</a:t>
            </a:fld>
            <a:endParaRPr lang="en-US"/>
          </a:p>
        </p:txBody>
      </p:sp>
    </p:spTree>
    <p:extLst>
      <p:ext uri="{BB962C8B-B14F-4D97-AF65-F5344CB8AC3E}">
        <p14:creationId xmlns:p14="http://schemas.microsoft.com/office/powerpoint/2010/main" val="2873866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6E29AAF-371B-744D-8D9B-C64636A98F2B}" type="slidenum">
              <a:rPr lang="en-US">
                <a:latin typeface="Times New Roman" pitchFamily="1" charset="0"/>
              </a:rPr>
              <a:pPr/>
              <a:t>4</a:t>
            </a:fld>
            <a:endParaRPr lang="en-US">
              <a:latin typeface="Times New Roman" pitchFamily="1" charset="0"/>
            </a:endParaRPr>
          </a:p>
        </p:txBody>
      </p:sp>
      <p:sp>
        <p:nvSpPr>
          <p:cNvPr id="18435" name="Rectangle 2"/>
          <p:cNvSpPr>
            <a:spLocks noGrp="1" noRot="1" noChangeAspect="1" noChangeArrowheads="1"/>
          </p:cNvSpPr>
          <p:nvPr>
            <p:ph type="sldImg"/>
          </p:nvPr>
        </p:nvSpPr>
        <p:spPr>
          <a:xfrm>
            <a:off x="1150938" y="692150"/>
            <a:ext cx="4556125"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6E29AAF-371B-744D-8D9B-C64636A98F2B}" type="slidenum">
              <a:rPr lang="en-US">
                <a:latin typeface="Times New Roman" pitchFamily="1" charset="0"/>
              </a:rPr>
              <a:pPr/>
              <a:t>5</a:t>
            </a:fld>
            <a:endParaRPr lang="en-US">
              <a:latin typeface="Times New Roman" pitchFamily="1" charset="0"/>
            </a:endParaRPr>
          </a:p>
        </p:txBody>
      </p:sp>
      <p:sp>
        <p:nvSpPr>
          <p:cNvPr id="18435" name="Rectangle 2"/>
          <p:cNvSpPr>
            <a:spLocks noGrp="1" noRot="1" noChangeAspect="1" noChangeArrowheads="1"/>
          </p:cNvSpPr>
          <p:nvPr>
            <p:ph type="sldImg"/>
          </p:nvPr>
        </p:nvSpPr>
        <p:spPr>
          <a:xfrm>
            <a:off x="1150938" y="692150"/>
            <a:ext cx="4556125"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0701876-9FCD-004E-81F4-ADB77278DA21}" type="slidenum">
              <a:rPr lang="en-US">
                <a:latin typeface="Times New Roman" pitchFamily="1" charset="0"/>
              </a:rPr>
              <a:pPr/>
              <a:t>6</a:t>
            </a:fld>
            <a:endParaRPr lang="en-US">
              <a:latin typeface="Times New Roman" pitchFamily="1" charset="0"/>
            </a:endParaRPr>
          </a:p>
        </p:txBody>
      </p:sp>
      <p:sp>
        <p:nvSpPr>
          <p:cNvPr id="20483" name="Rectangle 2"/>
          <p:cNvSpPr>
            <a:spLocks noGrp="1" noRot="1" noChangeAspect="1" noChangeArrowheads="1"/>
          </p:cNvSpPr>
          <p:nvPr>
            <p:ph type="sldImg"/>
          </p:nvPr>
        </p:nvSpPr>
        <p:spPr>
          <a:xfrm>
            <a:off x="1150938" y="692150"/>
            <a:ext cx="4556125" cy="3416300"/>
          </a:xfrm>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7</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Draw a root node and show how testing on an attribute</a:t>
            </a:r>
            <a:r>
              <a:rPr lang="en-US" baseline="0" dirty="0">
                <a:latin typeface="Times New Roman" pitchFamily="1" charset="0"/>
                <a:ea typeface="ＭＳ Ｐゴシック" pitchFamily="1" charset="-128"/>
                <a:cs typeface="ＭＳ Ｐゴシック" pitchFamily="1" charset="-128"/>
              </a:rPr>
              <a:t> would split it – Heart attack – use nominal feature Arm numb (Yes/no), BP (low, med, high)</a:t>
            </a:r>
            <a:endParaRPr lang="en-US" dirty="0">
              <a:latin typeface="Times New Roman" pitchFamily="1" charset="0"/>
              <a:ea typeface="ＭＳ Ｐゴシック" pitchFamily="1" charset="-128"/>
              <a:cs typeface="ＭＳ Ｐゴシック" pitchFamily="1" charset="-128"/>
            </a:endParaRPr>
          </a:p>
          <a:p>
            <a:r>
              <a:rPr lang="en-US" dirty="0">
                <a:latin typeface="Times New Roman" pitchFamily="1" charset="0"/>
                <a:ea typeface="ＭＳ Ｐゴシック" pitchFamily="1" charset="-128"/>
                <a:cs typeface="ＭＳ Ｐゴシック" pitchFamily="1" charset="-128"/>
              </a:rPr>
              <a:t>Focus on just one child initially, then show that</a:t>
            </a:r>
            <a:r>
              <a:rPr lang="en-US" baseline="0" dirty="0">
                <a:latin typeface="Times New Roman" pitchFamily="1" charset="0"/>
                <a:ea typeface="ＭＳ Ｐゴシック" pitchFamily="1" charset="-128"/>
                <a:cs typeface="ＭＳ Ｐゴシック" pitchFamily="1" charset="-128"/>
              </a:rPr>
              <a:t> we sum over all children</a:t>
            </a:r>
            <a:endParaRPr lang="en-US" dirty="0">
              <a:latin typeface="Times New Roman" pitchFamily="1" charset="0"/>
              <a:ea typeface="ＭＳ Ｐゴシック" pitchFamily="1" charset="-128"/>
              <a:cs typeface="ＭＳ Ｐゴシック" pitchFamily="1" charset="-128"/>
            </a:endParaRPr>
          </a:p>
          <a:p>
            <a:r>
              <a:rPr lang="en-US" dirty="0">
                <a:latin typeface="Times New Roman" pitchFamily="1" charset="0"/>
                <a:ea typeface="ＭＳ Ｐゴシック" pitchFamily="1" charset="-128"/>
                <a:cs typeface="ＭＳ Ｐゴシック" pitchFamily="1" charset="-128"/>
              </a:rPr>
              <a:t>both coverage and statistical significance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8</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dirty="0">
                <a:latin typeface="Times New Roman" pitchFamily="1" charset="0"/>
                <a:ea typeface="ＭＳ Ｐゴシック" pitchFamily="1" charset="-128"/>
                <a:cs typeface="ＭＳ Ｐゴシック" pitchFamily="1" charset="-128"/>
              </a:rPr>
              <a:t>both coverage and statistical significance</a:t>
            </a:r>
          </a:p>
          <a:p>
            <a:r>
              <a:rPr lang="en-US" dirty="0">
                <a:latin typeface="Times New Roman" pitchFamily="1" charset="0"/>
                <a:ea typeface="ＭＳ Ｐゴシック" pitchFamily="1" charset="-128"/>
                <a:cs typeface="ＭＳ Ｐゴシック" pitchFamily="1" charset="-128"/>
              </a:rPr>
              <a:t>Ranges for 1/|C| - 1  Could scale 0-1 if wanted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569739-8BFA-264C-B5FF-89D9D0E6E96C}" type="slidenum">
              <a:rPr lang="en-US">
                <a:latin typeface="Times New Roman" pitchFamily="1" charset="0"/>
              </a:rPr>
              <a:pPr/>
              <a:t>9</a:t>
            </a:fld>
            <a:endParaRPr lang="en-US">
              <a:latin typeface="Times New Roman" pitchFamily="1" charset="0"/>
            </a:endParaRPr>
          </a:p>
        </p:txBody>
      </p:sp>
      <p:sp>
        <p:nvSpPr>
          <p:cNvPr id="22531" name="Rectangle 2"/>
          <p:cNvSpPr>
            <a:spLocks noGrp="1" noRot="1" noChangeAspect="1" noChangeArrowheads="1"/>
          </p:cNvSpPr>
          <p:nvPr>
            <p:ph type="sldImg"/>
          </p:nvPr>
        </p:nvSpPr>
        <p:spPr>
          <a:xfrm>
            <a:off x="1150938" y="692150"/>
            <a:ext cx="4556125" cy="3416300"/>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both coverage and statistical significance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latin typeface="Times New Roman" charset="0"/>
              </a:endParaRP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717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sz="1400"/>
            </a:lvl1pPr>
          </a:lstStyle>
          <a:p>
            <a:pPr>
              <a:defRPr/>
            </a:pPr>
            <a:endParaRPr lang="en-US"/>
          </a:p>
        </p:txBody>
      </p:sp>
      <p:sp>
        <p:nvSpPr>
          <p:cNvPr id="8" name="Rectangle 8"/>
          <p:cNvSpPr>
            <a:spLocks noGrp="1" noChangeArrowheads="1"/>
          </p:cNvSpPr>
          <p:nvPr>
            <p:ph type="ftr" sz="quarter" idx="11"/>
          </p:nvPr>
        </p:nvSpPr>
        <p:spPr>
          <a:xfrm>
            <a:off x="3124200" y="6248400"/>
            <a:ext cx="2895600" cy="457200"/>
          </a:xfrm>
        </p:spPr>
        <p:txBody>
          <a:bodyPr/>
          <a:lstStyle>
            <a:lvl1pPr>
              <a:defRPr sz="1400"/>
            </a:lvl1pPr>
          </a:lstStyle>
          <a:p>
            <a:pPr>
              <a:defRPr/>
            </a:pPr>
            <a:r>
              <a:rPr lang="en-US"/>
              <a:t>CS 472 - Decision Trees</a:t>
            </a:r>
          </a:p>
        </p:txBody>
      </p:sp>
      <p:sp>
        <p:nvSpPr>
          <p:cNvPr id="9" name="Rectangle 9"/>
          <p:cNvSpPr>
            <a:spLocks noGrp="1" noChangeArrowheads="1"/>
          </p:cNvSpPr>
          <p:nvPr>
            <p:ph type="sldNum" sz="quarter" idx="12"/>
          </p:nvPr>
        </p:nvSpPr>
        <p:spPr/>
        <p:txBody>
          <a:bodyPr/>
          <a:lstStyle>
            <a:lvl1pPr>
              <a:defRPr sz="1400"/>
            </a:lvl1pPr>
          </a:lstStyle>
          <a:p>
            <a:pPr>
              <a:defRPr/>
            </a:pPr>
            <a:fld id="{6D8ED191-AAFC-9044-BB85-0CE33780BF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6" name="Rectangle 8"/>
          <p:cNvSpPr>
            <a:spLocks noGrp="1" noChangeArrowheads="1"/>
          </p:cNvSpPr>
          <p:nvPr>
            <p:ph type="sldNum" sz="quarter" idx="12"/>
          </p:nvPr>
        </p:nvSpPr>
        <p:spPr>
          <a:ln/>
        </p:spPr>
        <p:txBody>
          <a:bodyPr/>
          <a:lstStyle>
            <a:lvl1pPr>
              <a:defRPr/>
            </a:lvl1pPr>
          </a:lstStyle>
          <a:p>
            <a:pPr>
              <a:defRPr/>
            </a:pPr>
            <a:fld id="{6760E6BE-42AC-4241-97C9-8B90E03ED0D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609600"/>
            <a:ext cx="19621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57340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6" name="Rectangle 8"/>
          <p:cNvSpPr>
            <a:spLocks noGrp="1" noChangeArrowheads="1"/>
          </p:cNvSpPr>
          <p:nvPr>
            <p:ph type="sldNum" sz="quarter" idx="12"/>
          </p:nvPr>
        </p:nvSpPr>
        <p:spPr>
          <a:ln/>
        </p:spPr>
        <p:txBody>
          <a:bodyPr/>
          <a:lstStyle>
            <a:lvl1pPr>
              <a:defRPr/>
            </a:lvl1pPr>
          </a:lstStyle>
          <a:p>
            <a:pPr>
              <a:defRPr/>
            </a:pPr>
            <a:fld id="{9032C003-2254-274B-BC04-02AF662F0F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6" name="Rectangle 8"/>
          <p:cNvSpPr>
            <a:spLocks noGrp="1" noChangeArrowheads="1"/>
          </p:cNvSpPr>
          <p:nvPr>
            <p:ph type="sldNum" sz="quarter" idx="12"/>
          </p:nvPr>
        </p:nvSpPr>
        <p:spPr>
          <a:ln/>
        </p:spPr>
        <p:txBody>
          <a:bodyPr/>
          <a:lstStyle>
            <a:lvl1pPr>
              <a:defRPr/>
            </a:lvl1pPr>
          </a:lstStyle>
          <a:p>
            <a:pPr>
              <a:defRPr/>
            </a:pPr>
            <a:fld id="{19229EC3-FE66-3F4D-ACA5-63413280F66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6" name="Rectangle 8"/>
          <p:cNvSpPr>
            <a:spLocks noGrp="1" noChangeArrowheads="1"/>
          </p:cNvSpPr>
          <p:nvPr>
            <p:ph type="sldNum" sz="quarter" idx="12"/>
          </p:nvPr>
        </p:nvSpPr>
        <p:spPr>
          <a:ln/>
        </p:spPr>
        <p:txBody>
          <a:bodyPr/>
          <a:lstStyle>
            <a:lvl1pPr>
              <a:defRPr/>
            </a:lvl1pPr>
          </a:lstStyle>
          <a:p>
            <a:pPr>
              <a:defRPr/>
            </a:pPr>
            <a:fld id="{C14FE301-CCFF-7D4A-992F-F092054135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7" name="Rectangle 8"/>
          <p:cNvSpPr>
            <a:spLocks noGrp="1" noChangeArrowheads="1"/>
          </p:cNvSpPr>
          <p:nvPr>
            <p:ph type="sldNum" sz="quarter" idx="12"/>
          </p:nvPr>
        </p:nvSpPr>
        <p:spPr>
          <a:ln/>
        </p:spPr>
        <p:txBody>
          <a:bodyPr/>
          <a:lstStyle>
            <a:lvl1pPr>
              <a:defRPr/>
            </a:lvl1pPr>
          </a:lstStyle>
          <a:p>
            <a:pPr>
              <a:defRPr/>
            </a:pPr>
            <a:fld id="{562B6D45-4008-184F-A18C-97B57CD05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9" name="Rectangle 8"/>
          <p:cNvSpPr>
            <a:spLocks noGrp="1" noChangeArrowheads="1"/>
          </p:cNvSpPr>
          <p:nvPr>
            <p:ph type="sldNum" sz="quarter" idx="12"/>
          </p:nvPr>
        </p:nvSpPr>
        <p:spPr>
          <a:ln/>
        </p:spPr>
        <p:txBody>
          <a:bodyPr/>
          <a:lstStyle>
            <a:lvl1pPr>
              <a:defRPr/>
            </a:lvl1pPr>
          </a:lstStyle>
          <a:p>
            <a:pPr>
              <a:defRPr/>
            </a:pPr>
            <a:fld id="{B6C25F6B-4FE7-8E48-B4D6-F18705D192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5" name="Rectangle 8"/>
          <p:cNvSpPr>
            <a:spLocks noGrp="1" noChangeArrowheads="1"/>
          </p:cNvSpPr>
          <p:nvPr>
            <p:ph type="sldNum" sz="quarter" idx="12"/>
          </p:nvPr>
        </p:nvSpPr>
        <p:spPr>
          <a:ln/>
        </p:spPr>
        <p:txBody>
          <a:bodyPr/>
          <a:lstStyle>
            <a:lvl1pPr>
              <a:defRPr/>
            </a:lvl1pPr>
          </a:lstStyle>
          <a:p>
            <a:pPr>
              <a:defRPr/>
            </a:pPr>
            <a:fld id="{58CB8B3C-CD57-6746-9118-ED8AA5B1CE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4" name="Rectangle 8"/>
          <p:cNvSpPr>
            <a:spLocks noGrp="1" noChangeArrowheads="1"/>
          </p:cNvSpPr>
          <p:nvPr>
            <p:ph type="sldNum" sz="quarter" idx="12"/>
          </p:nvPr>
        </p:nvSpPr>
        <p:spPr>
          <a:ln/>
        </p:spPr>
        <p:txBody>
          <a:bodyPr/>
          <a:lstStyle>
            <a:lvl1pPr>
              <a:defRPr/>
            </a:lvl1pPr>
          </a:lstStyle>
          <a:p>
            <a:pPr>
              <a:defRPr/>
            </a:pPr>
            <a:fld id="{24FEA527-0BBA-7248-9A84-F3F0993B4B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7" name="Rectangle 8"/>
          <p:cNvSpPr>
            <a:spLocks noGrp="1" noChangeArrowheads="1"/>
          </p:cNvSpPr>
          <p:nvPr>
            <p:ph type="sldNum" sz="quarter" idx="12"/>
          </p:nvPr>
        </p:nvSpPr>
        <p:spPr>
          <a:ln/>
        </p:spPr>
        <p:txBody>
          <a:bodyPr/>
          <a:lstStyle>
            <a:lvl1pPr>
              <a:defRPr/>
            </a:lvl1pPr>
          </a:lstStyle>
          <a:p>
            <a:pPr>
              <a:defRPr/>
            </a:pPr>
            <a:fld id="{993B0F95-40F2-5344-A7B3-44C0BA1BCA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472 - Decision Trees</a:t>
            </a:r>
          </a:p>
        </p:txBody>
      </p:sp>
      <p:sp>
        <p:nvSpPr>
          <p:cNvPr id="7" name="Rectangle 8"/>
          <p:cNvSpPr>
            <a:spLocks noGrp="1" noChangeArrowheads="1"/>
          </p:cNvSpPr>
          <p:nvPr>
            <p:ph type="sldNum" sz="quarter" idx="12"/>
          </p:nvPr>
        </p:nvSpPr>
        <p:spPr>
          <a:ln/>
        </p:spPr>
        <p:txBody>
          <a:bodyPr/>
          <a:lstStyle>
            <a:lvl1pPr>
              <a:defRPr/>
            </a:lvl1pPr>
          </a:lstStyle>
          <a:p>
            <a:pPr>
              <a:defRPr/>
            </a:pPr>
            <a:fld id="{E1ABC016-B92A-204A-9BF3-BE64A32A12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614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latin typeface="Times New Roman" charset="0"/>
              </a:endParaRPr>
            </a:p>
          </p:txBody>
        </p:sp>
        <p:sp>
          <p:nvSpPr>
            <p:cNvPr id="614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grpSp>
      <p:sp>
        <p:nvSpPr>
          <p:cNvPr id="6149" name="Rectangle 5"/>
          <p:cNvSpPr>
            <a:spLocks noGrp="1" noChangeArrowheads="1"/>
          </p:cNvSpPr>
          <p:nvPr>
            <p:ph type="title"/>
          </p:nvPr>
        </p:nvSpPr>
        <p:spPr bwMode="auto">
          <a:xfrm>
            <a:off x="609600" y="609600"/>
            <a:ext cx="7772400" cy="838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615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a:latin typeface="Times New Roman" charset="0"/>
              </a:defRPr>
            </a:lvl1pPr>
          </a:lstStyle>
          <a:p>
            <a:pPr>
              <a:defRPr/>
            </a:pPr>
            <a:endParaRPr lang="en-US"/>
          </a:p>
        </p:txBody>
      </p:sp>
      <p:sp>
        <p:nvSpPr>
          <p:cNvPr id="6151" name="Rectangle 7"/>
          <p:cNvSpPr>
            <a:spLocks noGrp="1" noChangeArrowheads="1"/>
          </p:cNvSpPr>
          <p:nvPr>
            <p:ph type="ftr" sz="quarter" idx="3"/>
          </p:nvPr>
        </p:nvSpPr>
        <p:spPr bwMode="auto">
          <a:xfrm>
            <a:off x="2895600" y="6248400"/>
            <a:ext cx="3429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200">
                <a:latin typeface="Times New Roman" charset="0"/>
              </a:defRPr>
            </a:lvl1pPr>
          </a:lstStyle>
          <a:p>
            <a:pPr>
              <a:defRPr/>
            </a:pPr>
            <a:r>
              <a:rPr lang="en-US"/>
              <a:t>CS 472 - Decision Trees</a:t>
            </a:r>
          </a:p>
        </p:txBody>
      </p:sp>
      <p:sp>
        <p:nvSpPr>
          <p:cNvPr id="6152"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200">
                <a:latin typeface="Times New Roman" charset="0"/>
              </a:defRPr>
            </a:lvl1pPr>
          </a:lstStyle>
          <a:p>
            <a:pPr>
              <a:defRPr/>
            </a:pPr>
            <a:fld id="{933FD747-9BB1-DF4C-B496-EF209962CF70}" type="slidenum">
              <a:rPr lang="en-US"/>
              <a:pPr>
                <a:defRPr/>
              </a:pPr>
              <a:t>‹#›</a:t>
            </a:fld>
            <a:endParaRPr lang="en-US"/>
          </a:p>
        </p:txBody>
      </p:sp>
      <p:sp>
        <p:nvSpPr>
          <p:cNvPr id="1031" name="Rectangle 9"/>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1" charset="2"/>
        <a:buChar char="l"/>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9000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0000"/>
        <a:buFont typeface="Wingdings" pitchFamily="1" charset="2"/>
        <a:buChar char="l"/>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e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2.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7.emf"/><Relationship Id="rId4" Type="http://schemas.openxmlformats.org/officeDocument/2006/relationships/oleObject" Target="../embeddings/oleObject7.bin"/><Relationship Id="rId9" Type="http://schemas.openxmlformats.org/officeDocument/2006/relationships/image" Target="../media/image9.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3.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0.emf"/><Relationship Id="rId4" Type="http://schemas.openxmlformats.org/officeDocument/2006/relationships/oleObject" Target="../embeddings/oleObject10.bin"/><Relationship Id="rId9" Type="http://schemas.openxmlformats.org/officeDocument/2006/relationships/image" Target="../media/image12.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image" Target="../media/image15.emf"/><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1.bin"/><Relationship Id="rId5" Type="http://schemas.openxmlformats.org/officeDocument/2006/relationships/image" Target="../media/image15.e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9.bin"/><Relationship Id="rId5" Type="http://schemas.openxmlformats.org/officeDocument/2006/relationships/image" Target="../media/image15.emf"/><Relationship Id="rId4" Type="http://schemas.openxmlformats.org/officeDocument/2006/relationships/oleObject" Target="../embeddings/oleObject18.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6.emf"/><Relationship Id="rId5" Type="http://schemas.openxmlformats.org/officeDocument/2006/relationships/oleObject" Target="../embeddings/oleObject23.bin"/><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9.bin"/><Relationship Id="rId5" Type="http://schemas.openxmlformats.org/officeDocument/2006/relationships/image" Target="../media/image15.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15363" name="Slide Number Placeholder 5"/>
          <p:cNvSpPr>
            <a:spLocks noGrp="1"/>
          </p:cNvSpPr>
          <p:nvPr>
            <p:ph type="sldNum" sz="quarter" idx="12"/>
          </p:nvPr>
        </p:nvSpPr>
        <p:spPr>
          <a:noFill/>
        </p:spPr>
        <p:txBody>
          <a:bodyPr/>
          <a:lstStyle/>
          <a:p>
            <a:fld id="{45A4216C-DBCF-4B48-BB30-3877C2461A32}" type="slidenum">
              <a:rPr lang="en-US" smtClean="0">
                <a:latin typeface="Times New Roman" pitchFamily="1" charset="0"/>
              </a:rPr>
              <a:pPr/>
              <a:t>1</a:t>
            </a:fld>
            <a:endParaRPr lang="en-US">
              <a:latin typeface="Times New Roman" pitchFamily="1" charset="0"/>
            </a:endParaRPr>
          </a:p>
        </p:txBody>
      </p:sp>
      <p:sp>
        <p:nvSpPr>
          <p:cNvPr id="250882" name="Rectangle 2"/>
          <p:cNvSpPr>
            <a:spLocks noGrp="1" noChangeArrowheads="1"/>
          </p:cNvSpPr>
          <p:nvPr>
            <p:ph type="title"/>
          </p:nvPr>
        </p:nvSpPr>
        <p:spPr>
          <a:xfrm>
            <a:off x="609600" y="381000"/>
            <a:ext cx="7772400" cy="838200"/>
          </a:xfrm>
        </p:spPr>
        <p:txBody>
          <a:bodyPr lIns="90488" tIns="44450" rIns="90488" bIns="44450"/>
          <a:lstStyle/>
          <a:p>
            <a:pPr eaLnBrk="1" hangingPunct="1">
              <a:defRPr/>
            </a:pPr>
            <a:r>
              <a:rPr lang="en-US" dirty="0">
                <a:ea typeface="+mj-ea"/>
                <a:cs typeface="+mj-cs"/>
              </a:rPr>
              <a:t>Decision Trees</a:t>
            </a:r>
          </a:p>
        </p:txBody>
      </p:sp>
      <p:sp>
        <p:nvSpPr>
          <p:cNvPr id="15365" name="Rectangle 3"/>
          <p:cNvSpPr>
            <a:spLocks noGrp="1" noChangeArrowheads="1"/>
          </p:cNvSpPr>
          <p:nvPr>
            <p:ph type="body" idx="1"/>
          </p:nvPr>
        </p:nvSpPr>
        <p:spPr>
          <a:xfrm>
            <a:off x="685800" y="1371600"/>
            <a:ext cx="7772400" cy="4724400"/>
          </a:xfrm>
          <a:noFill/>
        </p:spPr>
        <p:txBody>
          <a:bodyPr lIns="90488" tIns="44450" rIns="90488" bIns="44450">
            <a:normAutofit lnSpcReduction="10000"/>
          </a:bodyPr>
          <a:lstStyle/>
          <a:p>
            <a:pPr eaLnBrk="1" hangingPunct="1"/>
            <a:r>
              <a:rPr lang="en-US" dirty="0">
                <a:ea typeface="ＭＳ Ｐゴシック" pitchFamily="1" charset="-128"/>
                <a:cs typeface="ＭＳ Ｐゴシック" pitchFamily="1" charset="-128"/>
              </a:rPr>
              <a:t>Highly used and successful </a:t>
            </a:r>
          </a:p>
          <a:p>
            <a:pPr eaLnBrk="1" hangingPunct="1"/>
            <a:r>
              <a:rPr lang="en-US" dirty="0">
                <a:ea typeface="ＭＳ Ｐゴシック" pitchFamily="1" charset="-128"/>
                <a:cs typeface="ＭＳ Ｐゴシック" pitchFamily="1" charset="-128"/>
              </a:rPr>
              <a:t>Iteratively split the Data Set into subsets one attribute at a time, using most informative attributes first</a:t>
            </a:r>
          </a:p>
          <a:p>
            <a:pPr lvl="1" eaLnBrk="1" hangingPunct="1"/>
            <a:r>
              <a:rPr lang="en-US" dirty="0">
                <a:ea typeface="ＭＳ Ｐゴシック" pitchFamily="1" charset="-128"/>
                <a:cs typeface="ＭＳ Ｐゴシック" pitchFamily="1" charset="-128"/>
              </a:rPr>
              <a:t>Thus, constructively chooses which attributes to use and ignore</a:t>
            </a:r>
          </a:p>
          <a:p>
            <a:pPr eaLnBrk="1" hangingPunct="1"/>
            <a:r>
              <a:rPr lang="en-US" dirty="0">
                <a:ea typeface="ＭＳ Ｐゴシック" pitchFamily="1" charset="-128"/>
                <a:cs typeface="ＭＳ Ｐゴシック" pitchFamily="1" charset="-128"/>
              </a:rPr>
              <a:t>Continue until you can label each leaf node with a class</a:t>
            </a:r>
          </a:p>
          <a:p>
            <a:pPr eaLnBrk="1" hangingPunct="1"/>
            <a:r>
              <a:rPr lang="en-US" dirty="0">
                <a:ea typeface="ＭＳ Ｐゴシック" pitchFamily="1" charset="-128"/>
                <a:cs typeface="ＭＳ Ｐゴシック" pitchFamily="1" charset="-128"/>
              </a:rPr>
              <a:t>Attribute Features – discrete/nominal (can extend to continuous features)</a:t>
            </a:r>
          </a:p>
          <a:p>
            <a:pPr eaLnBrk="1" hangingPunct="1"/>
            <a:r>
              <a:rPr lang="en-US" dirty="0">
                <a:ea typeface="ＭＳ Ｐゴシック" pitchFamily="1" charset="-128"/>
                <a:cs typeface="ＭＳ Ｐゴシック" pitchFamily="1" charset="-128"/>
              </a:rPr>
              <a:t>Smaller/shallower trees (i.e. using just the most informative attributes) generalizes the best</a:t>
            </a:r>
          </a:p>
          <a:p>
            <a:pPr lvl="1" eaLnBrk="1" hangingPunct="1"/>
            <a:r>
              <a:rPr lang="en-US" dirty="0">
                <a:ea typeface="ＭＳ Ｐゴシック" pitchFamily="1" charset="-128"/>
                <a:cs typeface="ＭＳ Ｐゴシック" pitchFamily="1" charset="-128"/>
              </a:rPr>
              <a:t>Searching for smallest tree takes exponential time</a:t>
            </a:r>
          </a:p>
          <a:p>
            <a:pPr eaLnBrk="1" hangingPunct="1"/>
            <a:r>
              <a:rPr lang="en-US" dirty="0">
                <a:ea typeface="ＭＳ Ｐゴシック" pitchFamily="1" charset="-128"/>
                <a:cs typeface="ＭＳ Ｐゴシック" pitchFamily="1" charset="-128"/>
              </a:rPr>
              <a:t>Typically use a greedy iterative approach to create the tree by selecting the currently most informative attribute to use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10</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r>
              <a:rPr lang="en-US" dirty="0"/>
              <a:t>Want both purity and statistical significance </a:t>
            </a:r>
          </a:p>
          <a:p>
            <a:pPr lvl="1" eaLnBrk="1" hangingPunct="1"/>
            <a:r>
              <a:rPr lang="en-US" dirty="0"/>
              <a:t>Laplacian</a:t>
            </a:r>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75922"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graphicFrame>
        <p:nvGraphicFramePr>
          <p:cNvPr id="46088" name="Object 8"/>
          <p:cNvGraphicFramePr>
            <a:graphicFrameLocks noChangeAspect="1"/>
          </p:cNvGraphicFramePr>
          <p:nvPr/>
        </p:nvGraphicFramePr>
        <p:xfrm>
          <a:off x="3067050" y="4343400"/>
          <a:ext cx="971550" cy="628650"/>
        </p:xfrm>
        <a:graphic>
          <a:graphicData uri="http://schemas.openxmlformats.org/presentationml/2006/ole">
            <mc:AlternateContent xmlns:mc="http://schemas.openxmlformats.org/markup-compatibility/2006">
              <mc:Choice xmlns:v="urn:schemas-microsoft-com:vml" Requires="v">
                <p:oleObj spid="_x0000_s75923" name="Equation" r:id="rId6" imgW="647700" imgH="419100" progId="Equation.3">
                  <p:embed/>
                </p:oleObj>
              </mc:Choice>
              <mc:Fallback>
                <p:oleObj name="Equation" r:id="rId6" imgW="647700" imgH="4191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7050" y="4343400"/>
                        <a:ext cx="971550" cy="628650"/>
                      </a:xfrm>
                      <a:prstGeom prst="rect">
                        <a:avLst/>
                      </a:prstGeom>
                      <a:solidFill>
                        <a:schemeClr val="accent1"/>
                      </a:solidFill>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11</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r>
              <a:rPr lang="en-US" dirty="0"/>
              <a:t>This is just for one node</a:t>
            </a:r>
          </a:p>
          <a:p>
            <a:pPr lvl="1" eaLnBrk="1" hangingPunct="1"/>
            <a:r>
              <a:rPr lang="en-US" dirty="0"/>
              <a:t>Best attribute will be good across many/most of its partitioned nodes</a:t>
            </a:r>
          </a:p>
          <a:p>
            <a:pPr lvl="1" eaLnBrk="1" hangingPunct="1"/>
            <a:endParaRPr lang="en-US" dirty="0"/>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82065"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graphicFrame>
        <p:nvGraphicFramePr>
          <p:cNvPr id="46088" name="Object 8"/>
          <p:cNvGraphicFramePr>
            <a:graphicFrameLocks noChangeAspect="1"/>
          </p:cNvGraphicFramePr>
          <p:nvPr/>
        </p:nvGraphicFramePr>
        <p:xfrm>
          <a:off x="3067050" y="4343400"/>
          <a:ext cx="971550" cy="628650"/>
        </p:xfrm>
        <a:graphic>
          <a:graphicData uri="http://schemas.openxmlformats.org/presentationml/2006/ole">
            <mc:AlternateContent xmlns:mc="http://schemas.openxmlformats.org/markup-compatibility/2006">
              <mc:Choice xmlns:v="urn:schemas-microsoft-com:vml" Requires="v">
                <p:oleObj spid="_x0000_s82066" name="Equation" r:id="rId6" imgW="647700" imgH="419100" progId="Equation.3">
                  <p:embed/>
                </p:oleObj>
              </mc:Choice>
              <mc:Fallback>
                <p:oleObj name="Equation" r:id="rId6" imgW="647700" imgH="4191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7050" y="4343400"/>
                        <a:ext cx="971550" cy="628650"/>
                      </a:xfrm>
                      <a:prstGeom prst="rect">
                        <a:avLst/>
                      </a:prstGeom>
                      <a:solidFill>
                        <a:schemeClr val="accent1"/>
                      </a:solidFill>
                    </p:spPr>
                  </p:pic>
                </p:oleObj>
              </mc:Fallback>
            </mc:AlternateContent>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12</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r>
              <a:rPr lang="en-US" dirty="0"/>
              <a:t>Now we just try each attribute to see which gives the highest score, and we split on that attribute and repeat at the next level</a:t>
            </a:r>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80081"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graphicFrame>
        <p:nvGraphicFramePr>
          <p:cNvPr id="46088" name="Object 8"/>
          <p:cNvGraphicFramePr>
            <a:graphicFrameLocks noChangeAspect="1"/>
          </p:cNvGraphicFramePr>
          <p:nvPr/>
        </p:nvGraphicFramePr>
        <p:xfrm>
          <a:off x="3067050" y="4343400"/>
          <a:ext cx="971550" cy="628650"/>
        </p:xfrm>
        <a:graphic>
          <a:graphicData uri="http://schemas.openxmlformats.org/presentationml/2006/ole">
            <mc:AlternateContent xmlns:mc="http://schemas.openxmlformats.org/markup-compatibility/2006">
              <mc:Choice xmlns:v="urn:schemas-microsoft-com:vml" Requires="v">
                <p:oleObj spid="_x0000_s80082" name="Equation" r:id="rId6" imgW="647700" imgH="419100" progId="Equation.3">
                  <p:embed/>
                </p:oleObj>
              </mc:Choice>
              <mc:Fallback>
                <p:oleObj name="Equation" r:id="rId6" imgW="647700" imgH="4191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7050" y="4343400"/>
                        <a:ext cx="971550" cy="628650"/>
                      </a:xfrm>
                      <a:prstGeom prst="rect">
                        <a:avLst/>
                      </a:prstGeom>
                      <a:solidFill>
                        <a:schemeClr val="accent1"/>
                      </a:solidFill>
                    </p:spPr>
                  </p:pic>
                </p:oleObj>
              </mc:Fallback>
            </mc:AlternateContent>
          </a:graphicData>
        </a:graphic>
      </p:graphicFrame>
      <p:graphicFrame>
        <p:nvGraphicFramePr>
          <p:cNvPr id="79876" name="Object 4"/>
          <p:cNvGraphicFramePr>
            <a:graphicFrameLocks noChangeAspect="1"/>
          </p:cNvGraphicFramePr>
          <p:nvPr/>
        </p:nvGraphicFramePr>
        <p:xfrm>
          <a:off x="4619625" y="4327525"/>
          <a:ext cx="1943100" cy="666750"/>
        </p:xfrm>
        <a:graphic>
          <a:graphicData uri="http://schemas.openxmlformats.org/presentationml/2006/ole">
            <mc:AlternateContent xmlns:mc="http://schemas.openxmlformats.org/markup-compatibility/2006">
              <mc:Choice xmlns:v="urn:schemas-microsoft-com:vml" Requires="v">
                <p:oleObj spid="_x0000_s80083" name="Equation" r:id="rId8" imgW="1295400" imgH="444500" progId="Equation.3">
                  <p:embed/>
                </p:oleObj>
              </mc:Choice>
              <mc:Fallback>
                <p:oleObj name="Equation" r:id="rId8" imgW="1295400" imgH="4445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19625" y="4327525"/>
                        <a:ext cx="1943100" cy="666750"/>
                      </a:xfrm>
                      <a:prstGeom prst="rect">
                        <a:avLst/>
                      </a:prstGeom>
                      <a:solidFill>
                        <a:schemeClr val="accent1"/>
                      </a:solidFill>
                    </p:spPr>
                  </p:pic>
                </p:oleObj>
              </mc:Fallback>
            </mc:AlternateContent>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13</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each possible attribute – then pick highest</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r>
              <a:rPr lang="en-US" dirty="0"/>
              <a:t>Sum of Laplacians – a reasonable and common approach</a:t>
            </a:r>
          </a:p>
          <a:p>
            <a:pPr lvl="1" eaLnBrk="1" hangingPunct="1"/>
            <a:r>
              <a:rPr lang="en-US" dirty="0"/>
              <a:t>Another approach (used by ID3): Entropy</a:t>
            </a:r>
          </a:p>
          <a:p>
            <a:pPr lvl="2" eaLnBrk="1" hangingPunct="1"/>
            <a:r>
              <a:rPr lang="en-US" dirty="0"/>
              <a:t>Just replace Laplacian part with information(node)</a:t>
            </a:r>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78038"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graphicFrame>
        <p:nvGraphicFramePr>
          <p:cNvPr id="46088" name="Object 8"/>
          <p:cNvGraphicFramePr>
            <a:graphicFrameLocks noChangeAspect="1"/>
          </p:cNvGraphicFramePr>
          <p:nvPr/>
        </p:nvGraphicFramePr>
        <p:xfrm>
          <a:off x="3067050" y="4343400"/>
          <a:ext cx="971550" cy="628650"/>
        </p:xfrm>
        <a:graphic>
          <a:graphicData uri="http://schemas.openxmlformats.org/presentationml/2006/ole">
            <mc:AlternateContent xmlns:mc="http://schemas.openxmlformats.org/markup-compatibility/2006">
              <mc:Choice xmlns:v="urn:schemas-microsoft-com:vml" Requires="v">
                <p:oleObj spid="_x0000_s78039" name="Equation" r:id="rId6" imgW="647700" imgH="419100" progId="Equation.3">
                  <p:embed/>
                </p:oleObj>
              </mc:Choice>
              <mc:Fallback>
                <p:oleObj name="Equation" r:id="rId6" imgW="647700" imgH="4191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7050" y="4343400"/>
                        <a:ext cx="971550" cy="628650"/>
                      </a:xfrm>
                      <a:prstGeom prst="rect">
                        <a:avLst/>
                      </a:prstGeom>
                      <a:solidFill>
                        <a:schemeClr val="accent1"/>
                      </a:solidFill>
                    </p:spPr>
                  </p:pic>
                </p:oleObj>
              </mc:Fallback>
            </mc:AlternateContent>
          </a:graphicData>
        </a:graphic>
      </p:graphicFrame>
      <p:graphicFrame>
        <p:nvGraphicFramePr>
          <p:cNvPr id="77833" name="Object 9"/>
          <p:cNvGraphicFramePr>
            <a:graphicFrameLocks noChangeAspect="1"/>
          </p:cNvGraphicFramePr>
          <p:nvPr/>
        </p:nvGraphicFramePr>
        <p:xfrm>
          <a:off x="4619625" y="4327525"/>
          <a:ext cx="1943100" cy="666750"/>
        </p:xfrm>
        <a:graphic>
          <a:graphicData uri="http://schemas.openxmlformats.org/presentationml/2006/ole">
            <mc:AlternateContent xmlns:mc="http://schemas.openxmlformats.org/markup-compatibility/2006">
              <mc:Choice xmlns:v="urn:schemas-microsoft-com:vml" Requires="v">
                <p:oleObj spid="_x0000_s78040" name="Equation" r:id="rId8" imgW="1295400" imgH="444500" progId="Equation.3">
                  <p:embed/>
                </p:oleObj>
              </mc:Choice>
              <mc:Fallback>
                <p:oleObj name="Equation" r:id="rId8" imgW="1295400" imgH="44450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19625" y="4327525"/>
                        <a:ext cx="1943100" cy="666750"/>
                      </a:xfrm>
                      <a:prstGeom prst="rect">
                        <a:avLst/>
                      </a:prstGeom>
                      <a:solidFill>
                        <a:schemeClr val="accent1"/>
                      </a:solidFill>
                    </p:spPr>
                  </p:pic>
                </p:oleObj>
              </mc:Fallback>
            </mc:AlternateContent>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5603" name="Slide Number Placeholder 5"/>
          <p:cNvSpPr>
            <a:spLocks noGrp="1"/>
          </p:cNvSpPr>
          <p:nvPr>
            <p:ph type="sldNum" sz="quarter" idx="12"/>
          </p:nvPr>
        </p:nvSpPr>
        <p:spPr>
          <a:noFill/>
        </p:spPr>
        <p:txBody>
          <a:bodyPr/>
          <a:lstStyle/>
          <a:p>
            <a:fld id="{20AD8A12-9A53-FC4A-B880-78C59650CC0D}" type="slidenum">
              <a:rPr lang="en-US" smtClean="0">
                <a:latin typeface="Times New Roman" pitchFamily="1" charset="0"/>
              </a:rPr>
              <a:pPr/>
              <a:t>14</a:t>
            </a:fld>
            <a:endParaRPr lang="en-US">
              <a:latin typeface="Times New Roman" pitchFamily="1" charset="0"/>
            </a:endParaRPr>
          </a:p>
        </p:txBody>
      </p:sp>
      <p:sp>
        <p:nvSpPr>
          <p:cNvPr id="259074" name="Rectangle 2"/>
          <p:cNvSpPr>
            <a:spLocks noGrp="1" noChangeArrowheads="1"/>
          </p:cNvSpPr>
          <p:nvPr>
            <p:ph type="title"/>
          </p:nvPr>
        </p:nvSpPr>
        <p:spPr/>
        <p:txBody>
          <a:bodyPr/>
          <a:lstStyle/>
          <a:p>
            <a:pPr eaLnBrk="1" hangingPunct="1">
              <a:defRPr/>
            </a:pPr>
            <a:r>
              <a:rPr lang="en-US">
                <a:ea typeface="+mj-ea"/>
                <a:cs typeface="+mj-cs"/>
              </a:rPr>
              <a:t>Information</a:t>
            </a:r>
          </a:p>
        </p:txBody>
      </p:sp>
      <p:sp>
        <p:nvSpPr>
          <p:cNvPr id="25605" name="Rectangle 3"/>
          <p:cNvSpPr>
            <a:spLocks noGrp="1" noChangeArrowheads="1"/>
          </p:cNvSpPr>
          <p:nvPr>
            <p:ph type="body" idx="1"/>
          </p:nvPr>
        </p:nvSpPr>
        <p:spPr/>
        <p:txBody>
          <a:bodyPr/>
          <a:lstStyle/>
          <a:p>
            <a:pPr eaLnBrk="1" hangingPunct="1"/>
            <a:r>
              <a:rPr lang="en-US" dirty="0">
                <a:ea typeface="ＭＳ Ｐゴシック" pitchFamily="1" charset="-128"/>
                <a:cs typeface="ＭＳ Ｐゴシック" pitchFamily="1" charset="-128"/>
              </a:rPr>
              <a:t>Information of a message in bits: </a:t>
            </a:r>
            <a:r>
              <a:rPr lang="en-US" i="1" dirty="0">
                <a:ea typeface="ＭＳ Ｐゴシック" pitchFamily="1" charset="-128"/>
                <a:cs typeface="ＭＳ Ｐゴシック" pitchFamily="1" charset="-128"/>
              </a:rPr>
              <a:t>I</a:t>
            </a:r>
            <a:r>
              <a:rPr lang="en-US" dirty="0">
                <a:ea typeface="ＭＳ Ｐゴシック" pitchFamily="1" charset="-128"/>
                <a:cs typeface="ＭＳ Ｐゴシック" pitchFamily="1" charset="-128"/>
              </a:rPr>
              <a:t>(</a:t>
            </a:r>
            <a:r>
              <a:rPr lang="en-US" i="1" dirty="0">
                <a:ea typeface="ＭＳ Ｐゴシック" pitchFamily="1" charset="-128"/>
                <a:cs typeface="ＭＳ Ｐゴシック" pitchFamily="1" charset="-128"/>
              </a:rPr>
              <a:t>m</a:t>
            </a:r>
            <a:r>
              <a:rPr lang="en-US" dirty="0">
                <a:ea typeface="ＭＳ Ｐゴシック" pitchFamily="1" charset="-128"/>
                <a:cs typeface="ＭＳ Ｐゴシック" pitchFamily="1" charset="-128"/>
              </a:rPr>
              <a:t>) = -log</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a:t>
            </a:r>
            <a:r>
              <a:rPr lang="en-US" i="1" dirty="0">
                <a:ea typeface="ＭＳ Ｐゴシック" pitchFamily="1" charset="-128"/>
                <a:cs typeface="ＭＳ Ｐゴシック" pitchFamily="1" charset="-128"/>
              </a:rPr>
              <a:t>p</a:t>
            </a:r>
            <a:r>
              <a:rPr lang="en-US" i="1" baseline="-25000" dirty="0">
                <a:ea typeface="ＭＳ Ｐゴシック" pitchFamily="1" charset="-128"/>
                <a:cs typeface="ＭＳ Ｐゴシック" pitchFamily="1" charset="-128"/>
              </a:rPr>
              <a:t>m</a:t>
            </a:r>
            <a:r>
              <a:rPr lang="en-US" dirty="0">
                <a:ea typeface="ＭＳ Ｐゴシック" pitchFamily="1" charset="-128"/>
                <a:cs typeface="ＭＳ Ｐゴシック" pitchFamily="1" charset="-128"/>
              </a:rPr>
              <a:t>)</a:t>
            </a:r>
          </a:p>
          <a:p>
            <a:pPr eaLnBrk="1" hangingPunct="1"/>
            <a:r>
              <a:rPr lang="en-US" dirty="0">
                <a:ea typeface="ＭＳ Ｐゴシック" pitchFamily="1" charset="-128"/>
                <a:cs typeface="ＭＳ Ｐゴシック" pitchFamily="1" charset="-128"/>
              </a:rPr>
              <a:t>If there are 16 </a:t>
            </a:r>
            <a:r>
              <a:rPr lang="en-US" dirty="0" err="1">
                <a:ea typeface="ＭＳ Ｐゴシック" pitchFamily="1" charset="-128"/>
                <a:cs typeface="ＭＳ Ｐゴシック" pitchFamily="1" charset="-128"/>
              </a:rPr>
              <a:t>equiprobable</a:t>
            </a:r>
            <a:r>
              <a:rPr lang="en-US" dirty="0">
                <a:ea typeface="ＭＳ Ｐゴシック" pitchFamily="1" charset="-128"/>
                <a:cs typeface="ＭＳ Ｐゴシック" pitchFamily="1" charset="-128"/>
              </a:rPr>
              <a:t> messages, </a:t>
            </a:r>
            <a:r>
              <a:rPr lang="en-US" i="1" dirty="0">
                <a:ea typeface="ＭＳ Ｐゴシック" pitchFamily="1" charset="-128"/>
                <a:cs typeface="ＭＳ Ｐゴシック" pitchFamily="1" charset="-128"/>
              </a:rPr>
              <a:t>I</a:t>
            </a:r>
            <a:r>
              <a:rPr lang="en-US" dirty="0">
                <a:ea typeface="ＭＳ Ｐゴシック" pitchFamily="1" charset="-128"/>
                <a:cs typeface="ＭＳ Ｐゴシック" pitchFamily="1" charset="-128"/>
              </a:rPr>
              <a:t> for each message is -log</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(1/16) = 4 bits</a:t>
            </a:r>
          </a:p>
          <a:p>
            <a:pPr eaLnBrk="1" hangingPunct="1"/>
            <a:r>
              <a:rPr lang="en-US" dirty="0">
                <a:ea typeface="ＭＳ Ｐゴシック" pitchFamily="1" charset="-128"/>
                <a:cs typeface="ＭＳ Ｐゴシック" pitchFamily="1" charset="-128"/>
              </a:rPr>
              <a:t>If there is a set </a:t>
            </a:r>
            <a:r>
              <a:rPr lang="en-US" i="1" dirty="0">
                <a:ea typeface="ＭＳ Ｐゴシック" pitchFamily="1" charset="-128"/>
                <a:cs typeface="ＭＳ Ｐゴシック" pitchFamily="1" charset="-128"/>
              </a:rPr>
              <a:t>S</a:t>
            </a:r>
            <a:r>
              <a:rPr lang="en-US" dirty="0">
                <a:ea typeface="ＭＳ Ｐゴシック" pitchFamily="1" charset="-128"/>
                <a:cs typeface="ＭＳ Ｐゴシック" pitchFamily="1" charset="-128"/>
              </a:rPr>
              <a:t> of messages of only </a:t>
            </a:r>
            <a:r>
              <a:rPr lang="en-US" i="1" dirty="0">
                <a:ea typeface="ＭＳ Ｐゴシック" pitchFamily="1" charset="-128"/>
                <a:cs typeface="ＭＳ Ｐゴシック" pitchFamily="1" charset="-128"/>
              </a:rPr>
              <a:t>c</a:t>
            </a:r>
            <a:r>
              <a:rPr lang="en-US" dirty="0">
                <a:ea typeface="ＭＳ Ｐゴシック" pitchFamily="1" charset="-128"/>
                <a:cs typeface="ＭＳ Ｐゴシック" pitchFamily="1" charset="-128"/>
              </a:rPr>
              <a:t> types (i.e. there can be many of the same type [class] in the set), then information for one message is still:    </a:t>
            </a:r>
            <a:r>
              <a:rPr lang="en-US" i="1" dirty="0">
                <a:ea typeface="ＭＳ Ｐゴシック" pitchFamily="1" charset="-128"/>
                <a:cs typeface="ＭＳ Ｐゴシック" pitchFamily="1" charset="-128"/>
              </a:rPr>
              <a:t>I</a:t>
            </a:r>
            <a:r>
              <a:rPr lang="en-US" dirty="0">
                <a:ea typeface="ＭＳ Ｐゴシック" pitchFamily="1" charset="-128"/>
                <a:cs typeface="ＭＳ Ｐゴシック" pitchFamily="1" charset="-128"/>
              </a:rPr>
              <a:t> =  -log</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a:t>
            </a:r>
            <a:r>
              <a:rPr lang="en-US" i="1" dirty="0">
                <a:ea typeface="ＭＳ Ｐゴシック" pitchFamily="1" charset="-128"/>
                <a:cs typeface="ＭＳ Ｐゴシック" pitchFamily="1" charset="-128"/>
              </a:rPr>
              <a:t>p</a:t>
            </a:r>
            <a:r>
              <a:rPr lang="en-US" i="1" baseline="-25000" dirty="0">
                <a:ea typeface="ＭＳ Ｐゴシック" pitchFamily="1" charset="-128"/>
                <a:cs typeface="ＭＳ Ｐゴシック" pitchFamily="1" charset="-128"/>
              </a:rPr>
              <a:t>m</a:t>
            </a:r>
            <a:r>
              <a:rPr lang="en-US" dirty="0">
                <a:ea typeface="ＭＳ Ｐゴシック" pitchFamily="1" charset="-128"/>
                <a:cs typeface="ＭＳ Ｐゴシック" pitchFamily="1" charset="-128"/>
              </a:rPr>
              <a:t>)</a:t>
            </a:r>
          </a:p>
          <a:p>
            <a:pPr eaLnBrk="1" hangingPunct="1"/>
            <a:r>
              <a:rPr lang="en-US" dirty="0">
                <a:ea typeface="ＭＳ Ｐゴシック" pitchFamily="1" charset="-128"/>
                <a:cs typeface="ＭＳ Ｐゴシック" pitchFamily="1" charset="-128"/>
              </a:rPr>
              <a:t>If the messages are not </a:t>
            </a:r>
            <a:r>
              <a:rPr lang="en-US" dirty="0" err="1">
                <a:ea typeface="ＭＳ Ｐゴシック" pitchFamily="1" charset="-128"/>
                <a:cs typeface="ＭＳ Ｐゴシック" pitchFamily="1" charset="-128"/>
              </a:rPr>
              <a:t>equiprobable</a:t>
            </a:r>
            <a:r>
              <a:rPr lang="en-US" dirty="0">
                <a:ea typeface="ＭＳ Ｐゴシック" pitchFamily="1" charset="-128"/>
                <a:cs typeface="ＭＳ Ｐゴシック" pitchFamily="1" charset="-128"/>
              </a:rPr>
              <a:t> then could we represent them with less bits?</a:t>
            </a:r>
          </a:p>
          <a:p>
            <a:pPr lvl="1" eaLnBrk="1" hangingPunct="1"/>
            <a:r>
              <a:rPr lang="en-US" dirty="0">
                <a:ea typeface="ＭＳ Ｐゴシック" pitchFamily="1" charset="-128"/>
                <a:cs typeface="ＭＳ Ｐゴシック" pitchFamily="1" charset="-128"/>
              </a:rPr>
              <a:t>Highest disorder (randomness) is maximum information</a:t>
            </a:r>
          </a:p>
          <a:p>
            <a:pPr eaLnBrk="1" hangingPunct="1"/>
            <a:endParaRPr lang="en-US" dirty="0">
              <a:ea typeface="ＭＳ Ｐゴシック" pitchFamily="1" charset="-128"/>
              <a:cs typeface="ＭＳ Ｐゴシック" pitchFamily="1"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7653" name="Slide Number Placeholder 5"/>
          <p:cNvSpPr>
            <a:spLocks noGrp="1"/>
          </p:cNvSpPr>
          <p:nvPr>
            <p:ph type="sldNum" sz="quarter" idx="12"/>
          </p:nvPr>
        </p:nvSpPr>
        <p:spPr>
          <a:noFill/>
        </p:spPr>
        <p:txBody>
          <a:bodyPr/>
          <a:lstStyle/>
          <a:p>
            <a:fld id="{F64A5D4C-A18D-F641-BCD5-409081D19E1B}" type="slidenum">
              <a:rPr lang="en-US" smtClean="0">
                <a:latin typeface="Times New Roman" pitchFamily="1" charset="0"/>
              </a:rPr>
              <a:pPr/>
              <a:t>15</a:t>
            </a:fld>
            <a:endParaRPr lang="en-US">
              <a:latin typeface="Times New Roman" pitchFamily="1" charset="0"/>
            </a:endParaRPr>
          </a:p>
        </p:txBody>
      </p:sp>
      <p:sp>
        <p:nvSpPr>
          <p:cNvPr id="261122" name="Rectangle 2"/>
          <p:cNvSpPr>
            <a:spLocks noGrp="1" noChangeArrowheads="1"/>
          </p:cNvSpPr>
          <p:nvPr>
            <p:ph type="title"/>
          </p:nvPr>
        </p:nvSpPr>
        <p:spPr/>
        <p:txBody>
          <a:bodyPr lIns="90488" tIns="44450" rIns="90488" bIns="44450"/>
          <a:lstStyle/>
          <a:p>
            <a:pPr eaLnBrk="1" hangingPunct="1">
              <a:defRPr/>
            </a:pPr>
            <a:r>
              <a:rPr lang="en-US">
                <a:ea typeface="+mj-ea"/>
                <a:cs typeface="+mj-cs"/>
              </a:rPr>
              <a:t>Information Gain Metric</a:t>
            </a:r>
          </a:p>
        </p:txBody>
      </p:sp>
      <p:sp>
        <p:nvSpPr>
          <p:cNvPr id="27655" name="Rectangle 3"/>
          <p:cNvSpPr>
            <a:spLocks noGrp="1" noChangeArrowheads="1"/>
          </p:cNvSpPr>
          <p:nvPr>
            <p:ph type="body" idx="1"/>
          </p:nvPr>
        </p:nvSpPr>
        <p:spPr>
          <a:xfrm>
            <a:off x="762000" y="1600200"/>
            <a:ext cx="7315200" cy="4648200"/>
          </a:xfrm>
          <a:noFill/>
        </p:spPr>
        <p:txBody>
          <a:bodyPr lIns="90488" tIns="44450" rIns="90488" bIns="44450"/>
          <a:lstStyle/>
          <a:p>
            <a:pPr marL="285750" indent="-285750" eaLnBrk="1" hangingPunct="1"/>
            <a:r>
              <a:rPr lang="en-US" sz="2000" dirty="0" err="1">
                <a:ea typeface="ＭＳ Ｐゴシック" pitchFamily="1" charset="-128"/>
                <a:cs typeface="ＭＳ Ｐゴシック" pitchFamily="1" charset="-128"/>
              </a:rPr>
              <a:t>Info(</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is the average amount of information needed to identify the class of an example in </a:t>
            </a:r>
            <a:r>
              <a:rPr lang="en-US" sz="2000" i="1" dirty="0">
                <a:ea typeface="ＭＳ Ｐゴシック" pitchFamily="1" charset="-128"/>
                <a:cs typeface="ＭＳ Ｐゴシック" pitchFamily="1" charset="-128"/>
              </a:rPr>
              <a:t>S</a:t>
            </a:r>
          </a:p>
          <a:p>
            <a:pPr marL="285750" indent="-285750" eaLnBrk="1" hangingPunct="1">
              <a:buFont typeface="Wingdings" pitchFamily="1" charset="2"/>
              <a:buNone/>
            </a:pPr>
            <a:endParaRPr lang="en-US" sz="2000" dirty="0">
              <a:ea typeface="ＭＳ Ｐゴシック" pitchFamily="1" charset="-128"/>
              <a:cs typeface="ＭＳ Ｐゴシック" pitchFamily="1" charset="-128"/>
            </a:endParaRPr>
          </a:p>
          <a:p>
            <a:pPr marL="285750" indent="-285750" eaLnBrk="1" hangingPunct="1">
              <a:spcAft>
                <a:spcPct val="40000"/>
              </a:spcAft>
            </a:pPr>
            <a:r>
              <a:rPr lang="en-US" sz="2000" dirty="0" err="1">
                <a:ea typeface="ＭＳ Ｐゴシック" pitchFamily="1" charset="-128"/>
                <a:cs typeface="ＭＳ Ｐゴシック" pitchFamily="1" charset="-128"/>
              </a:rPr>
              <a:t>Info(</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Entropy(</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a:t>
            </a:r>
          </a:p>
          <a:p>
            <a:pPr marL="285750" indent="-285750" eaLnBrk="1" hangingPunct="1"/>
            <a:r>
              <a:rPr lang="en-US" sz="2000" dirty="0">
                <a:ea typeface="ＭＳ Ｐゴシック" pitchFamily="1" charset="-128"/>
                <a:cs typeface="ＭＳ Ｐゴシック" pitchFamily="1" charset="-128"/>
              </a:rPr>
              <a:t>0 </a:t>
            </a:r>
            <a:r>
              <a:rPr lang="en-US" sz="2000" dirty="0">
                <a:ea typeface="ＭＳ Ｐゴシック" pitchFamily="1" charset="-128"/>
                <a:cs typeface="ＭＳ Ｐゴシック" pitchFamily="1" charset="-128"/>
                <a:sym typeface="Symbol" pitchFamily="1" charset="2"/>
              </a:rPr>
              <a:t></a:t>
            </a:r>
            <a:r>
              <a:rPr lang="en-US" sz="2000" dirty="0">
                <a:ea typeface="ＭＳ Ｐゴシック" pitchFamily="1" charset="-128"/>
                <a:cs typeface="ＭＳ Ｐゴシック" pitchFamily="1" charset="-128"/>
              </a:rPr>
              <a:t> Info(</a:t>
            </a:r>
            <a:r>
              <a:rPr lang="en-US" sz="2000" i="1" dirty="0">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a:t>
            </a:r>
            <a:r>
              <a:rPr lang="en-US" sz="2000" dirty="0">
                <a:ea typeface="ＭＳ Ｐゴシック" pitchFamily="1" charset="-128"/>
                <a:cs typeface="ＭＳ Ｐゴシック" pitchFamily="1" charset="-128"/>
                <a:sym typeface="Symbol" pitchFamily="1" charset="2"/>
              </a:rPr>
              <a:t></a:t>
            </a:r>
            <a:r>
              <a:rPr lang="en-US" sz="2000" dirty="0">
                <a:ea typeface="ＭＳ Ｐゴシック" pitchFamily="1" charset="-128"/>
                <a:cs typeface="ＭＳ Ｐゴシック" pitchFamily="1" charset="-128"/>
              </a:rPr>
              <a:t> log</a:t>
            </a:r>
            <a:r>
              <a:rPr lang="en-US" sz="2000" baseline="-25000" dirty="0">
                <a:ea typeface="ＭＳ Ｐゴシック" pitchFamily="1" charset="-128"/>
                <a:cs typeface="ＭＳ Ｐゴシック" pitchFamily="1" charset="-128"/>
              </a:rPr>
              <a:t>2</a:t>
            </a:r>
            <a:r>
              <a:rPr lang="en-US" sz="2000" dirty="0">
                <a:ea typeface="ＭＳ Ｐゴシック" pitchFamily="1" charset="-128"/>
                <a:cs typeface="ＭＳ Ｐゴシック" pitchFamily="1" charset="-128"/>
              </a:rPr>
              <a:t>(|</a:t>
            </a:r>
            <a:r>
              <a:rPr lang="en-US" sz="2000" i="1" dirty="0">
                <a:ea typeface="ＭＳ Ｐゴシック" pitchFamily="1" charset="-128"/>
                <a:cs typeface="ＭＳ Ｐゴシック" pitchFamily="1" charset="-128"/>
              </a:rPr>
              <a:t>C</a:t>
            </a:r>
            <a:r>
              <a:rPr lang="en-US" sz="2000" dirty="0">
                <a:ea typeface="ＭＳ Ｐゴシック" pitchFamily="1" charset="-128"/>
                <a:cs typeface="ＭＳ Ｐゴシック" pitchFamily="1" charset="-128"/>
              </a:rPr>
              <a:t>|), |</a:t>
            </a:r>
            <a:r>
              <a:rPr lang="en-US" sz="2000" i="1" dirty="0">
                <a:ea typeface="ＭＳ Ｐゴシック" pitchFamily="1" charset="-128"/>
                <a:cs typeface="ＭＳ Ｐゴシック" pitchFamily="1" charset="-128"/>
              </a:rPr>
              <a:t>C</a:t>
            </a:r>
            <a:r>
              <a:rPr lang="en-US" sz="2000" dirty="0">
                <a:ea typeface="ＭＳ Ｐゴシック" pitchFamily="1" charset="-128"/>
                <a:cs typeface="ＭＳ Ｐゴシック" pitchFamily="1" charset="-128"/>
              </a:rPr>
              <a:t>| is # of output classes </a:t>
            </a:r>
          </a:p>
          <a:p>
            <a:pPr marL="285750" indent="-285750" eaLnBrk="1" hangingPunct="1"/>
            <a:r>
              <a:rPr lang="en-US" sz="2000" dirty="0">
                <a:ea typeface="ＭＳ Ｐゴシック" pitchFamily="1" charset="-128"/>
                <a:cs typeface="ＭＳ Ｐゴシック" pitchFamily="1" charset="-128"/>
              </a:rPr>
              <a:t>Expected Information after partitioning using </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a:t>
            </a:r>
          </a:p>
          <a:p>
            <a:pPr marL="285750" indent="-285750" eaLnBrk="1" hangingPunct="1">
              <a:spcBef>
                <a:spcPct val="95000"/>
              </a:spcBef>
              <a:spcAft>
                <a:spcPct val="55000"/>
              </a:spcAft>
            </a:pPr>
            <a:r>
              <a:rPr lang="en-US" sz="2000" dirty="0" err="1">
                <a:ea typeface="ＭＳ Ｐゴシック" pitchFamily="1" charset="-128"/>
                <a:cs typeface="ＭＳ Ｐゴシック" pitchFamily="1" charset="-128"/>
              </a:rPr>
              <a:t>Info</a:t>
            </a:r>
            <a:r>
              <a:rPr lang="en-US" sz="2000" i="1" baseline="-25000" dirty="0" err="1">
                <a:ea typeface="ＭＳ Ｐゴシック" pitchFamily="1" charset="-128"/>
                <a:cs typeface="ＭＳ Ｐゴシック" pitchFamily="1" charset="-128"/>
              </a:rPr>
              <a:t>A</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where |</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is # of values 					for attribute </a:t>
            </a:r>
            <a:r>
              <a:rPr lang="en-US" sz="2000" i="1" dirty="0">
                <a:ea typeface="ＭＳ Ｐゴシック" pitchFamily="1" charset="-128"/>
                <a:cs typeface="ＭＳ Ｐゴシック" pitchFamily="1" charset="-128"/>
              </a:rPr>
              <a:t>A</a:t>
            </a:r>
            <a:endParaRPr lang="en-US" sz="2000" dirty="0">
              <a:ea typeface="ＭＳ Ｐゴシック" pitchFamily="1" charset="-128"/>
              <a:cs typeface="ＭＳ Ｐゴシック" pitchFamily="1" charset="-128"/>
            </a:endParaRPr>
          </a:p>
          <a:p>
            <a:pPr marL="285750" indent="-285750" eaLnBrk="1" hangingPunct="1"/>
            <a:r>
              <a:rPr lang="en-US" sz="2000" dirty="0" err="1">
                <a:ea typeface="ＭＳ Ｐゴシック" pitchFamily="1" charset="-128"/>
                <a:cs typeface="ＭＳ Ｐゴシック" pitchFamily="1" charset="-128"/>
              </a:rPr>
              <a:t>Gain(</a:t>
            </a:r>
            <a:r>
              <a:rPr lang="en-US" sz="2000" i="1" dirty="0" err="1">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baseline="-25000" dirty="0" err="1">
                <a:ea typeface="ＭＳ Ｐゴシック" pitchFamily="1" charset="-128"/>
                <a:cs typeface="ＭＳ Ｐゴシック" pitchFamily="1" charset="-128"/>
              </a:rPr>
              <a:t>A</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(i.e. minimize </a:t>
            </a:r>
            <a:r>
              <a:rPr lang="en-US" sz="2000" dirty="0" err="1">
                <a:ea typeface="ＭＳ Ｐゴシック" pitchFamily="1" charset="-128"/>
                <a:cs typeface="ＭＳ Ｐゴシック" pitchFamily="1" charset="-128"/>
              </a:rPr>
              <a:t>Info</a:t>
            </a:r>
            <a:r>
              <a:rPr lang="en-US" sz="2000" i="1" baseline="-25000" dirty="0" err="1">
                <a:ea typeface="ＭＳ Ｐゴシック" pitchFamily="1" charset="-128"/>
                <a:cs typeface="ＭＳ Ｐゴシック" pitchFamily="1" charset="-128"/>
              </a:rPr>
              <a:t>A</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a:t>
            </a:r>
          </a:p>
          <a:p>
            <a:pPr marL="285750" indent="-285750" eaLnBrk="1" hangingPunct="1"/>
            <a:r>
              <a:rPr lang="en-US" sz="2000" dirty="0">
                <a:ea typeface="ＭＳ Ｐゴシック" pitchFamily="1" charset="-128"/>
                <a:cs typeface="ＭＳ Ｐゴシック" pitchFamily="1" charset="-128"/>
              </a:rPr>
              <a:t>Gain does not deal directly with the statistical significance issue</a:t>
            </a:r>
          </a:p>
          <a:p>
            <a:pPr marL="685800" lvl="1" eaLnBrk="1" hangingPunct="1"/>
            <a:r>
              <a:rPr lang="en-US" sz="1600" dirty="0">
                <a:ea typeface="ＭＳ Ｐゴシック" pitchFamily="1" charset="-128"/>
                <a:cs typeface="ＭＳ Ｐゴシック" pitchFamily="1" charset="-128"/>
              </a:rPr>
              <a:t>more on that later</a:t>
            </a:r>
          </a:p>
        </p:txBody>
      </p:sp>
      <p:graphicFrame>
        <p:nvGraphicFramePr>
          <p:cNvPr id="27650" name="Object 2">
            <a:hlinkClick r:id="" action="ppaction://ole?verb=0"/>
          </p:cNvPr>
          <p:cNvGraphicFramePr>
            <a:graphicFrameLocks/>
          </p:cNvGraphicFramePr>
          <p:nvPr/>
        </p:nvGraphicFramePr>
        <p:xfrm>
          <a:off x="2362200" y="3962400"/>
          <a:ext cx="1644650" cy="762000"/>
        </p:xfrm>
        <a:graphic>
          <a:graphicData uri="http://schemas.openxmlformats.org/presentationml/2006/ole">
            <mc:AlternateContent xmlns:mc="http://schemas.openxmlformats.org/markup-compatibility/2006">
              <mc:Choice xmlns:v="urn:schemas-microsoft-com:vml" Requires="v">
                <p:oleObj spid="_x0000_s27797" name="Equation" r:id="rId4" imgW="939800" imgH="431800" progId="Equation.3">
                  <p:embed/>
                </p:oleObj>
              </mc:Choice>
              <mc:Fallback>
                <p:oleObj name="Equation" r:id="rId4" imgW="939800" imgH="431800" progId="Equation.3">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3962400"/>
                        <a:ext cx="1644650" cy="762000"/>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7651" name="Object 3"/>
          <p:cNvGraphicFramePr>
            <a:graphicFrameLocks noChangeAspect="1"/>
          </p:cNvGraphicFramePr>
          <p:nvPr>
            <p:extLst>
              <p:ext uri="{D42A27DB-BD31-4B8C-83A1-F6EECF244321}">
                <p14:modId xmlns:p14="http://schemas.microsoft.com/office/powerpoint/2010/main" val="3334733525"/>
              </p:ext>
            </p:extLst>
          </p:nvPr>
        </p:nvGraphicFramePr>
        <p:xfrm>
          <a:off x="3657600" y="2408238"/>
          <a:ext cx="1600200" cy="790575"/>
        </p:xfrm>
        <a:graphic>
          <a:graphicData uri="http://schemas.openxmlformats.org/presentationml/2006/ole">
            <mc:AlternateContent xmlns:mc="http://schemas.openxmlformats.org/markup-compatibility/2006">
              <mc:Choice xmlns:v="urn:schemas-microsoft-com:vml" Requires="v">
                <p:oleObj spid="_x0000_s27798" name="Equation" r:id="rId6" imgW="927100" imgH="457200" progId="Equation.3">
                  <p:embed/>
                </p:oleObj>
              </mc:Choice>
              <mc:Fallback>
                <p:oleObj name="Equation" r:id="rId6" imgW="927100" imgH="457200" progId="Equation.3">
                  <p:embed/>
                  <p:pic>
                    <p:nvPicPr>
                      <p:cNvPr id="0" name="Picture 3"/>
                      <p:cNvPicPr>
                        <a:picLocks noChangeAspect="1" noChangeArrowheads="1"/>
                      </p:cNvPicPr>
                      <p:nvPr/>
                    </p:nvPicPr>
                    <p:blipFill>
                      <a:blip r:embed="rId7"/>
                      <a:srcRect/>
                      <a:stretch>
                        <a:fillRect/>
                      </a:stretch>
                    </p:blipFill>
                    <p:spPr bwMode="auto">
                      <a:xfrm>
                        <a:off x="3657600" y="2408238"/>
                        <a:ext cx="1600200" cy="79057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7656" name="Group 18"/>
          <p:cNvGrpSpPr>
            <a:grpSpLocks/>
          </p:cNvGrpSpPr>
          <p:nvPr/>
        </p:nvGrpSpPr>
        <p:grpSpPr bwMode="auto">
          <a:xfrm>
            <a:off x="6096000" y="2057400"/>
            <a:ext cx="1997075" cy="1714499"/>
            <a:chOff x="3984" y="875"/>
            <a:chExt cx="1258" cy="1080"/>
          </a:xfrm>
        </p:grpSpPr>
        <p:grpSp>
          <p:nvGrpSpPr>
            <p:cNvPr id="27657" name="Group 15"/>
            <p:cNvGrpSpPr>
              <a:grpSpLocks/>
            </p:cNvGrpSpPr>
            <p:nvPr/>
          </p:nvGrpSpPr>
          <p:grpSpPr bwMode="auto">
            <a:xfrm>
              <a:off x="3984" y="942"/>
              <a:ext cx="1258" cy="1013"/>
              <a:chOff x="4039" y="1128"/>
              <a:chExt cx="1258" cy="1013"/>
            </a:xfrm>
          </p:grpSpPr>
          <p:sp>
            <p:nvSpPr>
              <p:cNvPr id="27659" name="Line 6"/>
              <p:cNvSpPr>
                <a:spLocks noChangeShapeType="1"/>
              </p:cNvSpPr>
              <p:nvPr/>
            </p:nvSpPr>
            <p:spPr bwMode="auto">
              <a:xfrm>
                <a:off x="4096" y="1128"/>
                <a:ext cx="0" cy="72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60" name="Line 7"/>
              <p:cNvSpPr>
                <a:spLocks noChangeShapeType="1"/>
              </p:cNvSpPr>
              <p:nvPr/>
            </p:nvSpPr>
            <p:spPr bwMode="auto">
              <a:xfrm>
                <a:off x="4960" y="1128"/>
                <a:ext cx="0" cy="72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61" name="Line 8"/>
              <p:cNvSpPr>
                <a:spLocks noChangeShapeType="1"/>
              </p:cNvSpPr>
              <p:nvPr/>
            </p:nvSpPr>
            <p:spPr bwMode="auto">
              <a:xfrm>
                <a:off x="4096" y="1848"/>
                <a:ext cx="864"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62" name="Rectangle 9"/>
              <p:cNvSpPr>
                <a:spLocks noChangeArrowheads="1"/>
              </p:cNvSpPr>
              <p:nvPr/>
            </p:nvSpPr>
            <p:spPr bwMode="auto">
              <a:xfrm>
                <a:off x="4375" y="1929"/>
                <a:ext cx="354" cy="212"/>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600" i="1" dirty="0" err="1">
                    <a:latin typeface="Book Antiqua" pitchFamily="1" charset="0"/>
                  </a:rPr>
                  <a:t>prob</a:t>
                </a:r>
                <a:endParaRPr lang="en-US" sz="1600" dirty="0">
                  <a:latin typeface="Book Antiqua" pitchFamily="1" charset="0"/>
                </a:endParaRPr>
              </a:p>
            </p:txBody>
          </p:sp>
          <p:sp>
            <p:nvSpPr>
              <p:cNvPr id="27663" name="Arc 10"/>
              <p:cNvSpPr>
                <a:spLocks/>
              </p:cNvSpPr>
              <p:nvPr/>
            </p:nvSpPr>
            <p:spPr bwMode="auto">
              <a:xfrm>
                <a:off x="4097" y="1273"/>
                <a:ext cx="432"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90"/>
                      <a:pt x="9640" y="27"/>
                      <a:pt x="21550" y="0"/>
                    </a:cubicBezTo>
                  </a:path>
                  <a:path w="21600" h="21600" stroke="0" extrusionOk="0">
                    <a:moveTo>
                      <a:pt x="-1" y="21599"/>
                    </a:moveTo>
                    <a:cubicBezTo>
                      <a:pt x="-1" y="9690"/>
                      <a:pt x="9640" y="27"/>
                      <a:pt x="21550" y="0"/>
                    </a:cubicBezTo>
                    <a:lnTo>
                      <a:pt x="21600" y="21600"/>
                    </a:lnTo>
                    <a:close/>
                  </a:path>
                </a:pathLst>
              </a:custGeom>
              <a:noFill/>
              <a:ln w="12700" cap="rnd">
                <a:solidFill>
                  <a:schemeClr val="tx1"/>
                </a:solidFill>
                <a:round/>
                <a:headEnd/>
                <a:tailEnd/>
              </a:ln>
            </p:spPr>
            <p:txBody>
              <a:bodyPr>
                <a:prstTxWarp prst="textNoShape">
                  <a:avLst/>
                </a:prstTxWarp>
              </a:bodyPr>
              <a:lstStyle/>
              <a:p>
                <a:endParaRPr lang="en-US"/>
              </a:p>
            </p:txBody>
          </p:sp>
          <p:sp>
            <p:nvSpPr>
              <p:cNvPr id="27664" name="Arc 11"/>
              <p:cNvSpPr>
                <a:spLocks/>
              </p:cNvSpPr>
              <p:nvPr/>
            </p:nvSpPr>
            <p:spPr bwMode="auto">
              <a:xfrm>
                <a:off x="4528" y="1273"/>
                <a:ext cx="433" cy="576"/>
              </a:xfrm>
              <a:custGeom>
                <a:avLst/>
                <a:gdLst>
                  <a:gd name="T0" fmla="*/ 0 w 21650"/>
                  <a:gd name="T1" fmla="*/ 0 h 21600"/>
                  <a:gd name="T2" fmla="*/ 0 w 21650"/>
                  <a:gd name="T3" fmla="*/ 0 h 21600"/>
                  <a:gd name="T4" fmla="*/ 0 w 21650"/>
                  <a:gd name="T5" fmla="*/ 0 h 21600"/>
                  <a:gd name="T6" fmla="*/ 0 60000 65536"/>
                  <a:gd name="T7" fmla="*/ 0 60000 65536"/>
                  <a:gd name="T8" fmla="*/ 0 60000 65536"/>
                  <a:gd name="T9" fmla="*/ 0 w 21650"/>
                  <a:gd name="T10" fmla="*/ 0 h 21600"/>
                  <a:gd name="T11" fmla="*/ 21650 w 21650"/>
                  <a:gd name="T12" fmla="*/ 21600 h 21600"/>
                </a:gdLst>
                <a:ahLst/>
                <a:cxnLst>
                  <a:cxn ang="T6">
                    <a:pos x="T0" y="T1"/>
                  </a:cxn>
                  <a:cxn ang="T7">
                    <a:pos x="T2" y="T3"/>
                  </a:cxn>
                  <a:cxn ang="T8">
                    <a:pos x="T4" y="T5"/>
                  </a:cxn>
                </a:cxnLst>
                <a:rect l="T9" t="T10" r="T11" b="T12"/>
                <a:pathLst>
                  <a:path w="21650" h="21600" fill="none" extrusionOk="0">
                    <a:moveTo>
                      <a:pt x="0" y="0"/>
                    </a:moveTo>
                    <a:cubicBezTo>
                      <a:pt x="16" y="0"/>
                      <a:pt x="33" y="-1"/>
                      <a:pt x="50" y="-1"/>
                    </a:cubicBezTo>
                    <a:cubicBezTo>
                      <a:pt x="11979" y="-1"/>
                      <a:pt x="21650" y="9670"/>
                      <a:pt x="21650" y="21600"/>
                    </a:cubicBezTo>
                  </a:path>
                  <a:path w="21650" h="21600" stroke="0" extrusionOk="0">
                    <a:moveTo>
                      <a:pt x="0" y="0"/>
                    </a:moveTo>
                    <a:cubicBezTo>
                      <a:pt x="16" y="0"/>
                      <a:pt x="33" y="-1"/>
                      <a:pt x="50" y="-1"/>
                    </a:cubicBezTo>
                    <a:cubicBezTo>
                      <a:pt x="11979" y="-1"/>
                      <a:pt x="21650" y="9670"/>
                      <a:pt x="21650" y="21600"/>
                    </a:cubicBezTo>
                    <a:lnTo>
                      <a:pt x="50" y="21600"/>
                    </a:lnTo>
                    <a:close/>
                  </a:path>
                </a:pathLst>
              </a:custGeom>
              <a:noFill/>
              <a:ln w="12700" cap="rnd">
                <a:solidFill>
                  <a:schemeClr val="tx1"/>
                </a:solidFill>
                <a:round/>
                <a:headEnd/>
                <a:tailEnd/>
              </a:ln>
            </p:spPr>
            <p:txBody>
              <a:bodyPr>
                <a:prstTxWarp prst="textNoShape">
                  <a:avLst/>
                </a:prstTxWarp>
              </a:bodyPr>
              <a:lstStyle/>
              <a:p>
                <a:endParaRPr lang="en-US"/>
              </a:p>
            </p:txBody>
          </p:sp>
          <p:sp>
            <p:nvSpPr>
              <p:cNvPr id="27665" name="Rectangle 12"/>
              <p:cNvSpPr>
                <a:spLocks noChangeArrowheads="1"/>
              </p:cNvSpPr>
              <p:nvPr/>
            </p:nvSpPr>
            <p:spPr bwMode="auto">
              <a:xfrm>
                <a:off x="4039" y="1848"/>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600">
                    <a:latin typeface="Book Antiqua" pitchFamily="1" charset="0"/>
                  </a:rPr>
                  <a:t>0</a:t>
                </a:r>
              </a:p>
            </p:txBody>
          </p:sp>
          <p:sp>
            <p:nvSpPr>
              <p:cNvPr id="27666" name="Rectangle 13"/>
              <p:cNvSpPr>
                <a:spLocks noChangeArrowheads="1"/>
              </p:cNvSpPr>
              <p:nvPr/>
            </p:nvSpPr>
            <p:spPr bwMode="auto">
              <a:xfrm>
                <a:off x="4855" y="1848"/>
                <a:ext cx="178" cy="210"/>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600">
                    <a:latin typeface="Book Antiqua" pitchFamily="1" charset="0"/>
                  </a:rPr>
                  <a:t>1</a:t>
                </a:r>
              </a:p>
            </p:txBody>
          </p:sp>
          <p:sp>
            <p:nvSpPr>
              <p:cNvPr id="27667" name="Rectangle 14"/>
              <p:cNvSpPr>
                <a:spLocks noChangeArrowheads="1"/>
              </p:cNvSpPr>
              <p:nvPr/>
            </p:nvSpPr>
            <p:spPr bwMode="auto">
              <a:xfrm>
                <a:off x="4951" y="1402"/>
                <a:ext cx="346" cy="229"/>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800" i="1">
                    <a:latin typeface="Book Antiqua" pitchFamily="1" charset="0"/>
                  </a:rPr>
                  <a:t>Info</a:t>
                </a:r>
              </a:p>
            </p:txBody>
          </p:sp>
        </p:grpSp>
        <p:sp>
          <p:nvSpPr>
            <p:cNvPr id="27658" name="Rectangle 17"/>
            <p:cNvSpPr>
              <a:spLocks noChangeArrowheads="1"/>
            </p:cNvSpPr>
            <p:nvPr/>
          </p:nvSpPr>
          <p:spPr bwMode="auto">
            <a:xfrm>
              <a:off x="4215" y="875"/>
              <a:ext cx="549" cy="213"/>
            </a:xfrm>
            <a:prstGeom prst="rect">
              <a:avLst/>
            </a:prstGeom>
            <a:noFill/>
            <a:ln w="9525">
              <a:noFill/>
              <a:miter lim="800000"/>
              <a:headEnd/>
              <a:tailEnd/>
            </a:ln>
          </p:spPr>
          <p:txBody>
            <a:bodyPr wrap="none">
              <a:prstTxWarp prst="textNoShape">
                <a:avLst/>
              </a:prstTxWarp>
              <a:spAutoFit/>
            </a:bodyPr>
            <a:lstStyle/>
            <a:p>
              <a:r>
                <a:rPr lang="en-US" sz="1600" dirty="0"/>
                <a:t>log</a:t>
              </a:r>
              <a:r>
                <a:rPr lang="en-US" sz="1600" baseline="-25000" dirty="0"/>
                <a:t>2</a:t>
              </a:r>
              <a:r>
                <a:rPr lang="en-US" sz="1600" dirty="0"/>
                <a:t>(|</a:t>
              </a:r>
              <a:r>
                <a:rPr lang="en-US" sz="1600" i="1" dirty="0"/>
                <a:t>C</a:t>
              </a:r>
              <a:r>
                <a:rPr lang="en-US" sz="1600" dirty="0"/>
                <a:t>|)</a:t>
              </a:r>
              <a:endParaRPr lang="en-US" dirty="0"/>
            </a:p>
          </p:txBody>
        </p:sp>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2895600" y="6248400"/>
            <a:ext cx="3429000" cy="457200"/>
          </a:xfrm>
          <a:noFill/>
        </p:spPr>
        <p:txBody>
          <a:bodyPr/>
          <a:lstStyle/>
          <a:p>
            <a:r>
              <a:rPr lang="en-US">
                <a:latin typeface="Times New Roman" pitchFamily="1" charset="0"/>
              </a:rPr>
              <a:t>CS 472 - Decision Trees</a:t>
            </a:r>
            <a:endParaRPr lang="en-US" dirty="0">
              <a:latin typeface="Times New Roman" pitchFamily="1" charset="0"/>
            </a:endParaRPr>
          </a:p>
        </p:txBody>
      </p:sp>
      <p:sp>
        <p:nvSpPr>
          <p:cNvPr id="29699" name="Slide Number Placeholder 5"/>
          <p:cNvSpPr>
            <a:spLocks noGrp="1"/>
          </p:cNvSpPr>
          <p:nvPr>
            <p:ph type="sldNum" sz="quarter" idx="12"/>
          </p:nvPr>
        </p:nvSpPr>
        <p:spPr>
          <a:noFill/>
        </p:spPr>
        <p:txBody>
          <a:bodyPr/>
          <a:lstStyle/>
          <a:p>
            <a:fld id="{A0540350-E2EC-BF4D-B6D7-A5FE34E17C68}" type="slidenum">
              <a:rPr lang="en-US" smtClean="0">
                <a:latin typeface="Times New Roman" pitchFamily="1" charset="0"/>
              </a:rPr>
              <a:pPr/>
              <a:t>16</a:t>
            </a:fld>
            <a:endParaRPr lang="en-US">
              <a:latin typeface="Times New Roman" pitchFamily="1" charset="0"/>
            </a:endParaRPr>
          </a:p>
        </p:txBody>
      </p:sp>
      <p:sp>
        <p:nvSpPr>
          <p:cNvPr id="263170" name="Rectangle 2"/>
          <p:cNvSpPr>
            <a:spLocks noGrp="1" noChangeArrowheads="1"/>
          </p:cNvSpPr>
          <p:nvPr>
            <p:ph type="title"/>
          </p:nvPr>
        </p:nvSpPr>
        <p:spPr>
          <a:xfrm>
            <a:off x="609600" y="228600"/>
            <a:ext cx="7772400" cy="838200"/>
          </a:xfrm>
        </p:spPr>
        <p:txBody>
          <a:bodyPr lIns="90488" tIns="44450" rIns="90488" bIns="44450"/>
          <a:lstStyle/>
          <a:p>
            <a:pPr eaLnBrk="1" hangingPunct="1">
              <a:defRPr/>
            </a:pPr>
            <a:r>
              <a:rPr lang="en-US" dirty="0">
                <a:ea typeface="+mj-ea"/>
                <a:cs typeface="+mj-cs"/>
              </a:rPr>
              <a:t>ID3 Learning Algorithm</a:t>
            </a:r>
          </a:p>
        </p:txBody>
      </p:sp>
      <p:sp>
        <p:nvSpPr>
          <p:cNvPr id="29701" name="Rectangle 3"/>
          <p:cNvSpPr>
            <a:spLocks noGrp="1" noChangeArrowheads="1"/>
          </p:cNvSpPr>
          <p:nvPr>
            <p:ph type="body" idx="1"/>
          </p:nvPr>
        </p:nvSpPr>
        <p:spPr>
          <a:xfrm>
            <a:off x="647700" y="1196980"/>
            <a:ext cx="7924800" cy="3125745"/>
          </a:xfrm>
          <a:noFill/>
        </p:spPr>
        <p:txBody>
          <a:bodyPr lIns="90488" tIns="44450" rIns="90488" bIns="44450"/>
          <a:lstStyle/>
          <a:p>
            <a:pPr marL="285750" indent="-285750" eaLnBrk="1" hangingPunct="1">
              <a:buFont typeface="Wingdings" pitchFamily="1" charset="2"/>
              <a:buNone/>
            </a:pPr>
            <a:r>
              <a:rPr lang="en-US" sz="2000" dirty="0">
                <a:ea typeface="ＭＳ Ｐゴシック" pitchFamily="1" charset="-128"/>
                <a:cs typeface="ＭＳ Ｐゴシック" pitchFamily="1" charset="-128"/>
              </a:rPr>
              <a:t>1.	</a:t>
            </a:r>
            <a:r>
              <a:rPr lang="en-US" sz="2000" i="1" dirty="0">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Training Set</a:t>
            </a:r>
          </a:p>
          <a:p>
            <a:pPr marL="285750" indent="-285750" eaLnBrk="1" hangingPunct="1">
              <a:buNone/>
            </a:pPr>
            <a:r>
              <a:rPr lang="en-US" sz="2000" dirty="0">
                <a:ea typeface="ＭＳ Ｐゴシック" pitchFamily="1" charset="-128"/>
                <a:cs typeface="ＭＳ Ｐゴシック" pitchFamily="1" charset="-128"/>
              </a:rPr>
              <a:t>2.	Calculate gain for each remaining attribute: </a:t>
            </a:r>
            <a:r>
              <a:rPr lang="en-US" sz="2000" dirty="0" err="1">
                <a:ea typeface="ＭＳ Ｐゴシック" pitchFamily="1" charset="-128"/>
                <a:cs typeface="ＭＳ Ｐゴシック" pitchFamily="1" charset="-128"/>
              </a:rPr>
              <a:t>Gain(</a:t>
            </a:r>
            <a:r>
              <a:rPr lang="en-US" sz="2000" i="1" dirty="0" err="1">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baseline="-25000" dirty="0" err="1">
                <a:ea typeface="ＭＳ Ｐゴシック" pitchFamily="1" charset="-128"/>
                <a:cs typeface="ＭＳ Ｐゴシック" pitchFamily="1" charset="-128"/>
              </a:rPr>
              <a:t>A</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a:t>
            </a:r>
          </a:p>
          <a:p>
            <a:pPr marL="285750" indent="-285750" eaLnBrk="1" hangingPunct="1">
              <a:buFont typeface="Wingdings" pitchFamily="1" charset="2"/>
              <a:buNone/>
            </a:pPr>
            <a:r>
              <a:rPr lang="en-US" sz="2000" dirty="0">
                <a:ea typeface="ＭＳ Ｐゴシック" pitchFamily="1" charset="-128"/>
                <a:cs typeface="ＭＳ Ｐゴシック" pitchFamily="1" charset="-128"/>
              </a:rPr>
              <a:t>3.	Select highest and create a new node for each partition</a:t>
            </a:r>
          </a:p>
          <a:p>
            <a:pPr marL="285750" indent="-285750" eaLnBrk="1" hangingPunct="1">
              <a:buFont typeface="Wingdings" pitchFamily="1" charset="2"/>
              <a:buNone/>
            </a:pPr>
            <a:r>
              <a:rPr lang="en-US" sz="2000" dirty="0">
                <a:ea typeface="ＭＳ Ｐゴシック" pitchFamily="1" charset="-128"/>
                <a:cs typeface="ＭＳ Ｐゴシック" pitchFamily="1" charset="-128"/>
              </a:rPr>
              <a:t>4.	For each partition</a:t>
            </a:r>
          </a:p>
          <a:p>
            <a:pPr marL="685800" lvl="1" indent="-228600" eaLnBrk="1" hangingPunct="1"/>
            <a:r>
              <a:rPr lang="en-US" sz="1800" dirty="0"/>
              <a:t>if pure (one class) or if stopping criteria met (pure enough or small enough set remaining), then end</a:t>
            </a:r>
          </a:p>
          <a:p>
            <a:pPr marL="685800" lvl="1" indent="-228600" eaLnBrk="1" hangingPunct="1"/>
            <a:r>
              <a:rPr lang="en-US" sz="1800" dirty="0"/>
              <a:t>else if &gt; 1 class then go to 2 with remaining attributes, or end if no remaining attributes and label with most common class of parent</a:t>
            </a:r>
          </a:p>
          <a:p>
            <a:pPr marL="685800" lvl="1" indent="-228600" eaLnBrk="1" hangingPunct="1"/>
            <a:r>
              <a:rPr lang="en-US" sz="1800" dirty="0"/>
              <a:t>else if empty, label with most common class of parent (or set as null)</a:t>
            </a:r>
          </a:p>
        </p:txBody>
      </p:sp>
      <p:graphicFrame>
        <p:nvGraphicFramePr>
          <p:cNvPr id="8" name="Object 2"/>
          <p:cNvGraphicFramePr>
            <a:graphicFrameLocks noChangeAspect="1"/>
          </p:cNvGraphicFramePr>
          <p:nvPr>
            <p:extLst>
              <p:ext uri="{D42A27DB-BD31-4B8C-83A1-F6EECF244321}">
                <p14:modId xmlns:p14="http://schemas.microsoft.com/office/powerpoint/2010/main" val="3826192478"/>
              </p:ext>
            </p:extLst>
          </p:nvPr>
        </p:nvGraphicFramePr>
        <p:xfrm>
          <a:off x="2507759" y="4604150"/>
          <a:ext cx="2132012" cy="644525"/>
        </p:xfrm>
        <a:graphic>
          <a:graphicData uri="http://schemas.openxmlformats.org/presentationml/2006/ole">
            <mc:AlternateContent xmlns:mc="http://schemas.openxmlformats.org/markup-compatibility/2006">
              <mc:Choice xmlns:v="urn:schemas-microsoft-com:vml" Requires="v">
                <p:oleObj spid="_x0000_s29847" name="Equation" r:id="rId4" imgW="1511300" imgH="457200" progId="Equation.3">
                  <p:embed/>
                </p:oleObj>
              </mc:Choice>
              <mc:Fallback>
                <p:oleObj name="Equation" r:id="rId4" imgW="1511300" imgH="457200" progId="Equation.3">
                  <p:embed/>
                  <p:pic>
                    <p:nvPicPr>
                      <p:cNvPr id="0" name=""/>
                      <p:cNvPicPr>
                        <a:picLocks noChangeAspect="1" noChangeArrowheads="1"/>
                      </p:cNvPicPr>
                      <p:nvPr/>
                    </p:nvPicPr>
                    <p:blipFill>
                      <a:blip r:embed="rId5"/>
                      <a:srcRect/>
                      <a:stretch>
                        <a:fillRect/>
                      </a:stretch>
                    </p:blipFill>
                    <p:spPr bwMode="auto">
                      <a:xfrm>
                        <a:off x="2507759" y="4604150"/>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extLst>
              <p:ext uri="{D42A27DB-BD31-4B8C-83A1-F6EECF244321}">
                <p14:modId xmlns:p14="http://schemas.microsoft.com/office/powerpoint/2010/main" val="2142535169"/>
              </p:ext>
            </p:extLst>
          </p:nvPr>
        </p:nvGraphicFramePr>
        <p:xfrm>
          <a:off x="914400" y="5530100"/>
          <a:ext cx="4830763" cy="682625"/>
        </p:xfrm>
        <a:graphic>
          <a:graphicData uri="http://schemas.openxmlformats.org/presentationml/2006/ole">
            <mc:AlternateContent xmlns:mc="http://schemas.openxmlformats.org/markup-compatibility/2006">
              <mc:Choice xmlns:v="urn:schemas-microsoft-com:vml" Requires="v">
                <p:oleObj spid="_x0000_s29848" name="Equation" r:id="rId6" imgW="3136900" imgH="482600" progId="Equation.3">
                  <p:embed/>
                </p:oleObj>
              </mc:Choice>
              <mc:Fallback>
                <p:oleObj name="Equation" r:id="rId6" imgW="3136900" imgH="482600" progId="Equation.3">
                  <p:embed/>
                  <p:pic>
                    <p:nvPicPr>
                      <p:cNvPr id="0" name=""/>
                      <p:cNvPicPr>
                        <a:picLocks noChangeArrowheads="1"/>
                      </p:cNvPicPr>
                      <p:nvPr/>
                    </p:nvPicPr>
                    <p:blipFill>
                      <a:blip r:embed="rId7"/>
                      <a:srcRect/>
                      <a:stretch>
                        <a:fillRect/>
                      </a:stretch>
                    </p:blipFill>
                    <p:spPr bwMode="auto">
                      <a:xfrm>
                        <a:off x="914400" y="5530100"/>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2895600" y="6248400"/>
            <a:ext cx="3429000" cy="457200"/>
          </a:xfrm>
          <a:noFill/>
        </p:spPr>
        <p:txBody>
          <a:bodyPr/>
          <a:lstStyle/>
          <a:p>
            <a:r>
              <a:rPr lang="en-US">
                <a:latin typeface="Times New Roman" pitchFamily="1" charset="0"/>
              </a:rPr>
              <a:t>CS 472 - Decision Trees</a:t>
            </a:r>
            <a:endParaRPr lang="en-US" dirty="0">
              <a:latin typeface="Times New Roman" pitchFamily="1" charset="0"/>
            </a:endParaRPr>
          </a:p>
        </p:txBody>
      </p:sp>
      <p:sp>
        <p:nvSpPr>
          <p:cNvPr id="29699" name="Slide Number Placeholder 5"/>
          <p:cNvSpPr>
            <a:spLocks noGrp="1"/>
          </p:cNvSpPr>
          <p:nvPr>
            <p:ph type="sldNum" sz="quarter" idx="12"/>
          </p:nvPr>
        </p:nvSpPr>
        <p:spPr>
          <a:noFill/>
        </p:spPr>
        <p:txBody>
          <a:bodyPr/>
          <a:lstStyle/>
          <a:p>
            <a:fld id="{A0540350-E2EC-BF4D-B6D7-A5FE34E17C68}" type="slidenum">
              <a:rPr lang="en-US" smtClean="0">
                <a:latin typeface="Times New Roman" pitchFamily="1" charset="0"/>
              </a:rPr>
              <a:pPr/>
              <a:t>17</a:t>
            </a:fld>
            <a:endParaRPr lang="en-US">
              <a:latin typeface="Times New Roman" pitchFamily="1" charset="0"/>
            </a:endParaRPr>
          </a:p>
        </p:txBody>
      </p:sp>
      <p:sp>
        <p:nvSpPr>
          <p:cNvPr id="263170" name="Rectangle 2"/>
          <p:cNvSpPr>
            <a:spLocks noGrp="1" noChangeArrowheads="1"/>
          </p:cNvSpPr>
          <p:nvPr>
            <p:ph type="title"/>
          </p:nvPr>
        </p:nvSpPr>
        <p:spPr>
          <a:xfrm>
            <a:off x="609600" y="228600"/>
            <a:ext cx="7772400" cy="838200"/>
          </a:xfrm>
        </p:spPr>
        <p:txBody>
          <a:bodyPr lIns="90488" tIns="44450" rIns="90488" bIns="44450"/>
          <a:lstStyle/>
          <a:p>
            <a:pPr eaLnBrk="1" hangingPunct="1">
              <a:defRPr/>
            </a:pPr>
            <a:r>
              <a:rPr lang="en-US" dirty="0">
                <a:ea typeface="+mj-ea"/>
                <a:cs typeface="+mj-cs"/>
              </a:rPr>
              <a:t>ID3 Learning Algorithm</a:t>
            </a:r>
          </a:p>
        </p:txBody>
      </p:sp>
      <p:sp>
        <p:nvSpPr>
          <p:cNvPr id="29701" name="Rectangle 3"/>
          <p:cNvSpPr>
            <a:spLocks noGrp="1" noChangeArrowheads="1"/>
          </p:cNvSpPr>
          <p:nvPr>
            <p:ph type="body" idx="1"/>
          </p:nvPr>
        </p:nvSpPr>
        <p:spPr>
          <a:xfrm>
            <a:off x="647700" y="1196980"/>
            <a:ext cx="7924800" cy="3125745"/>
          </a:xfrm>
          <a:noFill/>
        </p:spPr>
        <p:txBody>
          <a:bodyPr lIns="90488" tIns="44450" rIns="90488" bIns="44450"/>
          <a:lstStyle/>
          <a:p>
            <a:pPr marL="285750" indent="-285750" eaLnBrk="1" hangingPunct="1">
              <a:buFont typeface="Wingdings" pitchFamily="1" charset="2"/>
              <a:buNone/>
            </a:pPr>
            <a:r>
              <a:rPr lang="en-US" sz="2000" dirty="0">
                <a:ea typeface="ＭＳ Ｐゴシック" pitchFamily="1" charset="-128"/>
                <a:cs typeface="ＭＳ Ｐゴシック" pitchFamily="1" charset="-128"/>
              </a:rPr>
              <a:t>1.	</a:t>
            </a:r>
            <a:r>
              <a:rPr lang="en-US" sz="2000" i="1" dirty="0">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Training Set</a:t>
            </a:r>
          </a:p>
          <a:p>
            <a:pPr marL="285750" indent="-285750" eaLnBrk="1" hangingPunct="1">
              <a:buNone/>
            </a:pPr>
            <a:r>
              <a:rPr lang="en-US" sz="2000" dirty="0">
                <a:ea typeface="ＭＳ Ｐゴシック" pitchFamily="1" charset="-128"/>
                <a:cs typeface="ＭＳ Ｐゴシック" pitchFamily="1" charset="-128"/>
              </a:rPr>
              <a:t>2.	Calculate gain for each remaining attribute: </a:t>
            </a:r>
            <a:r>
              <a:rPr lang="en-US" sz="2000" dirty="0" err="1">
                <a:ea typeface="ＭＳ Ｐゴシック" pitchFamily="1" charset="-128"/>
                <a:cs typeface="ＭＳ Ｐゴシック" pitchFamily="1" charset="-128"/>
              </a:rPr>
              <a:t>Gain(</a:t>
            </a:r>
            <a:r>
              <a:rPr lang="en-US" sz="2000" i="1" dirty="0" err="1">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 </a:t>
            </a:r>
            <a:r>
              <a:rPr lang="en-US" sz="2000" dirty="0" err="1">
                <a:ea typeface="ＭＳ Ｐゴシック" pitchFamily="1" charset="-128"/>
                <a:cs typeface="ＭＳ Ｐゴシック" pitchFamily="1" charset="-128"/>
              </a:rPr>
              <a:t>Info</a:t>
            </a:r>
            <a:r>
              <a:rPr lang="en-US" sz="2000" i="1" baseline="-25000" dirty="0" err="1">
                <a:ea typeface="ＭＳ Ｐゴシック" pitchFamily="1" charset="-128"/>
                <a:cs typeface="ＭＳ Ｐゴシック" pitchFamily="1" charset="-128"/>
              </a:rPr>
              <a:t>A</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dirty="0">
                <a:ea typeface="ＭＳ Ｐゴシック" pitchFamily="1" charset="-128"/>
                <a:cs typeface="ＭＳ Ｐゴシック" pitchFamily="1" charset="-128"/>
              </a:rPr>
              <a:t>) </a:t>
            </a:r>
          </a:p>
          <a:p>
            <a:pPr marL="285750" indent="-285750" eaLnBrk="1" hangingPunct="1">
              <a:buFont typeface="Wingdings" pitchFamily="1" charset="2"/>
              <a:buNone/>
            </a:pPr>
            <a:r>
              <a:rPr lang="en-US" sz="2000" dirty="0">
                <a:ea typeface="ＭＳ Ｐゴシック" pitchFamily="1" charset="-128"/>
                <a:cs typeface="ＭＳ Ｐゴシック" pitchFamily="1" charset="-128"/>
              </a:rPr>
              <a:t>3.	Select highest and create a new node for each partition</a:t>
            </a:r>
          </a:p>
          <a:p>
            <a:pPr marL="285750" indent="-285750" eaLnBrk="1" hangingPunct="1">
              <a:buFont typeface="Wingdings" pitchFamily="1" charset="2"/>
              <a:buNone/>
            </a:pPr>
            <a:r>
              <a:rPr lang="en-US" sz="2000" dirty="0">
                <a:ea typeface="ＭＳ Ｐゴシック" pitchFamily="1" charset="-128"/>
                <a:cs typeface="ＭＳ Ｐゴシック" pitchFamily="1" charset="-128"/>
              </a:rPr>
              <a:t>4.	For each partition</a:t>
            </a:r>
          </a:p>
          <a:p>
            <a:pPr marL="685800" lvl="1" indent="-228600" eaLnBrk="1" hangingPunct="1"/>
            <a:r>
              <a:rPr lang="en-US" sz="1800" dirty="0"/>
              <a:t>if one class (or if stopping criteria met) then end</a:t>
            </a:r>
          </a:p>
          <a:p>
            <a:pPr marL="685800" lvl="1" indent="-228600" eaLnBrk="1" hangingPunct="1"/>
            <a:r>
              <a:rPr lang="en-US" sz="1800" dirty="0"/>
              <a:t>else if &gt; 1 class then go to 2 with remaining attributes, or end if no remaining attributes and label with most common class of parent</a:t>
            </a:r>
          </a:p>
          <a:p>
            <a:pPr marL="685800" lvl="1" indent="-228600" eaLnBrk="1" hangingPunct="1"/>
            <a:r>
              <a:rPr lang="en-US" sz="1800" dirty="0"/>
              <a:t>else if empty, label with most common class of parent (or set as null)</a:t>
            </a:r>
          </a:p>
        </p:txBody>
      </p:sp>
      <p:graphicFrame>
        <p:nvGraphicFramePr>
          <p:cNvPr id="8" name="Object 2"/>
          <p:cNvGraphicFramePr>
            <a:graphicFrameLocks noChangeAspect="1"/>
          </p:cNvGraphicFramePr>
          <p:nvPr/>
        </p:nvGraphicFramePr>
        <p:xfrm>
          <a:off x="2507759" y="4604150"/>
          <a:ext cx="2132012" cy="644525"/>
        </p:xfrm>
        <a:graphic>
          <a:graphicData uri="http://schemas.openxmlformats.org/presentationml/2006/ole">
            <mc:AlternateContent xmlns:mc="http://schemas.openxmlformats.org/markup-compatibility/2006">
              <mc:Choice xmlns:v="urn:schemas-microsoft-com:vml" Requires="v">
                <p:oleObj spid="_x0000_s108585" name="Equation" r:id="rId4" imgW="1511300" imgH="457200" progId="Equation.3">
                  <p:embed/>
                </p:oleObj>
              </mc:Choice>
              <mc:Fallback>
                <p:oleObj name="Equation" r:id="rId4" imgW="1511300" imgH="457200" progId="Equation.3">
                  <p:embed/>
                  <p:pic>
                    <p:nvPicPr>
                      <p:cNvPr id="8" name="Object 2"/>
                      <p:cNvPicPr>
                        <a:picLocks noChangeAspect="1" noChangeArrowheads="1"/>
                      </p:cNvPicPr>
                      <p:nvPr/>
                    </p:nvPicPr>
                    <p:blipFill>
                      <a:blip r:embed="rId5"/>
                      <a:srcRect/>
                      <a:stretch>
                        <a:fillRect/>
                      </a:stretch>
                    </p:blipFill>
                    <p:spPr bwMode="auto">
                      <a:xfrm>
                        <a:off x="2507759" y="4604150"/>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nvGraphicFramePr>
        <p:xfrm>
          <a:off x="914400" y="5530100"/>
          <a:ext cx="4830763" cy="682625"/>
        </p:xfrm>
        <a:graphic>
          <a:graphicData uri="http://schemas.openxmlformats.org/presentationml/2006/ole">
            <mc:AlternateContent xmlns:mc="http://schemas.openxmlformats.org/markup-compatibility/2006">
              <mc:Choice xmlns:v="urn:schemas-microsoft-com:vml" Requires="v">
                <p:oleObj spid="_x0000_s108586" name="Equation" r:id="rId6" imgW="3136900" imgH="482600" progId="Equation.3">
                  <p:embed/>
                </p:oleObj>
              </mc:Choice>
              <mc:Fallback>
                <p:oleObj name="Equation" r:id="rId6" imgW="3136900" imgH="482600" progId="Equation.3">
                  <p:embed/>
                  <p:pic>
                    <p:nvPicPr>
                      <p:cNvPr id="9" name="Object 3"/>
                      <p:cNvPicPr>
                        <a:picLocks noChangeArrowheads="1"/>
                      </p:cNvPicPr>
                      <p:nvPr/>
                    </p:nvPicPr>
                    <p:blipFill>
                      <a:blip r:embed="rId7"/>
                      <a:srcRect/>
                      <a:stretch>
                        <a:fillRect/>
                      </a:stretch>
                    </p:blipFill>
                    <p:spPr bwMode="auto">
                      <a:xfrm>
                        <a:off x="914400" y="5530100"/>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 name="Table 9">
            <a:extLst>
              <a:ext uri="{FF2B5EF4-FFF2-40B4-BE49-F238E27FC236}">
                <a16:creationId xmlns:a16="http://schemas.microsoft.com/office/drawing/2014/main" id="{15A2CFDB-51CC-5242-9AF2-CD4CB44A15FD}"/>
              </a:ext>
            </a:extLst>
          </p:cNvPr>
          <p:cNvGraphicFramePr>
            <a:graphicFrameLocks noGrp="1"/>
          </p:cNvGraphicFramePr>
          <p:nvPr>
            <p:extLst>
              <p:ext uri="{D42A27DB-BD31-4B8C-83A1-F6EECF244321}">
                <p14:modId xmlns:p14="http://schemas.microsoft.com/office/powerpoint/2010/main" val="2886387892"/>
              </p:ext>
            </p:extLst>
          </p:nvPr>
        </p:nvGraphicFramePr>
        <p:xfrm>
          <a:off x="6400800" y="405384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r>
                        <a:rPr lang="en-US" sz="1200" dirty="0"/>
                        <a:t>Meat</a:t>
                      </a:r>
                    </a:p>
                    <a:p>
                      <a:r>
                        <a:rPr lang="en-US" sz="1200" dirty="0"/>
                        <a:t>N,Y</a:t>
                      </a:r>
                    </a:p>
                  </a:txBody>
                  <a:tcPr/>
                </a:tc>
                <a:tc>
                  <a:txBody>
                    <a:bodyPr/>
                    <a:lstStyle/>
                    <a:p>
                      <a:r>
                        <a:rPr lang="en-US" sz="1200" dirty="0"/>
                        <a:t>Crust</a:t>
                      </a:r>
                    </a:p>
                    <a:p>
                      <a:r>
                        <a:rPr lang="en-US" sz="1200" dirty="0"/>
                        <a:t>D,S,T</a:t>
                      </a:r>
                    </a:p>
                  </a:txBody>
                  <a:tcPr/>
                </a:tc>
                <a:tc>
                  <a:txBody>
                    <a:bodyPr/>
                    <a:lstStyle/>
                    <a:p>
                      <a:r>
                        <a:rPr lang="en-US" sz="1200" dirty="0"/>
                        <a:t>Veg</a:t>
                      </a:r>
                    </a:p>
                    <a:p>
                      <a:r>
                        <a:rPr lang="en-US" sz="1200" dirty="0"/>
                        <a:t>N,Y</a:t>
                      </a:r>
                    </a:p>
                  </a:txBody>
                  <a:tcPr/>
                </a:tc>
                <a:tc>
                  <a:txBody>
                    <a:bodyPr/>
                    <a:lstStyle/>
                    <a:p>
                      <a:r>
                        <a:rPr lang="en-US" sz="1200" dirty="0"/>
                        <a:t>Quality</a:t>
                      </a:r>
                    </a:p>
                    <a:p>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756140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333" y="76200"/>
            <a:ext cx="7772400" cy="838200"/>
          </a:xfrm>
        </p:spPr>
        <p:txBody>
          <a:bodyPr/>
          <a:lstStyle/>
          <a:p>
            <a:r>
              <a:rPr lang="en-US" dirty="0"/>
              <a:t>Example and Homework</a:t>
            </a:r>
          </a:p>
        </p:txBody>
      </p:sp>
      <p:sp>
        <p:nvSpPr>
          <p:cNvPr id="3" name="Content Placeholder 2"/>
          <p:cNvSpPr>
            <a:spLocks noGrp="1"/>
          </p:cNvSpPr>
          <p:nvPr>
            <p:ph idx="1"/>
          </p:nvPr>
        </p:nvSpPr>
        <p:spPr>
          <a:xfrm>
            <a:off x="762000" y="2932112"/>
            <a:ext cx="7696200" cy="3316287"/>
          </a:xfrm>
        </p:spPr>
        <p:txBody>
          <a:bodyPr>
            <a:normAutofit/>
          </a:bodyPr>
          <a:lstStyle/>
          <a:p>
            <a:r>
              <a:rPr lang="en-US" dirty="0"/>
              <a:t>Info(</a:t>
            </a:r>
            <a:r>
              <a:rPr lang="en-US" i="1" dirty="0"/>
              <a:t>S</a:t>
            </a:r>
            <a:r>
              <a:rPr lang="en-US" dirty="0"/>
              <a:t>) = - 2/9·log</a:t>
            </a:r>
            <a:r>
              <a:rPr lang="en-US" baseline="-25000" dirty="0"/>
              <a:t>2</a:t>
            </a:r>
            <a:r>
              <a:rPr lang="en-US" dirty="0"/>
              <a:t>2/9 - 4/9·log</a:t>
            </a:r>
            <a:r>
              <a:rPr lang="en-US" baseline="-25000" dirty="0"/>
              <a:t>2</a:t>
            </a:r>
            <a:r>
              <a:rPr lang="en-US" dirty="0"/>
              <a:t>4/9 -3/9·log</a:t>
            </a:r>
            <a:r>
              <a:rPr lang="en-US" baseline="-25000" dirty="0"/>
              <a:t>2</a:t>
            </a:r>
            <a:r>
              <a:rPr lang="en-US" dirty="0"/>
              <a:t>3/9 = </a:t>
            </a:r>
            <a:r>
              <a:rPr lang="en-US" dirty="0">
                <a:solidFill>
                  <a:schemeClr val="accent1"/>
                </a:solidFill>
              </a:rPr>
              <a:t>1.53</a:t>
            </a:r>
          </a:p>
          <a:p>
            <a:pPr lvl="1"/>
            <a:r>
              <a:rPr lang="en-US" dirty="0"/>
              <a:t>Not necessary unless you want to calculate information gain</a:t>
            </a:r>
          </a:p>
          <a:p>
            <a:r>
              <a:rPr lang="en-US" dirty="0"/>
              <a:t>Starting with all instances, calculate gain for each attribute</a:t>
            </a:r>
          </a:p>
          <a:p>
            <a:r>
              <a:rPr lang="en-US" dirty="0"/>
              <a:t>Let’s do Meat:</a:t>
            </a:r>
          </a:p>
          <a:p>
            <a:r>
              <a:rPr lang="en-US" dirty="0" err="1"/>
              <a:t>Info</a:t>
            </a:r>
            <a:r>
              <a:rPr lang="en-US" baseline="-25000" dirty="0" err="1"/>
              <a:t>Meat</a:t>
            </a:r>
            <a:r>
              <a:rPr lang="en-US" dirty="0"/>
              <a:t>(</a:t>
            </a:r>
            <a:r>
              <a:rPr lang="en-US" i="1" dirty="0"/>
              <a:t>S</a:t>
            </a:r>
            <a:r>
              <a:rPr lang="en-US" dirty="0"/>
              <a:t>) = ?</a:t>
            </a:r>
          </a:p>
          <a:p>
            <a:endParaRPr lang="en-US" dirty="0"/>
          </a:p>
          <a:p>
            <a:pPr lvl="1"/>
            <a:r>
              <a:rPr lang="en-US" dirty="0"/>
              <a:t>Information Gain is ?</a:t>
            </a:r>
          </a:p>
          <a:p>
            <a:endParaRPr lang="en-US" dirty="0"/>
          </a:p>
        </p:txBody>
      </p:sp>
      <p:sp>
        <p:nvSpPr>
          <p:cNvPr id="4" name="Footer Placeholder 3"/>
          <p:cNvSpPr>
            <a:spLocks noGrp="1"/>
          </p:cNvSpPr>
          <p:nvPr>
            <p:ph type="ftr" sz="quarter" idx="11"/>
          </p:nvPr>
        </p:nvSpPr>
        <p:spPr/>
        <p:txBody>
          <a:bodyPr/>
          <a:lstStyle/>
          <a:p>
            <a:pPr>
              <a:defRPr/>
            </a:pPr>
            <a:r>
              <a:rPr lang="en-US"/>
              <a:t>CS 472 - Decision Trees</a:t>
            </a:r>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9703956"/>
              </p:ext>
            </p:extLst>
          </p:nvPr>
        </p:nvGraphicFramePr>
        <p:xfrm>
          <a:off x="152400" y="7620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r>
                        <a:rPr lang="en-US" sz="1200" dirty="0"/>
                        <a:t>Meat</a:t>
                      </a:r>
                    </a:p>
                    <a:p>
                      <a:r>
                        <a:rPr lang="en-US" sz="1200" dirty="0"/>
                        <a:t>N,Y</a:t>
                      </a:r>
                    </a:p>
                  </a:txBody>
                  <a:tcPr/>
                </a:tc>
                <a:tc>
                  <a:txBody>
                    <a:bodyPr/>
                    <a:lstStyle/>
                    <a:p>
                      <a:r>
                        <a:rPr lang="en-US" sz="1200" dirty="0"/>
                        <a:t>Crust</a:t>
                      </a:r>
                    </a:p>
                    <a:p>
                      <a:r>
                        <a:rPr lang="en-US" sz="1200" dirty="0"/>
                        <a:t>D,S,T</a:t>
                      </a:r>
                    </a:p>
                  </a:txBody>
                  <a:tcPr/>
                </a:tc>
                <a:tc>
                  <a:txBody>
                    <a:bodyPr/>
                    <a:lstStyle/>
                    <a:p>
                      <a:r>
                        <a:rPr lang="en-US" sz="1200" dirty="0"/>
                        <a:t>Veg</a:t>
                      </a:r>
                    </a:p>
                    <a:p>
                      <a:r>
                        <a:rPr lang="en-US" sz="1200" dirty="0"/>
                        <a:t>N,Y</a:t>
                      </a:r>
                    </a:p>
                  </a:txBody>
                  <a:tcPr/>
                </a:tc>
                <a:tc>
                  <a:txBody>
                    <a:bodyPr/>
                    <a:lstStyle/>
                    <a:p>
                      <a:r>
                        <a:rPr lang="en-US" sz="1200" dirty="0"/>
                        <a:t>Quality</a:t>
                      </a:r>
                    </a:p>
                    <a:p>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2643132521"/>
              </p:ext>
            </p:extLst>
          </p:nvPr>
        </p:nvGraphicFramePr>
        <p:xfrm>
          <a:off x="4160838" y="982663"/>
          <a:ext cx="2132012" cy="644525"/>
        </p:xfrm>
        <a:graphic>
          <a:graphicData uri="http://schemas.openxmlformats.org/presentationml/2006/ole">
            <mc:AlternateContent xmlns:mc="http://schemas.openxmlformats.org/markup-compatibility/2006">
              <mc:Choice xmlns:v="urn:schemas-microsoft-com:vml" Requires="v">
                <p:oleObj spid="_x0000_s1139" name="Equation" r:id="rId4" imgW="1511300" imgH="457200" progId="Equation.3">
                  <p:embed/>
                </p:oleObj>
              </mc:Choice>
              <mc:Fallback>
                <p:oleObj name="Equation" r:id="rId4" imgW="1511300" imgH="457200" progId="Equation.3">
                  <p:embed/>
                  <p:pic>
                    <p:nvPicPr>
                      <p:cNvPr id="0" name=""/>
                      <p:cNvPicPr>
                        <a:picLocks noChangeAspect="1" noChangeArrowheads="1"/>
                      </p:cNvPicPr>
                      <p:nvPr/>
                    </p:nvPicPr>
                    <p:blipFill>
                      <a:blip r:embed="rId5"/>
                      <a:srcRect/>
                      <a:stretch>
                        <a:fillRect/>
                      </a:stretch>
                    </p:blipFill>
                    <p:spPr bwMode="auto">
                      <a:xfrm>
                        <a:off x="4160838" y="982663"/>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extLst>
              <p:ext uri="{D42A27DB-BD31-4B8C-83A1-F6EECF244321}">
                <p14:modId xmlns:p14="http://schemas.microsoft.com/office/powerpoint/2010/main" val="4082248104"/>
              </p:ext>
            </p:extLst>
          </p:nvPr>
        </p:nvGraphicFramePr>
        <p:xfrm>
          <a:off x="3006725" y="1938338"/>
          <a:ext cx="4830763" cy="682625"/>
        </p:xfrm>
        <a:graphic>
          <a:graphicData uri="http://schemas.openxmlformats.org/presentationml/2006/ole">
            <mc:AlternateContent xmlns:mc="http://schemas.openxmlformats.org/markup-compatibility/2006">
              <mc:Choice xmlns:v="urn:schemas-microsoft-com:vml" Requires="v">
                <p:oleObj spid="_x0000_s1140" name="Equation" r:id="rId6" imgW="3136900" imgH="482600" progId="Equation.3">
                  <p:embed/>
                </p:oleObj>
              </mc:Choice>
              <mc:Fallback>
                <p:oleObj name="Equation" r:id="rId6" imgW="3136900" imgH="482600" progId="Equation.3">
                  <p:embed/>
                  <p:pic>
                    <p:nvPicPr>
                      <p:cNvPr id="0" name=""/>
                      <p:cNvPicPr>
                        <a:picLocks noChangeArrowheads="1"/>
                      </p:cNvPicPr>
                      <p:nvPr/>
                    </p:nvPicPr>
                    <p:blipFill>
                      <a:blip r:embed="rId7"/>
                      <a:srcRect/>
                      <a:stretch>
                        <a:fillRect/>
                      </a:stretch>
                    </p:blipFill>
                    <p:spPr bwMode="auto">
                      <a:xfrm>
                        <a:off x="3006725" y="1938338"/>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238541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333" y="76200"/>
            <a:ext cx="7772400" cy="838200"/>
          </a:xfrm>
        </p:spPr>
        <p:txBody>
          <a:bodyPr/>
          <a:lstStyle/>
          <a:p>
            <a:r>
              <a:rPr lang="en-US" dirty="0"/>
              <a:t>Example and Homework</a:t>
            </a:r>
          </a:p>
        </p:txBody>
      </p:sp>
      <p:sp>
        <p:nvSpPr>
          <p:cNvPr id="3" name="Content Placeholder 2"/>
          <p:cNvSpPr>
            <a:spLocks noGrp="1"/>
          </p:cNvSpPr>
          <p:nvPr>
            <p:ph idx="1"/>
          </p:nvPr>
        </p:nvSpPr>
        <p:spPr>
          <a:xfrm>
            <a:off x="762000" y="2932112"/>
            <a:ext cx="7696200" cy="3316287"/>
          </a:xfrm>
        </p:spPr>
        <p:txBody>
          <a:bodyPr>
            <a:normAutofit/>
          </a:bodyPr>
          <a:lstStyle/>
          <a:p>
            <a:r>
              <a:rPr lang="en-US" dirty="0"/>
              <a:t>Info(</a:t>
            </a:r>
            <a:r>
              <a:rPr lang="en-US" i="1" dirty="0"/>
              <a:t>S</a:t>
            </a:r>
            <a:r>
              <a:rPr lang="en-US" dirty="0"/>
              <a:t>) = - 2/9·log</a:t>
            </a:r>
            <a:r>
              <a:rPr lang="en-US" baseline="-25000" dirty="0"/>
              <a:t>2</a:t>
            </a:r>
            <a:r>
              <a:rPr lang="en-US" dirty="0"/>
              <a:t>2/9 - 4/9·log</a:t>
            </a:r>
            <a:r>
              <a:rPr lang="en-US" baseline="-25000" dirty="0"/>
              <a:t>2</a:t>
            </a:r>
            <a:r>
              <a:rPr lang="en-US" dirty="0"/>
              <a:t>4/9 -3/9·log</a:t>
            </a:r>
            <a:r>
              <a:rPr lang="en-US" baseline="-25000" dirty="0"/>
              <a:t>2</a:t>
            </a:r>
            <a:r>
              <a:rPr lang="en-US" dirty="0"/>
              <a:t>3/9 = </a:t>
            </a:r>
            <a:r>
              <a:rPr lang="en-US" dirty="0">
                <a:solidFill>
                  <a:schemeClr val="accent1"/>
                </a:solidFill>
              </a:rPr>
              <a:t>1.53</a:t>
            </a:r>
          </a:p>
          <a:p>
            <a:pPr lvl="1"/>
            <a:r>
              <a:rPr lang="en-US" dirty="0"/>
              <a:t>Not necessary unless you want to calculate information gain</a:t>
            </a:r>
          </a:p>
          <a:p>
            <a:r>
              <a:rPr lang="en-US" dirty="0"/>
              <a:t>Starting with all instances, calculate gain for each attribute</a:t>
            </a:r>
          </a:p>
          <a:p>
            <a:r>
              <a:rPr lang="en-US" dirty="0"/>
              <a:t>Let’s do Meat:</a:t>
            </a:r>
          </a:p>
          <a:p>
            <a:r>
              <a:rPr lang="en-US" dirty="0" err="1"/>
              <a:t>Info</a:t>
            </a:r>
            <a:r>
              <a:rPr lang="en-US" baseline="-25000" dirty="0" err="1"/>
              <a:t>Meat</a:t>
            </a:r>
            <a:r>
              <a:rPr lang="en-US" dirty="0"/>
              <a:t>(</a:t>
            </a:r>
            <a:r>
              <a:rPr lang="en-US" i="1" dirty="0"/>
              <a:t>S</a:t>
            </a:r>
            <a:r>
              <a:rPr lang="en-US" dirty="0"/>
              <a:t>) = 4/9·(-2/4log</a:t>
            </a:r>
            <a:r>
              <a:rPr lang="en-US" baseline="-25000" dirty="0"/>
              <a:t>2</a:t>
            </a:r>
            <a:r>
              <a:rPr lang="en-US" dirty="0"/>
              <a:t>2/4 - 2/4·log</a:t>
            </a:r>
            <a:r>
              <a:rPr lang="en-US" baseline="-25000" dirty="0"/>
              <a:t>2</a:t>
            </a:r>
            <a:r>
              <a:rPr lang="en-US" dirty="0"/>
              <a:t>2/4 - 0·log</a:t>
            </a:r>
            <a:r>
              <a:rPr lang="en-US" baseline="-25000" dirty="0"/>
              <a:t>2</a:t>
            </a:r>
            <a:r>
              <a:rPr lang="en-US" dirty="0"/>
              <a:t>0/4) +</a:t>
            </a:r>
          </a:p>
          <a:p>
            <a:pPr marL="0" indent="0">
              <a:buNone/>
            </a:pPr>
            <a:r>
              <a:rPr lang="en-US" dirty="0"/>
              <a:t>            5/9·(-0/5·log</a:t>
            </a:r>
            <a:r>
              <a:rPr lang="en-US" baseline="-25000" dirty="0"/>
              <a:t>2</a:t>
            </a:r>
            <a:r>
              <a:rPr lang="en-US" dirty="0"/>
              <a:t>0/5 - 2/5·log</a:t>
            </a:r>
            <a:r>
              <a:rPr lang="en-US" baseline="-25000" dirty="0"/>
              <a:t>2</a:t>
            </a:r>
            <a:r>
              <a:rPr lang="en-US" dirty="0"/>
              <a:t>2/5 - 3/5·log</a:t>
            </a:r>
            <a:r>
              <a:rPr lang="en-US" baseline="-25000" dirty="0"/>
              <a:t>2</a:t>
            </a:r>
            <a:r>
              <a:rPr lang="en-US" dirty="0"/>
              <a:t>3/5) =  </a:t>
            </a:r>
            <a:r>
              <a:rPr lang="en-US" dirty="0">
                <a:solidFill>
                  <a:srgbClr val="00FFFF"/>
                </a:solidFill>
              </a:rPr>
              <a:t>.98</a:t>
            </a:r>
          </a:p>
          <a:p>
            <a:pPr lvl="1"/>
            <a:r>
              <a:rPr lang="en-US" dirty="0"/>
              <a:t>Information Gain is 1.53 - .98 = .55</a:t>
            </a:r>
          </a:p>
        </p:txBody>
      </p:sp>
      <p:sp>
        <p:nvSpPr>
          <p:cNvPr id="4" name="Footer Placeholder 3"/>
          <p:cNvSpPr>
            <a:spLocks noGrp="1"/>
          </p:cNvSpPr>
          <p:nvPr>
            <p:ph type="ftr" sz="quarter" idx="11"/>
          </p:nvPr>
        </p:nvSpPr>
        <p:spPr/>
        <p:txBody>
          <a:bodyPr/>
          <a:lstStyle/>
          <a:p>
            <a:pPr>
              <a:defRPr/>
            </a:pPr>
            <a:r>
              <a:rPr lang="en-US"/>
              <a:t>CS 472 - Decision Trees</a:t>
            </a:r>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19</a:t>
            </a:fld>
            <a:endParaRPr lang="en-US"/>
          </a:p>
        </p:txBody>
      </p:sp>
      <p:graphicFrame>
        <p:nvGraphicFramePr>
          <p:cNvPr id="7" name="Table 6"/>
          <p:cNvGraphicFramePr>
            <a:graphicFrameLocks noGrp="1"/>
          </p:cNvGraphicFramePr>
          <p:nvPr/>
        </p:nvGraphicFramePr>
        <p:xfrm>
          <a:off x="152400" y="7620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r>
                        <a:rPr lang="en-US" sz="1200" dirty="0"/>
                        <a:t>Meat</a:t>
                      </a:r>
                    </a:p>
                    <a:p>
                      <a:r>
                        <a:rPr lang="en-US" sz="1200" dirty="0"/>
                        <a:t>N,Y</a:t>
                      </a:r>
                    </a:p>
                  </a:txBody>
                  <a:tcPr/>
                </a:tc>
                <a:tc>
                  <a:txBody>
                    <a:bodyPr/>
                    <a:lstStyle/>
                    <a:p>
                      <a:r>
                        <a:rPr lang="en-US" sz="1200" dirty="0"/>
                        <a:t>Crust</a:t>
                      </a:r>
                    </a:p>
                    <a:p>
                      <a:r>
                        <a:rPr lang="en-US" sz="1200" dirty="0"/>
                        <a:t>D,S,T</a:t>
                      </a:r>
                    </a:p>
                  </a:txBody>
                  <a:tcPr/>
                </a:tc>
                <a:tc>
                  <a:txBody>
                    <a:bodyPr/>
                    <a:lstStyle/>
                    <a:p>
                      <a:r>
                        <a:rPr lang="en-US" sz="1200" dirty="0"/>
                        <a:t>Veg</a:t>
                      </a:r>
                    </a:p>
                    <a:p>
                      <a:r>
                        <a:rPr lang="en-US" sz="1200" dirty="0"/>
                        <a:t>N,Y</a:t>
                      </a:r>
                    </a:p>
                  </a:txBody>
                  <a:tcPr/>
                </a:tc>
                <a:tc>
                  <a:txBody>
                    <a:bodyPr/>
                    <a:lstStyle/>
                    <a:p>
                      <a:r>
                        <a:rPr lang="en-US" sz="1200" dirty="0"/>
                        <a:t>Quality</a:t>
                      </a:r>
                    </a:p>
                    <a:p>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graphicFrame>
        <p:nvGraphicFramePr>
          <p:cNvPr id="8" name="Object 2"/>
          <p:cNvGraphicFramePr>
            <a:graphicFrameLocks noChangeAspect="1"/>
          </p:cNvGraphicFramePr>
          <p:nvPr/>
        </p:nvGraphicFramePr>
        <p:xfrm>
          <a:off x="4160838" y="982663"/>
          <a:ext cx="2132012" cy="644525"/>
        </p:xfrm>
        <a:graphic>
          <a:graphicData uri="http://schemas.openxmlformats.org/presentationml/2006/ole">
            <mc:AlternateContent xmlns:mc="http://schemas.openxmlformats.org/markup-compatibility/2006">
              <mc:Choice xmlns:v="urn:schemas-microsoft-com:vml" Requires="v">
                <p:oleObj spid="_x0000_s114695" name="Equation" r:id="rId4" imgW="1511300" imgH="457200" progId="Equation.3">
                  <p:embed/>
                </p:oleObj>
              </mc:Choice>
              <mc:Fallback>
                <p:oleObj name="Equation" r:id="rId4" imgW="1511300" imgH="457200" progId="Equation.3">
                  <p:embed/>
                  <p:pic>
                    <p:nvPicPr>
                      <p:cNvPr id="8" name="Object 2"/>
                      <p:cNvPicPr>
                        <a:picLocks noChangeAspect="1" noChangeArrowheads="1"/>
                      </p:cNvPicPr>
                      <p:nvPr/>
                    </p:nvPicPr>
                    <p:blipFill>
                      <a:blip r:embed="rId5"/>
                      <a:srcRect/>
                      <a:stretch>
                        <a:fillRect/>
                      </a:stretch>
                    </p:blipFill>
                    <p:spPr bwMode="auto">
                      <a:xfrm>
                        <a:off x="4160838" y="982663"/>
                        <a:ext cx="2132012" cy="64452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nvGraphicFramePr>
        <p:xfrm>
          <a:off x="3006725" y="1938338"/>
          <a:ext cx="4830763" cy="682625"/>
        </p:xfrm>
        <a:graphic>
          <a:graphicData uri="http://schemas.openxmlformats.org/presentationml/2006/ole">
            <mc:AlternateContent xmlns:mc="http://schemas.openxmlformats.org/markup-compatibility/2006">
              <mc:Choice xmlns:v="urn:schemas-microsoft-com:vml" Requires="v">
                <p:oleObj spid="_x0000_s114696" name="Equation" r:id="rId6" imgW="3136900" imgH="482600" progId="Equation.3">
                  <p:embed/>
                </p:oleObj>
              </mc:Choice>
              <mc:Fallback>
                <p:oleObj name="Equation" r:id="rId6" imgW="3136900" imgH="482600" progId="Equation.3">
                  <p:embed/>
                  <p:pic>
                    <p:nvPicPr>
                      <p:cNvPr id="9" name="Object 3"/>
                      <p:cNvPicPr>
                        <a:picLocks noChangeArrowheads="1"/>
                      </p:cNvPicPr>
                      <p:nvPr/>
                    </p:nvPicPr>
                    <p:blipFill>
                      <a:blip r:embed="rId7"/>
                      <a:srcRect/>
                      <a:stretch>
                        <a:fillRect/>
                      </a:stretch>
                    </p:blipFill>
                    <p:spPr bwMode="auto">
                      <a:xfrm>
                        <a:off x="3006725" y="1938338"/>
                        <a:ext cx="4830763" cy="682625"/>
                      </a:xfrm>
                      <a:prstGeom prst="rect">
                        <a:avLst/>
                      </a:prstGeom>
                      <a:solidFill>
                        <a:schemeClr val="accent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88087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latin typeface="Times New Roman" pitchFamily="1" charset="0"/>
              </a:rPr>
              <a:t>CS 472 - Decision Trees</a:t>
            </a:r>
            <a:endParaRPr lang="en-US" dirty="0">
              <a:latin typeface="Times New Roman" pitchFamily="1" charset="0"/>
            </a:endParaRPr>
          </a:p>
        </p:txBody>
      </p:sp>
      <p:sp>
        <p:nvSpPr>
          <p:cNvPr id="17411" name="Slide Number Placeholder 5"/>
          <p:cNvSpPr>
            <a:spLocks noGrp="1"/>
          </p:cNvSpPr>
          <p:nvPr>
            <p:ph type="sldNum" sz="quarter" idx="12"/>
          </p:nvPr>
        </p:nvSpPr>
        <p:spPr>
          <a:noFill/>
        </p:spPr>
        <p:txBody>
          <a:bodyPr/>
          <a:lstStyle/>
          <a:p>
            <a:fld id="{DA7111BF-2EA2-3B47-910A-C9EB7295ED9E}" type="slidenum">
              <a:rPr lang="en-US" smtClean="0">
                <a:latin typeface="Times New Roman" pitchFamily="1" charset="0"/>
              </a:rPr>
              <a:pPr/>
              <a:t>2</a:t>
            </a:fld>
            <a:endParaRPr lang="en-US">
              <a:latin typeface="Times New Roman" pitchFamily="1" charset="0"/>
            </a:endParaRPr>
          </a:p>
        </p:txBody>
      </p:sp>
      <p:sp>
        <p:nvSpPr>
          <p:cNvPr id="17412" name="Rectangle 2"/>
          <p:cNvSpPr>
            <a:spLocks noGrp="1" noChangeArrowheads="1"/>
          </p:cNvSpPr>
          <p:nvPr>
            <p:ph type="body" idx="1"/>
          </p:nvPr>
        </p:nvSpPr>
        <p:spPr>
          <a:xfrm>
            <a:off x="914400" y="1028700"/>
            <a:ext cx="7086600" cy="1485900"/>
          </a:xfrm>
          <a:noFill/>
        </p:spPr>
        <p:txBody>
          <a:bodyPr lIns="90488" tIns="44450" rIns="90488" bIns="44450"/>
          <a:lstStyle/>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1</a:t>
            </a:r>
            <a:r>
              <a:rPr lang="en-US" dirty="0">
                <a:ea typeface="ＭＳ Ｐゴシック" pitchFamily="1" charset="-128"/>
                <a:cs typeface="ＭＳ Ｐゴシック" pitchFamily="1" charset="-128"/>
              </a:rPr>
              <a:t> is nominal binary feature (Size: S/L)</a:t>
            </a:r>
          </a:p>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 is nominal 3 value feature (Color: R/G/B)</a:t>
            </a:r>
          </a:p>
          <a:p>
            <a:pPr eaLnBrk="1" hangingPunct="1"/>
            <a:r>
              <a:rPr lang="en-US" dirty="0">
                <a:ea typeface="ＭＳ Ｐゴシック" pitchFamily="1" charset="-128"/>
                <a:cs typeface="ＭＳ Ｐゴシック" pitchFamily="1" charset="-128"/>
              </a:rPr>
              <a:t>A goal is to get “pure” leaf nodes.  What would you do?</a:t>
            </a:r>
          </a:p>
        </p:txBody>
      </p:sp>
      <p:sp>
        <p:nvSpPr>
          <p:cNvPr id="17413" name="Rectangle 3"/>
          <p:cNvSpPr>
            <a:spLocks noChangeArrowheads="1"/>
          </p:cNvSpPr>
          <p:nvPr/>
        </p:nvSpPr>
        <p:spPr bwMode="auto">
          <a:xfrm>
            <a:off x="16827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252932" name="Rectangle 4"/>
          <p:cNvSpPr>
            <a:spLocks noGrp="1" noChangeArrowheads="1"/>
          </p:cNvSpPr>
          <p:nvPr>
            <p:ph type="title"/>
          </p:nvPr>
        </p:nvSpPr>
        <p:spPr>
          <a:xfrm>
            <a:off x="692150" y="190500"/>
            <a:ext cx="7772400" cy="838200"/>
          </a:xfrm>
        </p:spPr>
        <p:txBody>
          <a:bodyPr lIns="90488" tIns="44450" rIns="90488" bIns="44450"/>
          <a:lstStyle/>
          <a:p>
            <a:pPr eaLnBrk="1" hangingPunct="1">
              <a:defRPr/>
            </a:pPr>
            <a:r>
              <a:rPr lang="en-US" dirty="0">
                <a:ea typeface="+mj-ea"/>
                <a:cs typeface="+mj-cs"/>
              </a:rPr>
              <a:t>Decision Tree Learning</a:t>
            </a:r>
          </a:p>
        </p:txBody>
      </p:sp>
      <p:sp>
        <p:nvSpPr>
          <p:cNvPr id="17415" name="Oval 5"/>
          <p:cNvSpPr>
            <a:spLocks noChangeArrowheads="1"/>
          </p:cNvSpPr>
          <p:nvPr/>
        </p:nvSpPr>
        <p:spPr bwMode="auto">
          <a:xfrm>
            <a:off x="1987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6" name="Oval 6"/>
          <p:cNvSpPr>
            <a:spLocks noChangeArrowheads="1"/>
          </p:cNvSpPr>
          <p:nvPr/>
        </p:nvSpPr>
        <p:spPr bwMode="auto">
          <a:xfrm>
            <a:off x="21399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7" name="Oval 7"/>
          <p:cNvSpPr>
            <a:spLocks noChangeArrowheads="1"/>
          </p:cNvSpPr>
          <p:nvPr/>
        </p:nvSpPr>
        <p:spPr bwMode="auto">
          <a:xfrm>
            <a:off x="2368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8" name="Oval 8"/>
          <p:cNvSpPr>
            <a:spLocks noChangeArrowheads="1"/>
          </p:cNvSpPr>
          <p:nvPr/>
        </p:nvSpPr>
        <p:spPr bwMode="auto">
          <a:xfrm>
            <a:off x="38163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9" name="Oval 9"/>
          <p:cNvSpPr>
            <a:spLocks noChangeArrowheads="1"/>
          </p:cNvSpPr>
          <p:nvPr/>
        </p:nvSpPr>
        <p:spPr bwMode="auto">
          <a:xfrm>
            <a:off x="37401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0" name="Rectangle 10"/>
          <p:cNvSpPr>
            <a:spLocks noChangeArrowheads="1"/>
          </p:cNvSpPr>
          <p:nvPr/>
        </p:nvSpPr>
        <p:spPr bwMode="auto">
          <a:xfrm>
            <a:off x="3663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1" name="Rectangle 11"/>
          <p:cNvSpPr>
            <a:spLocks noChangeArrowheads="1"/>
          </p:cNvSpPr>
          <p:nvPr/>
        </p:nvSpPr>
        <p:spPr bwMode="auto">
          <a:xfrm>
            <a:off x="38163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2" name="Rectangle 12"/>
          <p:cNvSpPr>
            <a:spLocks noChangeArrowheads="1"/>
          </p:cNvSpPr>
          <p:nvPr/>
        </p:nvSpPr>
        <p:spPr bwMode="auto">
          <a:xfrm>
            <a:off x="2171700" y="52260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3" name="Rectangle 13"/>
          <p:cNvSpPr>
            <a:spLocks noChangeArrowheads="1"/>
          </p:cNvSpPr>
          <p:nvPr/>
        </p:nvSpPr>
        <p:spPr bwMode="auto">
          <a:xfrm>
            <a:off x="33591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4" name="Rectangle 14"/>
          <p:cNvSpPr>
            <a:spLocks noChangeArrowheads="1"/>
          </p:cNvSpPr>
          <p:nvPr/>
        </p:nvSpPr>
        <p:spPr bwMode="auto">
          <a:xfrm>
            <a:off x="35115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5" name="Rectangle 15"/>
          <p:cNvSpPr>
            <a:spLocks noChangeArrowheads="1"/>
          </p:cNvSpPr>
          <p:nvPr/>
        </p:nvSpPr>
        <p:spPr bwMode="auto">
          <a:xfrm>
            <a:off x="38163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6" name="Rectangle 16"/>
          <p:cNvSpPr>
            <a:spLocks noChangeArrowheads="1"/>
          </p:cNvSpPr>
          <p:nvPr/>
        </p:nvSpPr>
        <p:spPr bwMode="auto">
          <a:xfrm>
            <a:off x="32067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7" name="Rectangle 17"/>
          <p:cNvSpPr>
            <a:spLocks noChangeArrowheads="1"/>
          </p:cNvSpPr>
          <p:nvPr/>
        </p:nvSpPr>
        <p:spPr bwMode="auto">
          <a:xfrm>
            <a:off x="36639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8" name="Oval 18"/>
          <p:cNvSpPr>
            <a:spLocks noChangeArrowheads="1"/>
          </p:cNvSpPr>
          <p:nvPr/>
        </p:nvSpPr>
        <p:spPr bwMode="auto">
          <a:xfrm>
            <a:off x="20637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9" name="Oval 19"/>
          <p:cNvSpPr>
            <a:spLocks noChangeArrowheads="1"/>
          </p:cNvSpPr>
          <p:nvPr/>
        </p:nvSpPr>
        <p:spPr bwMode="auto">
          <a:xfrm>
            <a:off x="19875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0" name="Oval 20"/>
          <p:cNvSpPr>
            <a:spLocks noChangeArrowheads="1"/>
          </p:cNvSpPr>
          <p:nvPr/>
        </p:nvSpPr>
        <p:spPr bwMode="auto">
          <a:xfrm>
            <a:off x="23685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1" name="Oval 21"/>
          <p:cNvSpPr>
            <a:spLocks noChangeArrowheads="1"/>
          </p:cNvSpPr>
          <p:nvPr/>
        </p:nvSpPr>
        <p:spPr bwMode="auto">
          <a:xfrm>
            <a:off x="24447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2" name="Oval 22"/>
          <p:cNvSpPr>
            <a:spLocks noChangeArrowheads="1"/>
          </p:cNvSpPr>
          <p:nvPr/>
        </p:nvSpPr>
        <p:spPr bwMode="auto">
          <a:xfrm>
            <a:off x="328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3" name="Oval 23"/>
          <p:cNvSpPr>
            <a:spLocks noChangeArrowheads="1"/>
          </p:cNvSpPr>
          <p:nvPr/>
        </p:nvSpPr>
        <p:spPr bwMode="auto">
          <a:xfrm>
            <a:off x="31305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4" name="Oval 24"/>
          <p:cNvSpPr>
            <a:spLocks noChangeArrowheads="1"/>
          </p:cNvSpPr>
          <p:nvPr/>
        </p:nvSpPr>
        <p:spPr bwMode="auto">
          <a:xfrm>
            <a:off x="3663950" y="5264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5" name="Oval 25"/>
          <p:cNvSpPr>
            <a:spLocks noChangeArrowheads="1"/>
          </p:cNvSpPr>
          <p:nvPr/>
        </p:nvSpPr>
        <p:spPr bwMode="auto">
          <a:xfrm>
            <a:off x="35877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6" name="Oval 26"/>
          <p:cNvSpPr>
            <a:spLocks noChangeArrowheads="1"/>
          </p:cNvSpPr>
          <p:nvPr/>
        </p:nvSpPr>
        <p:spPr bwMode="auto">
          <a:xfrm>
            <a:off x="26733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7" name="Oval 27"/>
          <p:cNvSpPr>
            <a:spLocks noChangeArrowheads="1"/>
          </p:cNvSpPr>
          <p:nvPr/>
        </p:nvSpPr>
        <p:spPr bwMode="auto">
          <a:xfrm>
            <a:off x="25209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8" name="Oval 28"/>
          <p:cNvSpPr>
            <a:spLocks noChangeArrowheads="1"/>
          </p:cNvSpPr>
          <p:nvPr/>
        </p:nvSpPr>
        <p:spPr bwMode="auto">
          <a:xfrm>
            <a:off x="30543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73" name="Rectangle 66"/>
          <p:cNvSpPr>
            <a:spLocks noChangeArrowheads="1"/>
          </p:cNvSpPr>
          <p:nvPr/>
        </p:nvSpPr>
        <p:spPr bwMode="auto">
          <a:xfrm>
            <a:off x="2247646" y="5946775"/>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75" name="Rectangle 67"/>
          <p:cNvSpPr>
            <a:spLocks noChangeArrowheads="1"/>
          </p:cNvSpPr>
          <p:nvPr/>
        </p:nvSpPr>
        <p:spPr bwMode="auto">
          <a:xfrm>
            <a:off x="13065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33" name="TextBox 32"/>
          <p:cNvSpPr txBox="1"/>
          <p:nvPr/>
        </p:nvSpPr>
        <p:spPr>
          <a:xfrm>
            <a:off x="914400" y="42976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333" y="76200"/>
            <a:ext cx="7772400" cy="838200"/>
          </a:xfrm>
        </p:spPr>
        <p:txBody>
          <a:bodyPr/>
          <a:lstStyle/>
          <a:p>
            <a:r>
              <a:rPr lang="en-US" dirty="0"/>
              <a:t>*Challenge Question*</a:t>
            </a:r>
          </a:p>
        </p:txBody>
      </p:sp>
      <p:sp>
        <p:nvSpPr>
          <p:cNvPr id="3" name="Content Placeholder 2"/>
          <p:cNvSpPr>
            <a:spLocks noGrp="1"/>
          </p:cNvSpPr>
          <p:nvPr>
            <p:ph idx="1"/>
          </p:nvPr>
        </p:nvSpPr>
        <p:spPr>
          <a:xfrm>
            <a:off x="762000" y="3039110"/>
            <a:ext cx="7696200" cy="3209290"/>
          </a:xfrm>
        </p:spPr>
        <p:txBody>
          <a:bodyPr>
            <a:normAutofit/>
          </a:bodyPr>
          <a:lstStyle/>
          <a:p>
            <a:r>
              <a:rPr lang="en-US" dirty="0"/>
              <a:t>What is the information for crust </a:t>
            </a:r>
            <a:r>
              <a:rPr lang="en-US" dirty="0" err="1"/>
              <a:t>Info</a:t>
            </a:r>
            <a:r>
              <a:rPr lang="en-US" baseline="-25000" dirty="0" err="1"/>
              <a:t>Crust</a:t>
            </a:r>
            <a:r>
              <a:rPr lang="en-US" dirty="0"/>
              <a:t>(</a:t>
            </a:r>
            <a:r>
              <a:rPr lang="en-US" i="1" dirty="0"/>
              <a:t>S</a:t>
            </a:r>
            <a:r>
              <a:rPr lang="en-US" dirty="0"/>
              <a:t>) :</a:t>
            </a:r>
          </a:p>
          <a:p>
            <a:pPr marL="914400" lvl="1" indent="-457200">
              <a:buFont typeface="+mj-lt"/>
              <a:buAutoNum type="alphaUcPeriod"/>
            </a:pPr>
            <a:r>
              <a:rPr lang="en-US" dirty="0"/>
              <a:t>.98</a:t>
            </a:r>
          </a:p>
          <a:p>
            <a:pPr marL="914400" lvl="1" indent="-457200">
              <a:buFont typeface="+mj-lt"/>
              <a:buAutoNum type="alphaUcPeriod"/>
            </a:pPr>
            <a:r>
              <a:rPr lang="en-US" dirty="0"/>
              <a:t>1.35</a:t>
            </a:r>
          </a:p>
          <a:p>
            <a:pPr marL="914400" lvl="1" indent="-457200">
              <a:buFont typeface="+mj-lt"/>
              <a:buAutoNum type="alphaUcPeriod"/>
            </a:pPr>
            <a:r>
              <a:rPr lang="en-US" dirty="0"/>
              <a:t>.12</a:t>
            </a:r>
          </a:p>
          <a:p>
            <a:pPr marL="914400" lvl="1" indent="-457200">
              <a:buFont typeface="+mj-lt"/>
              <a:buAutoNum type="alphaUcPeriod"/>
            </a:pPr>
            <a:r>
              <a:rPr lang="en-US" dirty="0"/>
              <a:t>1.41</a:t>
            </a:r>
          </a:p>
          <a:p>
            <a:pPr marL="914400" lvl="1" indent="-457200">
              <a:buFont typeface="+mj-lt"/>
              <a:buAutoNum type="alphaUcPeriod"/>
            </a:pPr>
            <a:r>
              <a:rPr lang="en-US" dirty="0"/>
              <a:t>None of the Above</a:t>
            </a:r>
          </a:p>
          <a:p>
            <a:r>
              <a:rPr lang="en-US" dirty="0"/>
              <a:t>Is it a better attribute to split on than Meat?</a:t>
            </a:r>
          </a:p>
        </p:txBody>
      </p:sp>
      <p:sp>
        <p:nvSpPr>
          <p:cNvPr id="4" name="Footer Placeholder 3"/>
          <p:cNvSpPr>
            <a:spLocks noGrp="1"/>
          </p:cNvSpPr>
          <p:nvPr>
            <p:ph type="ftr" sz="quarter" idx="11"/>
          </p:nvPr>
        </p:nvSpPr>
        <p:spPr/>
        <p:txBody>
          <a:bodyPr/>
          <a:lstStyle/>
          <a:p>
            <a:pPr>
              <a:defRPr/>
            </a:pPr>
            <a:r>
              <a:rPr lang="en-US"/>
              <a:t>CS 472 - Decision Trees</a:t>
            </a:r>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20</a:t>
            </a:fld>
            <a:endParaRPr lang="en-US"/>
          </a:p>
        </p:txBody>
      </p:sp>
      <p:graphicFrame>
        <p:nvGraphicFramePr>
          <p:cNvPr id="7" name="Table 6"/>
          <p:cNvGraphicFramePr>
            <a:graphicFrameLocks noGrp="1"/>
          </p:cNvGraphicFramePr>
          <p:nvPr/>
        </p:nvGraphicFramePr>
        <p:xfrm>
          <a:off x="152400" y="7620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r>
                        <a:rPr lang="en-US" sz="1200" dirty="0"/>
                        <a:t>Meat</a:t>
                      </a:r>
                    </a:p>
                    <a:p>
                      <a:r>
                        <a:rPr lang="en-US" sz="1200" dirty="0"/>
                        <a:t>N,Y</a:t>
                      </a:r>
                    </a:p>
                  </a:txBody>
                  <a:tcPr/>
                </a:tc>
                <a:tc>
                  <a:txBody>
                    <a:bodyPr/>
                    <a:lstStyle/>
                    <a:p>
                      <a:r>
                        <a:rPr lang="en-US" sz="1200" dirty="0"/>
                        <a:t>Crust</a:t>
                      </a:r>
                    </a:p>
                    <a:p>
                      <a:r>
                        <a:rPr lang="en-US" sz="1200" dirty="0"/>
                        <a:t>D,S,T</a:t>
                      </a:r>
                    </a:p>
                  </a:txBody>
                  <a:tcPr/>
                </a:tc>
                <a:tc>
                  <a:txBody>
                    <a:bodyPr/>
                    <a:lstStyle/>
                    <a:p>
                      <a:r>
                        <a:rPr lang="en-US" sz="1200" dirty="0"/>
                        <a:t>Veg</a:t>
                      </a:r>
                    </a:p>
                    <a:p>
                      <a:r>
                        <a:rPr lang="en-US" sz="1200" dirty="0"/>
                        <a:t>N,Y</a:t>
                      </a:r>
                    </a:p>
                  </a:txBody>
                  <a:tcPr/>
                </a:tc>
                <a:tc>
                  <a:txBody>
                    <a:bodyPr/>
                    <a:lstStyle/>
                    <a:p>
                      <a:r>
                        <a:rPr lang="en-US" sz="1200" dirty="0"/>
                        <a:t>Quality</a:t>
                      </a:r>
                    </a:p>
                    <a:p>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graphicFrame>
        <p:nvGraphicFramePr>
          <p:cNvPr id="8" name="Object 2"/>
          <p:cNvGraphicFramePr>
            <a:graphicFrameLocks noChangeAspect="1"/>
          </p:cNvGraphicFramePr>
          <p:nvPr/>
        </p:nvGraphicFramePr>
        <p:xfrm>
          <a:off x="4160838" y="982663"/>
          <a:ext cx="2132012" cy="644525"/>
        </p:xfrm>
        <a:graphic>
          <a:graphicData uri="http://schemas.openxmlformats.org/presentationml/2006/ole">
            <mc:AlternateContent xmlns:mc="http://schemas.openxmlformats.org/markup-compatibility/2006">
              <mc:Choice xmlns:v="urn:schemas-microsoft-com:vml" Requires="v">
                <p:oleObj spid="_x0000_s93229" name="Equation" r:id="rId4" imgW="1511300" imgH="457200" progId="Equation.3">
                  <p:embed/>
                </p:oleObj>
              </mc:Choice>
              <mc:Fallback>
                <p:oleObj name="Equation" r:id="rId4" imgW="1511300" imgH="457200" progId="Equation.3">
                  <p:embed/>
                  <p:pic>
                    <p:nvPicPr>
                      <p:cNvPr id="8" name="Object 2"/>
                      <p:cNvPicPr>
                        <a:picLocks noChangeAspect="1" noChangeArrowheads="1"/>
                      </p:cNvPicPr>
                      <p:nvPr/>
                    </p:nvPicPr>
                    <p:blipFill>
                      <a:blip r:embed="rId5"/>
                      <a:srcRect/>
                      <a:stretch>
                        <a:fillRect/>
                      </a:stretch>
                    </p:blipFill>
                    <p:spPr bwMode="auto">
                      <a:xfrm>
                        <a:off x="4160838" y="982663"/>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nvGraphicFramePr>
        <p:xfrm>
          <a:off x="3006725" y="1938338"/>
          <a:ext cx="4830763" cy="682625"/>
        </p:xfrm>
        <a:graphic>
          <a:graphicData uri="http://schemas.openxmlformats.org/presentationml/2006/ole">
            <mc:AlternateContent xmlns:mc="http://schemas.openxmlformats.org/markup-compatibility/2006">
              <mc:Choice xmlns:v="urn:schemas-microsoft-com:vml" Requires="v">
                <p:oleObj spid="_x0000_s93230" name="Equation" r:id="rId6" imgW="3136900" imgH="482600" progId="Equation.3">
                  <p:embed/>
                </p:oleObj>
              </mc:Choice>
              <mc:Fallback>
                <p:oleObj name="Equation" r:id="rId6" imgW="3136900" imgH="482600" progId="Equation.3">
                  <p:embed/>
                  <p:pic>
                    <p:nvPicPr>
                      <p:cNvPr id="9" name="Object 3"/>
                      <p:cNvPicPr>
                        <a:picLocks noChangeArrowheads="1"/>
                      </p:cNvPicPr>
                      <p:nvPr/>
                    </p:nvPicPr>
                    <p:blipFill>
                      <a:blip r:embed="rId7"/>
                      <a:srcRect/>
                      <a:stretch>
                        <a:fillRect/>
                      </a:stretch>
                    </p:blipFill>
                    <p:spPr bwMode="auto">
                      <a:xfrm>
                        <a:off x="3006725" y="1938338"/>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2316054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333" y="76200"/>
            <a:ext cx="7772400" cy="838200"/>
          </a:xfrm>
        </p:spPr>
        <p:txBody>
          <a:bodyPr/>
          <a:lstStyle/>
          <a:p>
            <a:r>
              <a:rPr lang="en-US" dirty="0"/>
              <a:t>Decision Tree Example</a:t>
            </a:r>
          </a:p>
        </p:txBody>
      </p:sp>
      <p:sp>
        <p:nvSpPr>
          <p:cNvPr id="3" name="Content Placeholder 2"/>
          <p:cNvSpPr>
            <a:spLocks noGrp="1"/>
          </p:cNvSpPr>
          <p:nvPr>
            <p:ph idx="1"/>
          </p:nvPr>
        </p:nvSpPr>
        <p:spPr>
          <a:xfrm>
            <a:off x="762000" y="3039110"/>
            <a:ext cx="7848600" cy="3056890"/>
          </a:xfrm>
        </p:spPr>
        <p:txBody>
          <a:bodyPr>
            <a:normAutofit/>
          </a:bodyPr>
          <a:lstStyle/>
          <a:p>
            <a:r>
              <a:rPr lang="en-US" dirty="0" err="1"/>
              <a:t>Info</a:t>
            </a:r>
            <a:r>
              <a:rPr lang="en-US" baseline="-25000" dirty="0" err="1"/>
              <a:t>Meat</a:t>
            </a:r>
            <a:r>
              <a:rPr lang="en-US" dirty="0"/>
              <a:t>(</a:t>
            </a:r>
            <a:r>
              <a:rPr lang="en-US" i="1" dirty="0"/>
              <a:t>S</a:t>
            </a:r>
            <a:r>
              <a:rPr lang="en-US" dirty="0"/>
              <a:t>) = 4/9·(-2/4log</a:t>
            </a:r>
            <a:r>
              <a:rPr lang="en-US" baseline="-25000" dirty="0"/>
              <a:t>2</a:t>
            </a:r>
            <a:r>
              <a:rPr lang="en-US" dirty="0"/>
              <a:t>2/4 - 2/4·log</a:t>
            </a:r>
            <a:r>
              <a:rPr lang="en-US" baseline="-25000" dirty="0"/>
              <a:t>2</a:t>
            </a:r>
            <a:r>
              <a:rPr lang="en-US" dirty="0"/>
              <a:t>2/4 - 0·log</a:t>
            </a:r>
            <a:r>
              <a:rPr lang="en-US" baseline="-25000" dirty="0"/>
              <a:t>2</a:t>
            </a:r>
            <a:r>
              <a:rPr lang="en-US" dirty="0"/>
              <a:t>0/4) +</a:t>
            </a:r>
          </a:p>
          <a:p>
            <a:pPr marL="0" indent="0">
              <a:buNone/>
            </a:pPr>
            <a:r>
              <a:rPr lang="en-US" dirty="0"/>
              <a:t>            5/9·(-0/5·log</a:t>
            </a:r>
            <a:r>
              <a:rPr lang="en-US" baseline="-25000" dirty="0"/>
              <a:t>2</a:t>
            </a:r>
            <a:r>
              <a:rPr lang="en-US" dirty="0"/>
              <a:t>0/5 - 2/5·log</a:t>
            </a:r>
            <a:r>
              <a:rPr lang="en-US" baseline="-25000" dirty="0"/>
              <a:t>2</a:t>
            </a:r>
            <a:r>
              <a:rPr lang="en-US" dirty="0"/>
              <a:t>2/5 - 3/5·log</a:t>
            </a:r>
            <a:r>
              <a:rPr lang="en-US" baseline="-25000" dirty="0"/>
              <a:t>2</a:t>
            </a:r>
            <a:r>
              <a:rPr lang="en-US" dirty="0"/>
              <a:t>3/5) =  </a:t>
            </a:r>
            <a:r>
              <a:rPr lang="en-US" dirty="0">
                <a:solidFill>
                  <a:srgbClr val="00FFFF"/>
                </a:solidFill>
              </a:rPr>
              <a:t>.98</a:t>
            </a:r>
          </a:p>
          <a:p>
            <a:r>
              <a:rPr lang="en-US" dirty="0" err="1"/>
              <a:t>Info</a:t>
            </a:r>
            <a:r>
              <a:rPr lang="en-US" baseline="-25000" dirty="0" err="1"/>
              <a:t>Crust</a:t>
            </a:r>
            <a:r>
              <a:rPr lang="en-US" dirty="0"/>
              <a:t>(</a:t>
            </a:r>
            <a:r>
              <a:rPr lang="en-US" i="1" dirty="0"/>
              <a:t>S</a:t>
            </a:r>
            <a:r>
              <a:rPr lang="en-US" dirty="0"/>
              <a:t>) = 4/9·(-1/4log</a:t>
            </a:r>
            <a:r>
              <a:rPr lang="en-US" baseline="-25000" dirty="0"/>
              <a:t>2</a:t>
            </a:r>
            <a:r>
              <a:rPr lang="en-US" dirty="0"/>
              <a:t>1/4 - 2/4·log</a:t>
            </a:r>
            <a:r>
              <a:rPr lang="en-US" baseline="-25000" dirty="0"/>
              <a:t>2</a:t>
            </a:r>
            <a:r>
              <a:rPr lang="en-US" dirty="0"/>
              <a:t>2/4 - 1/4·log</a:t>
            </a:r>
            <a:r>
              <a:rPr lang="en-US" baseline="-25000" dirty="0"/>
              <a:t>2</a:t>
            </a:r>
            <a:r>
              <a:rPr lang="en-US" dirty="0"/>
              <a:t>1/4) +</a:t>
            </a:r>
          </a:p>
          <a:p>
            <a:pPr marL="0" indent="0">
              <a:buNone/>
            </a:pPr>
            <a:r>
              <a:rPr lang="en-US" dirty="0"/>
              <a:t>            2/9·(-0/2·log</a:t>
            </a:r>
            <a:r>
              <a:rPr lang="en-US" baseline="-25000" dirty="0"/>
              <a:t>2</a:t>
            </a:r>
            <a:r>
              <a:rPr lang="en-US" dirty="0"/>
              <a:t>0/2 - 1/2·log</a:t>
            </a:r>
            <a:r>
              <a:rPr lang="en-US" baseline="-25000" dirty="0"/>
              <a:t>2</a:t>
            </a:r>
            <a:r>
              <a:rPr lang="en-US" dirty="0"/>
              <a:t>1/2 - 1/2·log</a:t>
            </a:r>
            <a:r>
              <a:rPr lang="en-US" baseline="-25000" dirty="0"/>
              <a:t>2</a:t>
            </a:r>
            <a:r>
              <a:rPr lang="en-US" dirty="0"/>
              <a:t>1/2) +</a:t>
            </a:r>
          </a:p>
          <a:p>
            <a:pPr marL="0" indent="0">
              <a:buNone/>
            </a:pPr>
            <a:r>
              <a:rPr lang="en-US" dirty="0"/>
              <a:t>            3/9·(-1/3·log</a:t>
            </a:r>
            <a:r>
              <a:rPr lang="en-US" baseline="-25000" dirty="0"/>
              <a:t>2</a:t>
            </a:r>
            <a:r>
              <a:rPr lang="en-US" dirty="0"/>
              <a:t>1/3 - 1/3·log</a:t>
            </a:r>
            <a:r>
              <a:rPr lang="en-US" baseline="-25000" dirty="0"/>
              <a:t>2</a:t>
            </a:r>
            <a:r>
              <a:rPr lang="en-US" dirty="0"/>
              <a:t>1/3 - 1/3·log</a:t>
            </a:r>
            <a:r>
              <a:rPr lang="en-US" baseline="-25000" dirty="0"/>
              <a:t>2</a:t>
            </a:r>
            <a:r>
              <a:rPr lang="en-US" dirty="0"/>
              <a:t>1/3) =  </a:t>
            </a:r>
            <a:r>
              <a:rPr lang="en-US" dirty="0">
                <a:solidFill>
                  <a:srgbClr val="00FFFF"/>
                </a:solidFill>
              </a:rPr>
              <a:t>1.41</a:t>
            </a:r>
          </a:p>
          <a:p>
            <a:r>
              <a:rPr lang="en-US" dirty="0">
                <a:solidFill>
                  <a:srgbClr val="FFFFFF"/>
                </a:solidFill>
              </a:rPr>
              <a:t>Meat leaves less info and thus is the better of these two</a:t>
            </a:r>
            <a:endParaRPr lang="en-US" dirty="0">
              <a:solidFill>
                <a:srgbClr val="00FFFF"/>
              </a:solidFill>
            </a:endParaRPr>
          </a:p>
        </p:txBody>
      </p:sp>
      <p:sp>
        <p:nvSpPr>
          <p:cNvPr id="4" name="Footer Placeholder 3"/>
          <p:cNvSpPr>
            <a:spLocks noGrp="1"/>
          </p:cNvSpPr>
          <p:nvPr>
            <p:ph type="ftr" sz="quarter" idx="11"/>
          </p:nvPr>
        </p:nvSpPr>
        <p:spPr/>
        <p:txBody>
          <a:bodyPr/>
          <a:lstStyle/>
          <a:p>
            <a:pPr>
              <a:defRPr/>
            </a:pPr>
            <a:r>
              <a:rPr lang="en-US"/>
              <a:t>CS 472 - Decision Trees</a:t>
            </a:r>
            <a:endParaRPr lang="en-US" dirty="0"/>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21</a:t>
            </a:fld>
            <a:endParaRPr lang="en-US"/>
          </a:p>
        </p:txBody>
      </p:sp>
      <p:graphicFrame>
        <p:nvGraphicFramePr>
          <p:cNvPr id="7" name="Table 6"/>
          <p:cNvGraphicFramePr>
            <a:graphicFrameLocks noGrp="1"/>
          </p:cNvGraphicFramePr>
          <p:nvPr/>
        </p:nvGraphicFramePr>
        <p:xfrm>
          <a:off x="152400" y="7620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MeatN,Y</a:t>
                      </a:r>
                      <a:endParaRPr lang="en-US" sz="1200" dirty="0"/>
                    </a:p>
                  </a:txBody>
                  <a:tcPr/>
                </a:tc>
                <a:tc>
                  <a:txBody>
                    <a:bodyPr/>
                    <a:lstStyle/>
                    <a:p>
                      <a:r>
                        <a:rPr lang="en-US" sz="1200" dirty="0"/>
                        <a:t>Crust</a:t>
                      </a:r>
                    </a:p>
                    <a:p>
                      <a:r>
                        <a:rPr lang="en-US" sz="1200" dirty="0"/>
                        <a:t>D,S,T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VegN,Y</a:t>
                      </a:r>
                      <a:endParaRPr lang="en-US" sz="1200" dirty="0"/>
                    </a:p>
                  </a:txBody>
                  <a:tcPr/>
                </a:tc>
                <a:tc>
                  <a:txBody>
                    <a:bodyPr/>
                    <a:lstStyle/>
                    <a:p>
                      <a:r>
                        <a:rPr lang="en-US" sz="1200" dirty="0"/>
                        <a:t>Quality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graphicFrame>
        <p:nvGraphicFramePr>
          <p:cNvPr id="8" name="Object 2"/>
          <p:cNvGraphicFramePr>
            <a:graphicFrameLocks noChangeAspect="1"/>
          </p:cNvGraphicFramePr>
          <p:nvPr/>
        </p:nvGraphicFramePr>
        <p:xfrm>
          <a:off x="4160838" y="982663"/>
          <a:ext cx="2132012" cy="644525"/>
        </p:xfrm>
        <a:graphic>
          <a:graphicData uri="http://schemas.openxmlformats.org/presentationml/2006/ole">
            <mc:AlternateContent xmlns:mc="http://schemas.openxmlformats.org/markup-compatibility/2006">
              <mc:Choice xmlns:v="urn:schemas-microsoft-com:vml" Requires="v">
                <p:oleObj spid="_x0000_s95277" name="Equation" r:id="rId3" imgW="1511300" imgH="457200" progId="Equation.3">
                  <p:embed/>
                </p:oleObj>
              </mc:Choice>
              <mc:Fallback>
                <p:oleObj name="Equation" r:id="rId3" imgW="1511300" imgH="457200" progId="Equation.3">
                  <p:embed/>
                  <p:pic>
                    <p:nvPicPr>
                      <p:cNvPr id="8" name="Object 2"/>
                      <p:cNvPicPr>
                        <a:picLocks noChangeAspect="1" noChangeArrowheads="1"/>
                      </p:cNvPicPr>
                      <p:nvPr/>
                    </p:nvPicPr>
                    <p:blipFill>
                      <a:blip r:embed="rId4"/>
                      <a:srcRect/>
                      <a:stretch>
                        <a:fillRect/>
                      </a:stretch>
                    </p:blipFill>
                    <p:spPr bwMode="auto">
                      <a:xfrm>
                        <a:off x="4160838" y="982663"/>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nvGraphicFramePr>
        <p:xfrm>
          <a:off x="3006725" y="1938338"/>
          <a:ext cx="4830763" cy="682625"/>
        </p:xfrm>
        <a:graphic>
          <a:graphicData uri="http://schemas.openxmlformats.org/presentationml/2006/ole">
            <mc:AlternateContent xmlns:mc="http://schemas.openxmlformats.org/markup-compatibility/2006">
              <mc:Choice xmlns:v="urn:schemas-microsoft-com:vml" Requires="v">
                <p:oleObj spid="_x0000_s95278" name="Equation" r:id="rId5" imgW="3136900" imgH="482600" progId="Equation.3">
                  <p:embed/>
                </p:oleObj>
              </mc:Choice>
              <mc:Fallback>
                <p:oleObj name="Equation" r:id="rId5" imgW="3136900" imgH="482600" progId="Equation.3">
                  <p:embed/>
                  <p:pic>
                    <p:nvPicPr>
                      <p:cNvPr id="9" name="Object 3"/>
                      <p:cNvPicPr>
                        <a:picLocks noChangeArrowheads="1"/>
                      </p:cNvPicPr>
                      <p:nvPr/>
                    </p:nvPicPr>
                    <p:blipFill>
                      <a:blip r:embed="rId6"/>
                      <a:srcRect/>
                      <a:stretch>
                        <a:fillRect/>
                      </a:stretch>
                    </p:blipFill>
                    <p:spPr bwMode="auto">
                      <a:xfrm>
                        <a:off x="3006725" y="1938338"/>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246663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333" y="76200"/>
            <a:ext cx="7772400" cy="838200"/>
          </a:xfrm>
        </p:spPr>
        <p:txBody>
          <a:bodyPr/>
          <a:lstStyle/>
          <a:p>
            <a:r>
              <a:rPr lang="en-US" dirty="0"/>
              <a:t>Decision Tree Homework</a:t>
            </a:r>
          </a:p>
        </p:txBody>
      </p:sp>
      <p:sp>
        <p:nvSpPr>
          <p:cNvPr id="3" name="Content Placeholder 2"/>
          <p:cNvSpPr>
            <a:spLocks noGrp="1"/>
          </p:cNvSpPr>
          <p:nvPr>
            <p:ph idx="1"/>
          </p:nvPr>
        </p:nvSpPr>
        <p:spPr>
          <a:xfrm>
            <a:off x="762000" y="2932112"/>
            <a:ext cx="7696200" cy="3316287"/>
          </a:xfrm>
        </p:spPr>
        <p:txBody>
          <a:bodyPr>
            <a:normAutofit/>
          </a:bodyPr>
          <a:lstStyle/>
          <a:p>
            <a:r>
              <a:rPr lang="en-US" dirty="0"/>
              <a:t>Finish the first level, find the best attribute and split</a:t>
            </a:r>
          </a:p>
          <a:p>
            <a:r>
              <a:rPr lang="en-US" dirty="0"/>
              <a:t>Then find the best attribute for the left most node at the second level</a:t>
            </a:r>
          </a:p>
          <a:p>
            <a:pPr lvl="1"/>
            <a:r>
              <a:rPr lang="en-US" dirty="0"/>
              <a:t>Assume sub-nodes are sorted alphabetically left to right by attribute</a:t>
            </a:r>
          </a:p>
          <a:p>
            <a:pPr lvl="1"/>
            <a:r>
              <a:rPr lang="en-US" dirty="0"/>
              <a:t>You could do the other nodes if you want for practice</a:t>
            </a:r>
          </a:p>
        </p:txBody>
      </p:sp>
      <p:sp>
        <p:nvSpPr>
          <p:cNvPr id="4" name="Footer Placeholder 3"/>
          <p:cNvSpPr>
            <a:spLocks noGrp="1"/>
          </p:cNvSpPr>
          <p:nvPr>
            <p:ph type="ftr" sz="quarter" idx="11"/>
          </p:nvPr>
        </p:nvSpPr>
        <p:spPr/>
        <p:txBody>
          <a:bodyPr/>
          <a:lstStyle/>
          <a:p>
            <a:pPr>
              <a:defRPr/>
            </a:pPr>
            <a:r>
              <a:rPr lang="en-US"/>
              <a:t>CS 472 - Decision Trees</a:t>
            </a:r>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22</a:t>
            </a:fld>
            <a:endParaRPr lang="en-US"/>
          </a:p>
        </p:txBody>
      </p:sp>
      <p:graphicFrame>
        <p:nvGraphicFramePr>
          <p:cNvPr id="7" name="Table 6"/>
          <p:cNvGraphicFramePr>
            <a:graphicFrameLocks noGrp="1"/>
          </p:cNvGraphicFramePr>
          <p:nvPr/>
        </p:nvGraphicFramePr>
        <p:xfrm>
          <a:off x="152400" y="76200"/>
          <a:ext cx="2286000" cy="2651760"/>
        </p:xfrm>
        <a:graphic>
          <a:graphicData uri="http://schemas.openxmlformats.org/drawingml/2006/table">
            <a:tbl>
              <a:tblPr firstRow="1" bandRow="1">
                <a:tableStyleId>{10A1B5D5-9B99-4C35-A422-299274C87663}</a:tableStyleId>
              </a:tblPr>
              <a:tblGrid>
                <a:gridCol w="532802">
                  <a:extLst>
                    <a:ext uri="{9D8B030D-6E8A-4147-A177-3AD203B41FA5}">
                      <a16:colId xmlns:a16="http://schemas.microsoft.com/office/drawing/2014/main" val="20000"/>
                    </a:ext>
                  </a:extLst>
                </a:gridCol>
                <a:gridCol w="610197">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1">
                  <a:extLst>
                    <a:ext uri="{9D8B030D-6E8A-4147-A177-3AD203B41FA5}">
                      <a16:colId xmlns:a16="http://schemas.microsoft.com/office/drawing/2014/main" val="20003"/>
                    </a:ext>
                  </a:extLst>
                </a:gridCol>
              </a:tblGrid>
              <a:tr h="440285">
                <a:tc>
                  <a:txBody>
                    <a:bodyPr/>
                    <a:lstStyle/>
                    <a:p>
                      <a:r>
                        <a:rPr lang="en-US" sz="1200" dirty="0"/>
                        <a:t>Meat</a:t>
                      </a:r>
                    </a:p>
                    <a:p>
                      <a:r>
                        <a:rPr lang="en-US" sz="1200" dirty="0"/>
                        <a:t>N,Y</a:t>
                      </a:r>
                    </a:p>
                  </a:txBody>
                  <a:tcPr/>
                </a:tc>
                <a:tc>
                  <a:txBody>
                    <a:bodyPr/>
                    <a:lstStyle/>
                    <a:p>
                      <a:r>
                        <a:rPr lang="en-US" sz="1200" dirty="0"/>
                        <a:t>Crust</a:t>
                      </a:r>
                    </a:p>
                    <a:p>
                      <a:r>
                        <a:rPr lang="en-US" sz="1200" dirty="0"/>
                        <a:t>D,S,T</a:t>
                      </a:r>
                    </a:p>
                  </a:txBody>
                  <a:tcPr/>
                </a:tc>
                <a:tc>
                  <a:txBody>
                    <a:bodyPr/>
                    <a:lstStyle/>
                    <a:p>
                      <a:r>
                        <a:rPr lang="en-US" sz="1200" dirty="0"/>
                        <a:t>Veg</a:t>
                      </a:r>
                    </a:p>
                    <a:p>
                      <a:r>
                        <a:rPr lang="en-US" sz="1200" dirty="0"/>
                        <a:t>N,Y</a:t>
                      </a:r>
                    </a:p>
                  </a:txBody>
                  <a:tcPr/>
                </a:tc>
                <a:tc>
                  <a:txBody>
                    <a:bodyPr/>
                    <a:lstStyle/>
                    <a:p>
                      <a:r>
                        <a:rPr lang="en-US" sz="1200" dirty="0"/>
                        <a:t>Quality</a:t>
                      </a:r>
                    </a:p>
                    <a:p>
                      <a:r>
                        <a:rPr lang="en-US" sz="1200" dirty="0" err="1"/>
                        <a:t>B,G,Gr</a:t>
                      </a:r>
                      <a:endParaRPr lang="en-US" sz="1200" dirty="0"/>
                    </a:p>
                  </a:txBody>
                  <a:tcPr/>
                </a:tc>
                <a:extLst>
                  <a:ext uri="{0D108BD9-81ED-4DB2-BD59-A6C34878D82A}">
                    <a16:rowId xmlns:a16="http://schemas.microsoft.com/office/drawing/2014/main" val="10000"/>
                  </a:ext>
                </a:extLst>
              </a:tr>
              <a:tr h="234818">
                <a:tc>
                  <a:txBody>
                    <a:bodyPr/>
                    <a:lstStyle/>
                    <a:p>
                      <a:r>
                        <a:rPr lang="en-US" sz="1000" dirty="0"/>
                        <a:t>Y</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Great</a:t>
                      </a:r>
                    </a:p>
                  </a:txBody>
                  <a:tcPr/>
                </a:tc>
                <a:extLst>
                  <a:ext uri="{0D108BD9-81ED-4DB2-BD59-A6C34878D82A}">
                    <a16:rowId xmlns:a16="http://schemas.microsoft.com/office/drawing/2014/main" val="10001"/>
                  </a:ext>
                </a:extLst>
              </a:tr>
              <a:tr h="234818">
                <a:tc>
                  <a:txBody>
                    <a:bodyPr/>
                    <a:lstStyle/>
                    <a:p>
                      <a:r>
                        <a:rPr lang="en-US" sz="1000" dirty="0"/>
                        <a:t>N</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2"/>
                  </a:ext>
                </a:extLst>
              </a:tr>
              <a:tr h="234818">
                <a:tc>
                  <a:txBody>
                    <a:bodyPr/>
                    <a:lstStyle/>
                    <a:p>
                      <a:r>
                        <a:rPr lang="en-US" sz="1000" dirty="0"/>
                        <a:t>N</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3"/>
                  </a:ext>
                </a:extLst>
              </a:tr>
              <a:tr h="234818">
                <a:tc>
                  <a:txBody>
                    <a:bodyPr/>
                    <a:lstStyle/>
                    <a:p>
                      <a:r>
                        <a:rPr lang="en-US" sz="1000" dirty="0"/>
                        <a:t>Y</a:t>
                      </a:r>
                    </a:p>
                  </a:txBody>
                  <a:tcPr/>
                </a:tc>
                <a:tc>
                  <a:txBody>
                    <a:bodyPr/>
                    <a:lstStyle/>
                    <a:p>
                      <a:r>
                        <a:rPr lang="en-US" sz="1000" dirty="0"/>
                        <a:t>Stuffed</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4"/>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5"/>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Y</a:t>
                      </a:r>
                    </a:p>
                  </a:txBody>
                  <a:tcPr/>
                </a:tc>
                <a:tc>
                  <a:txBody>
                    <a:bodyPr/>
                    <a:lstStyle/>
                    <a:p>
                      <a:r>
                        <a:rPr lang="en-US" sz="1000" dirty="0"/>
                        <a:t>Great</a:t>
                      </a:r>
                    </a:p>
                  </a:txBody>
                  <a:tcPr/>
                </a:tc>
                <a:extLst>
                  <a:ext uri="{0D108BD9-81ED-4DB2-BD59-A6C34878D82A}">
                    <a16:rowId xmlns:a16="http://schemas.microsoft.com/office/drawing/2014/main" val="10006"/>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Y</a:t>
                      </a:r>
                    </a:p>
                  </a:txBody>
                  <a:tcPr/>
                </a:tc>
                <a:tc>
                  <a:txBody>
                    <a:bodyPr/>
                    <a:lstStyle/>
                    <a:p>
                      <a:r>
                        <a:rPr lang="en-US" sz="1000" dirty="0"/>
                        <a:t>Good</a:t>
                      </a:r>
                    </a:p>
                  </a:txBody>
                  <a:tcPr/>
                </a:tc>
                <a:extLst>
                  <a:ext uri="{0D108BD9-81ED-4DB2-BD59-A6C34878D82A}">
                    <a16:rowId xmlns:a16="http://schemas.microsoft.com/office/drawing/2014/main" val="10007"/>
                  </a:ext>
                </a:extLst>
              </a:tr>
              <a:tr h="234818">
                <a:tc>
                  <a:txBody>
                    <a:bodyPr/>
                    <a:lstStyle/>
                    <a:p>
                      <a:r>
                        <a:rPr lang="en-US" sz="1000" dirty="0"/>
                        <a:t>Y</a:t>
                      </a:r>
                    </a:p>
                  </a:txBody>
                  <a:tcPr/>
                </a:tc>
                <a:tc>
                  <a:txBody>
                    <a:bodyPr/>
                    <a:lstStyle/>
                    <a:p>
                      <a:r>
                        <a:rPr lang="en-US" sz="1000" dirty="0"/>
                        <a:t>Deep</a:t>
                      </a:r>
                    </a:p>
                  </a:txBody>
                  <a:tcPr/>
                </a:tc>
                <a:tc>
                  <a:txBody>
                    <a:bodyPr/>
                    <a:lstStyle/>
                    <a:p>
                      <a:r>
                        <a:rPr lang="en-US" sz="1000" dirty="0"/>
                        <a:t>N</a:t>
                      </a:r>
                    </a:p>
                  </a:txBody>
                  <a:tcPr/>
                </a:tc>
                <a:tc>
                  <a:txBody>
                    <a:bodyPr/>
                    <a:lstStyle/>
                    <a:p>
                      <a:r>
                        <a:rPr lang="en-US" sz="1000" dirty="0"/>
                        <a:t>Good</a:t>
                      </a:r>
                    </a:p>
                  </a:txBody>
                  <a:tcPr/>
                </a:tc>
                <a:extLst>
                  <a:ext uri="{0D108BD9-81ED-4DB2-BD59-A6C34878D82A}">
                    <a16:rowId xmlns:a16="http://schemas.microsoft.com/office/drawing/2014/main" val="10008"/>
                  </a:ext>
                </a:extLst>
              </a:tr>
              <a:tr h="234818">
                <a:tc>
                  <a:txBody>
                    <a:bodyPr/>
                    <a:lstStyle/>
                    <a:p>
                      <a:r>
                        <a:rPr lang="en-US" sz="1000" dirty="0"/>
                        <a:t>N</a:t>
                      </a:r>
                    </a:p>
                  </a:txBody>
                  <a:tcPr/>
                </a:tc>
                <a:tc>
                  <a:txBody>
                    <a:bodyPr/>
                    <a:lstStyle/>
                    <a:p>
                      <a:r>
                        <a:rPr lang="en-US" sz="1000" dirty="0"/>
                        <a:t>Thin</a:t>
                      </a:r>
                    </a:p>
                  </a:txBody>
                  <a:tcPr/>
                </a:tc>
                <a:tc>
                  <a:txBody>
                    <a:bodyPr/>
                    <a:lstStyle/>
                    <a:p>
                      <a:r>
                        <a:rPr lang="en-US" sz="1000" dirty="0"/>
                        <a:t>N</a:t>
                      </a:r>
                    </a:p>
                  </a:txBody>
                  <a:tcPr/>
                </a:tc>
                <a:tc>
                  <a:txBody>
                    <a:bodyPr/>
                    <a:lstStyle/>
                    <a:p>
                      <a:r>
                        <a:rPr lang="en-US" sz="1000" dirty="0"/>
                        <a:t>Bad</a:t>
                      </a:r>
                    </a:p>
                  </a:txBody>
                  <a:tcPr/>
                </a:tc>
                <a:extLst>
                  <a:ext uri="{0D108BD9-81ED-4DB2-BD59-A6C34878D82A}">
                    <a16:rowId xmlns:a16="http://schemas.microsoft.com/office/drawing/2014/main" val="10009"/>
                  </a:ext>
                </a:extLst>
              </a:tr>
            </a:tbl>
          </a:graphicData>
        </a:graphic>
      </p:graphicFrame>
      <p:graphicFrame>
        <p:nvGraphicFramePr>
          <p:cNvPr id="8" name="Object 2"/>
          <p:cNvGraphicFramePr>
            <a:graphicFrameLocks noChangeAspect="1"/>
          </p:cNvGraphicFramePr>
          <p:nvPr/>
        </p:nvGraphicFramePr>
        <p:xfrm>
          <a:off x="4160838" y="982663"/>
          <a:ext cx="2132012" cy="644525"/>
        </p:xfrm>
        <a:graphic>
          <a:graphicData uri="http://schemas.openxmlformats.org/presentationml/2006/ole">
            <mc:AlternateContent xmlns:mc="http://schemas.openxmlformats.org/markup-compatibility/2006">
              <mc:Choice xmlns:v="urn:schemas-microsoft-com:vml" Requires="v">
                <p:oleObj spid="_x0000_s94253" name="Equation" r:id="rId4" imgW="1511300" imgH="457200" progId="Equation.3">
                  <p:embed/>
                </p:oleObj>
              </mc:Choice>
              <mc:Fallback>
                <p:oleObj name="Equation" r:id="rId4" imgW="1511300" imgH="457200" progId="Equation.3">
                  <p:embed/>
                  <p:pic>
                    <p:nvPicPr>
                      <p:cNvPr id="8" name="Object 2"/>
                      <p:cNvPicPr>
                        <a:picLocks noChangeAspect="1" noChangeArrowheads="1"/>
                      </p:cNvPicPr>
                      <p:nvPr/>
                    </p:nvPicPr>
                    <p:blipFill>
                      <a:blip r:embed="rId5"/>
                      <a:srcRect/>
                      <a:stretch>
                        <a:fillRect/>
                      </a:stretch>
                    </p:blipFill>
                    <p:spPr bwMode="auto">
                      <a:xfrm>
                        <a:off x="4160838" y="982663"/>
                        <a:ext cx="2132012" cy="6445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Object 3"/>
          <p:cNvGraphicFramePr>
            <a:graphicFrameLocks/>
          </p:cNvGraphicFramePr>
          <p:nvPr/>
        </p:nvGraphicFramePr>
        <p:xfrm>
          <a:off x="3006725" y="1938338"/>
          <a:ext cx="4830763" cy="682625"/>
        </p:xfrm>
        <a:graphic>
          <a:graphicData uri="http://schemas.openxmlformats.org/presentationml/2006/ole">
            <mc:AlternateContent xmlns:mc="http://schemas.openxmlformats.org/markup-compatibility/2006">
              <mc:Choice xmlns:v="urn:schemas-microsoft-com:vml" Requires="v">
                <p:oleObj spid="_x0000_s94254" name="Equation" r:id="rId6" imgW="3136900" imgH="482600" progId="Equation.3">
                  <p:embed/>
                </p:oleObj>
              </mc:Choice>
              <mc:Fallback>
                <p:oleObj name="Equation" r:id="rId6" imgW="3136900" imgH="482600" progId="Equation.3">
                  <p:embed/>
                  <p:pic>
                    <p:nvPicPr>
                      <p:cNvPr id="9" name="Object 3"/>
                      <p:cNvPicPr>
                        <a:picLocks noChangeArrowheads="1"/>
                      </p:cNvPicPr>
                      <p:nvPr/>
                    </p:nvPicPr>
                    <p:blipFill>
                      <a:blip r:embed="rId7"/>
                      <a:srcRect/>
                      <a:stretch>
                        <a:fillRect/>
                      </a:stretch>
                    </p:blipFill>
                    <p:spPr bwMode="auto">
                      <a:xfrm>
                        <a:off x="3006725" y="1938338"/>
                        <a:ext cx="4830763" cy="682625"/>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256533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31747" name="Slide Number Placeholder 5"/>
          <p:cNvSpPr>
            <a:spLocks noGrp="1"/>
          </p:cNvSpPr>
          <p:nvPr>
            <p:ph type="sldNum" sz="quarter" idx="12"/>
          </p:nvPr>
        </p:nvSpPr>
        <p:spPr>
          <a:noFill/>
        </p:spPr>
        <p:txBody>
          <a:bodyPr/>
          <a:lstStyle/>
          <a:p>
            <a:fld id="{BAA6DBD3-E880-AF49-8A1B-A45014131DC8}" type="slidenum">
              <a:rPr lang="en-US" smtClean="0">
                <a:latin typeface="Times New Roman" pitchFamily="1" charset="0"/>
              </a:rPr>
              <a:pPr/>
              <a:t>23</a:t>
            </a:fld>
            <a:endParaRPr lang="en-US">
              <a:latin typeface="Times New Roman" pitchFamily="1" charset="0"/>
            </a:endParaRPr>
          </a:p>
        </p:txBody>
      </p:sp>
      <p:sp>
        <p:nvSpPr>
          <p:cNvPr id="265218" name="Rectangle 2"/>
          <p:cNvSpPr>
            <a:spLocks noGrp="1" noChangeArrowheads="1"/>
          </p:cNvSpPr>
          <p:nvPr>
            <p:ph type="title"/>
          </p:nvPr>
        </p:nvSpPr>
        <p:spPr/>
        <p:txBody>
          <a:bodyPr lIns="90488" tIns="44450" rIns="90488" bIns="44450"/>
          <a:lstStyle/>
          <a:p>
            <a:pPr eaLnBrk="1" hangingPunct="1">
              <a:defRPr/>
            </a:pPr>
            <a:r>
              <a:rPr lang="en-US" dirty="0">
                <a:ea typeface="+mj-ea"/>
                <a:cs typeface="+mj-cs"/>
              </a:rPr>
              <a:t>ID3 Notes</a:t>
            </a:r>
          </a:p>
        </p:txBody>
      </p:sp>
      <p:sp>
        <p:nvSpPr>
          <p:cNvPr id="31749" name="Rectangle 3"/>
          <p:cNvSpPr>
            <a:spLocks noGrp="1" noChangeArrowheads="1"/>
          </p:cNvSpPr>
          <p:nvPr>
            <p:ph type="body" idx="1"/>
          </p:nvPr>
        </p:nvSpPr>
        <p:spPr>
          <a:xfrm>
            <a:off x="685800" y="1676400"/>
            <a:ext cx="7467600" cy="4343400"/>
          </a:xfrm>
          <a:noFill/>
        </p:spPr>
        <p:txBody>
          <a:bodyPr lIns="90488" tIns="44450" rIns="90488" bIns="44450"/>
          <a:lstStyle/>
          <a:p>
            <a:pPr eaLnBrk="1" hangingPunct="1"/>
            <a:r>
              <a:rPr lang="en-US" dirty="0">
                <a:ea typeface="ＭＳ Ｐゴシック" pitchFamily="1" charset="-128"/>
                <a:cs typeface="ＭＳ Ｐゴシック" pitchFamily="1" charset="-128"/>
              </a:rPr>
              <a:t>Attributes which best discriminate between classes are chosen</a:t>
            </a:r>
          </a:p>
          <a:p>
            <a:pPr eaLnBrk="1" hangingPunct="1"/>
            <a:r>
              <a:rPr lang="en-US" dirty="0">
                <a:ea typeface="ＭＳ Ｐゴシック" pitchFamily="1" charset="-128"/>
                <a:cs typeface="ＭＳ Ｐゴシック" pitchFamily="1" charset="-128"/>
              </a:rPr>
              <a:t>If the same ratios are found in a partitioned set, then gain is 0</a:t>
            </a:r>
          </a:p>
          <a:p>
            <a:pPr eaLnBrk="1" hangingPunct="1"/>
            <a:r>
              <a:rPr lang="en-US" dirty="0">
                <a:ea typeface="ＭＳ Ｐゴシック" pitchFamily="1" charset="-128"/>
                <a:cs typeface="ＭＳ Ｐゴシック" pitchFamily="1" charset="-128"/>
              </a:rPr>
              <a:t>Complexity: </a:t>
            </a:r>
          </a:p>
          <a:p>
            <a:pPr lvl="1" eaLnBrk="1" hangingPunct="1"/>
            <a:r>
              <a:rPr lang="en-US" dirty="0">
                <a:ea typeface="ＭＳ Ｐゴシック" pitchFamily="1" charset="-128"/>
                <a:cs typeface="ＭＳ Ｐゴシック" pitchFamily="1" charset="-128"/>
              </a:rPr>
              <a:t>At each tree node with a set of instances the work is </a:t>
            </a:r>
          </a:p>
          <a:p>
            <a:pPr lvl="2" eaLnBrk="1" hangingPunct="1"/>
            <a:r>
              <a:rPr lang="en-US" dirty="0" err="1">
                <a:ea typeface="ＭＳ Ｐゴシック" pitchFamily="1" charset="-128"/>
                <a:cs typeface="ＭＳ Ｐゴシック" pitchFamily="1" charset="-128"/>
              </a:rPr>
              <a:t>O(|</a:t>
            </a:r>
            <a:r>
              <a:rPr lang="en-US" i="1" dirty="0" err="1">
                <a:ea typeface="ＭＳ Ｐゴシック" pitchFamily="1" charset="-128"/>
                <a:cs typeface="ＭＳ Ｐゴシック" pitchFamily="1" charset="-128"/>
              </a:rPr>
              <a:t>Instances</a:t>
            </a:r>
            <a:r>
              <a:rPr lang="en-US" dirty="0">
                <a:ea typeface="ＭＳ Ｐゴシック" pitchFamily="1" charset="-128"/>
                <a:cs typeface="ＭＳ Ｐゴシック" pitchFamily="1" charset="-128"/>
              </a:rPr>
              <a:t>| * |</a:t>
            </a:r>
            <a:r>
              <a:rPr lang="en-US" i="1" dirty="0">
                <a:ea typeface="ＭＳ Ｐゴシック" pitchFamily="1" charset="-128"/>
                <a:cs typeface="ＭＳ Ｐゴシック" pitchFamily="1" charset="-128"/>
              </a:rPr>
              <a:t>remaining attributes</a:t>
            </a:r>
            <a:r>
              <a:rPr lang="en-US" dirty="0">
                <a:ea typeface="ＭＳ Ｐゴシック" pitchFamily="1" charset="-128"/>
                <a:cs typeface="ＭＳ Ｐゴシック" pitchFamily="1" charset="-128"/>
              </a:rPr>
              <a:t>|),   which is Polynomial</a:t>
            </a:r>
          </a:p>
          <a:p>
            <a:pPr lvl="1" eaLnBrk="1" hangingPunct="1"/>
            <a:r>
              <a:rPr lang="en-US" dirty="0">
                <a:ea typeface="ＭＳ Ｐゴシック" pitchFamily="1" charset="-128"/>
                <a:cs typeface="ＭＳ Ｐゴシック" pitchFamily="1" charset="-128"/>
              </a:rPr>
              <a:t>Total complexity is empirically polynomial</a:t>
            </a:r>
          </a:p>
          <a:p>
            <a:pPr lvl="2" eaLnBrk="1" hangingPunct="1"/>
            <a:r>
              <a:rPr lang="en-US" dirty="0" err="1">
                <a:ea typeface="ＭＳ Ｐゴシック" pitchFamily="1" charset="-128"/>
                <a:cs typeface="ＭＳ Ｐゴシック" pitchFamily="1" charset="-128"/>
              </a:rPr>
              <a:t>O(|</a:t>
            </a:r>
            <a:r>
              <a:rPr lang="en-US" i="1" dirty="0" err="1">
                <a:ea typeface="ＭＳ Ｐゴシック" pitchFamily="1" charset="-128"/>
                <a:cs typeface="ＭＳ Ｐゴシック" pitchFamily="1" charset="-128"/>
              </a:rPr>
              <a:t>TrainingSet</a:t>
            </a:r>
            <a:r>
              <a:rPr lang="en-US" dirty="0">
                <a:ea typeface="ＭＳ Ｐゴシック" pitchFamily="1" charset="-128"/>
                <a:cs typeface="ＭＳ Ｐゴシック" pitchFamily="1" charset="-128"/>
              </a:rPr>
              <a:t>| * |</a:t>
            </a:r>
            <a:r>
              <a:rPr lang="en-US" i="1" dirty="0">
                <a:ea typeface="ＭＳ Ｐゴシック" pitchFamily="1" charset="-128"/>
                <a:cs typeface="ＭＳ Ｐゴシック" pitchFamily="1" charset="-128"/>
              </a:rPr>
              <a:t>attributes</a:t>
            </a:r>
            <a:r>
              <a:rPr lang="en-US" dirty="0">
                <a:ea typeface="ＭＳ Ｐゴシック" pitchFamily="1" charset="-128"/>
                <a:cs typeface="ＭＳ Ｐゴシック" pitchFamily="1" charset="-128"/>
              </a:rPr>
              <a:t>| * |</a:t>
            </a:r>
            <a:r>
              <a:rPr lang="en-US" i="1" dirty="0">
                <a:ea typeface="ＭＳ Ｐゴシック" pitchFamily="1" charset="-128"/>
                <a:cs typeface="ＭＳ Ｐゴシック" pitchFamily="1" charset="-128"/>
              </a:rPr>
              <a:t>nodes in the tree</a:t>
            </a:r>
            <a:r>
              <a:rPr lang="en-US" dirty="0">
                <a:ea typeface="ＭＳ Ｐゴシック" pitchFamily="1" charset="-128"/>
                <a:cs typeface="ＭＳ Ｐゴシック" pitchFamily="1" charset="-128"/>
              </a:rPr>
              <a:t>|)</a:t>
            </a:r>
          </a:p>
          <a:p>
            <a:pPr lvl="2" eaLnBrk="1" hangingPunct="1"/>
            <a:r>
              <a:rPr lang="en-US" dirty="0">
                <a:ea typeface="ＭＳ Ｐゴシック" pitchFamily="1" charset="-128"/>
                <a:cs typeface="ＭＳ Ｐゴシック" pitchFamily="1" charset="-128"/>
              </a:rPr>
              <a:t>where the number of nodes is bound by the number of attributes and can be kept smaller through stopping criteria, etc.</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33795" name="Slide Number Placeholder 5"/>
          <p:cNvSpPr>
            <a:spLocks noGrp="1"/>
          </p:cNvSpPr>
          <p:nvPr>
            <p:ph type="sldNum" sz="quarter" idx="12"/>
          </p:nvPr>
        </p:nvSpPr>
        <p:spPr>
          <a:noFill/>
        </p:spPr>
        <p:txBody>
          <a:bodyPr/>
          <a:lstStyle/>
          <a:p>
            <a:fld id="{93288F48-4228-6D49-9D00-EECC7FA91E1C}" type="slidenum">
              <a:rPr lang="en-US" smtClean="0">
                <a:latin typeface="Times New Roman" pitchFamily="1" charset="0"/>
              </a:rPr>
              <a:pPr/>
              <a:t>24</a:t>
            </a:fld>
            <a:endParaRPr lang="en-US">
              <a:latin typeface="Times New Roman" pitchFamily="1" charset="0"/>
            </a:endParaRPr>
          </a:p>
        </p:txBody>
      </p:sp>
      <p:sp>
        <p:nvSpPr>
          <p:cNvPr id="267266" name="Rectangle 2"/>
          <p:cNvSpPr>
            <a:spLocks noGrp="1" noChangeArrowheads="1"/>
          </p:cNvSpPr>
          <p:nvPr>
            <p:ph type="title"/>
          </p:nvPr>
        </p:nvSpPr>
        <p:spPr>
          <a:xfrm>
            <a:off x="609600" y="457200"/>
            <a:ext cx="7772400" cy="838200"/>
          </a:xfrm>
        </p:spPr>
        <p:txBody>
          <a:bodyPr lIns="90488" tIns="44450" rIns="90488" bIns="44450"/>
          <a:lstStyle/>
          <a:p>
            <a:pPr eaLnBrk="1" hangingPunct="1">
              <a:defRPr/>
            </a:pPr>
            <a:r>
              <a:rPr lang="en-US" dirty="0">
                <a:ea typeface="+mj-ea"/>
                <a:cs typeface="+mj-cs"/>
              </a:rPr>
              <a:t>ID3 Overfit Avoidance</a:t>
            </a:r>
          </a:p>
        </p:txBody>
      </p:sp>
      <p:sp>
        <p:nvSpPr>
          <p:cNvPr id="33797" name="Rectangle 3"/>
          <p:cNvSpPr>
            <a:spLocks noGrp="1" noChangeArrowheads="1"/>
          </p:cNvSpPr>
          <p:nvPr>
            <p:ph type="body" idx="1"/>
          </p:nvPr>
        </p:nvSpPr>
        <p:spPr>
          <a:xfrm>
            <a:off x="914400" y="1295400"/>
            <a:ext cx="7315200" cy="4648200"/>
          </a:xfrm>
        </p:spPr>
        <p:txBody>
          <a:bodyPr lIns="90488" tIns="44450" rIns="90488" bIns="44450"/>
          <a:lstStyle/>
          <a:p>
            <a:pPr marL="285750" indent="-285750" eaLnBrk="1" hangingPunct="1"/>
            <a:r>
              <a:rPr lang="en-US" sz="2000" dirty="0">
                <a:ea typeface="ＭＳ Ｐゴシック" pitchFamily="1" charset="-128"/>
                <a:cs typeface="ＭＳ Ｐゴシック" pitchFamily="1" charset="-128"/>
              </a:rPr>
              <a:t>Noise can cause inability to converge 100% or can lead to overly complex decision trees (overfitting). Thus, we usually allow leafs with multiple classes. </a:t>
            </a:r>
          </a:p>
          <a:p>
            <a:pPr marL="685800" lvl="1" eaLnBrk="1" hangingPunct="1"/>
            <a:r>
              <a:rPr lang="en-US" sz="1600" dirty="0"/>
              <a:t>Can select the majority class as the output, or output a confidence vector</a:t>
            </a:r>
          </a:p>
          <a:p>
            <a:pPr marL="285750" indent="-285750" eaLnBrk="1" hangingPunct="1"/>
            <a:r>
              <a:rPr lang="en-US" sz="2000" dirty="0">
                <a:ea typeface="ＭＳ Ｐゴシック" pitchFamily="1" charset="-128"/>
                <a:cs typeface="ＭＳ Ｐゴシック" pitchFamily="1" charset="-128"/>
              </a:rPr>
              <a:t>Also, may not have sufficient attributes to perfectly divide data</a:t>
            </a:r>
          </a:p>
          <a:p>
            <a:pPr marL="285750" indent="-285750" eaLnBrk="1" hangingPunct="1"/>
            <a:r>
              <a:rPr lang="en-US" sz="2000" dirty="0">
                <a:ea typeface="ＭＳ Ｐゴシック" pitchFamily="1" charset="-128"/>
                <a:cs typeface="ＭＳ Ｐゴシック" pitchFamily="1" charset="-128"/>
              </a:rPr>
              <a:t>Even if no noise, statistical chance can lead to overfit, especially when the training set is not large.  (e.g. some irrelevant attribute may happen to cause a perfect split in terms of info gain on the training set, but will generalize poorly)</a:t>
            </a:r>
          </a:p>
          <a:p>
            <a:pPr marL="285750" indent="-285750" eaLnBrk="1" hangingPunct="1"/>
            <a:r>
              <a:rPr lang="en-US" sz="2000" dirty="0">
                <a:ea typeface="ＭＳ Ｐゴシック" pitchFamily="1" charset="-128"/>
                <a:cs typeface="ＭＳ Ｐゴシック" pitchFamily="1" charset="-128"/>
              </a:rPr>
              <a:t>One approach - </a:t>
            </a:r>
            <a:r>
              <a:rPr lang="en-US" sz="1800" dirty="0"/>
              <a:t>Use a validation set and only add a new node if improvement (or no decrease) in accuracy on the validation set – checked independently at each branch of the tree using data set from parent </a:t>
            </a:r>
          </a:p>
          <a:p>
            <a:pPr marL="685800" lvl="1" eaLnBrk="1" hangingPunct="1"/>
            <a:r>
              <a:rPr lang="en-US" sz="1600" dirty="0"/>
              <a:t> shrinking data problem</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35843" name="Slide Number Placeholder 5"/>
          <p:cNvSpPr>
            <a:spLocks noGrp="1"/>
          </p:cNvSpPr>
          <p:nvPr>
            <p:ph type="sldNum" sz="quarter" idx="12"/>
          </p:nvPr>
        </p:nvSpPr>
        <p:spPr>
          <a:noFill/>
        </p:spPr>
        <p:txBody>
          <a:bodyPr/>
          <a:lstStyle/>
          <a:p>
            <a:fld id="{C660F365-14C9-BA43-9531-B0399C6650F3}" type="slidenum">
              <a:rPr lang="en-US" smtClean="0">
                <a:latin typeface="Times New Roman" pitchFamily="1" charset="0"/>
              </a:rPr>
              <a:pPr/>
              <a:t>25</a:t>
            </a:fld>
            <a:endParaRPr lang="en-US">
              <a:latin typeface="Times New Roman" pitchFamily="1" charset="0"/>
            </a:endParaRPr>
          </a:p>
        </p:txBody>
      </p:sp>
      <p:sp>
        <p:nvSpPr>
          <p:cNvPr id="271362" name="Rectangle 2"/>
          <p:cNvSpPr>
            <a:spLocks noGrp="1" noChangeArrowheads="1"/>
          </p:cNvSpPr>
          <p:nvPr>
            <p:ph type="title"/>
          </p:nvPr>
        </p:nvSpPr>
        <p:spPr/>
        <p:txBody>
          <a:bodyPr/>
          <a:lstStyle/>
          <a:p>
            <a:pPr eaLnBrk="1" hangingPunct="1">
              <a:defRPr/>
            </a:pPr>
            <a:r>
              <a:rPr lang="en-US">
                <a:ea typeface="+mj-ea"/>
                <a:cs typeface="+mj-cs"/>
              </a:rPr>
              <a:t>ID3 Overfit Avoidance (cont.)</a:t>
            </a:r>
          </a:p>
        </p:txBody>
      </p:sp>
      <p:sp>
        <p:nvSpPr>
          <p:cNvPr id="35845" name="Rectangle 3"/>
          <p:cNvSpPr>
            <a:spLocks noGrp="1" noChangeArrowheads="1"/>
          </p:cNvSpPr>
          <p:nvPr>
            <p:ph type="body" idx="1"/>
          </p:nvPr>
        </p:nvSpPr>
        <p:spPr/>
        <p:txBody>
          <a:bodyPr/>
          <a:lstStyle/>
          <a:p>
            <a:pPr marL="285750" indent="-285750" eaLnBrk="1" hangingPunct="1"/>
            <a:r>
              <a:rPr lang="en-US" sz="1800" dirty="0">
                <a:ea typeface="ＭＳ Ｐゴシック" pitchFamily="1" charset="-128"/>
                <a:cs typeface="ＭＳ Ｐゴシック" pitchFamily="1" charset="-128"/>
              </a:rPr>
              <a:t>If testing a truly irrelevant attribute, then the class proportion in the partitioned sets should be similar to the initial set, with a small info gain.  Could only allow attributes with gains exceeding some threshold in order to sift noise.  However, empirically tends to disallow some relevant attribute tests.</a:t>
            </a:r>
          </a:p>
          <a:p>
            <a:pPr marL="285750" indent="-285750" eaLnBrk="1" hangingPunct="1"/>
            <a:r>
              <a:rPr lang="en-US" sz="1800" dirty="0">
                <a:ea typeface="ＭＳ Ｐゴシック" pitchFamily="1" charset="-128"/>
                <a:cs typeface="ＭＳ Ｐゴシック" pitchFamily="1" charset="-128"/>
              </a:rPr>
              <a:t>Use Chi-square test to decide confidence in whether attribute is irrelevant.  Approach used in original ID3.  (Takes amount of data into account)</a:t>
            </a:r>
          </a:p>
          <a:p>
            <a:pPr marL="285750" indent="-285750" eaLnBrk="1" hangingPunct="1"/>
            <a:r>
              <a:rPr lang="en-US" sz="1800" dirty="0">
                <a:ea typeface="ＭＳ Ｐゴシック" pitchFamily="1" charset="-128"/>
                <a:cs typeface="ＭＳ Ｐゴシック" pitchFamily="1" charset="-128"/>
              </a:rPr>
              <a:t>If you decide to not test with any more attributes, label node with either most common, or with probability of most common (good for distribution vs function)</a:t>
            </a:r>
          </a:p>
          <a:p>
            <a:pPr marL="285750" indent="-285750" eaLnBrk="1" hangingPunct="1"/>
            <a:r>
              <a:rPr lang="en-US" sz="1800" dirty="0">
                <a:ea typeface="ＭＳ Ｐゴシック" pitchFamily="1" charset="-128"/>
                <a:cs typeface="ＭＳ Ｐゴシック" pitchFamily="1" charset="-128"/>
              </a:rPr>
              <a:t>C4.5 allows tree to be changed into a rule set.  Rules can then be pruned in other ways.</a:t>
            </a:r>
            <a:endParaRPr lang="en-US" sz="2000" dirty="0">
              <a:ea typeface="ＭＳ Ｐゴシック" pitchFamily="1" charset="-128"/>
              <a:cs typeface="ＭＳ Ｐゴシック" pitchFamily="1" charset="-128"/>
            </a:endParaRPr>
          </a:p>
          <a:p>
            <a:pPr marL="285750" indent="-285750" eaLnBrk="1" hangingPunct="1"/>
            <a:r>
              <a:rPr lang="en-US" sz="1800" dirty="0">
                <a:ea typeface="ＭＳ Ｐゴシック" pitchFamily="1" charset="-128"/>
                <a:cs typeface="ＭＳ Ｐゴシック" pitchFamily="1" charset="-128"/>
              </a:rPr>
              <a:t>C4.5 handles noise by first filling out complete tree and then pruning any nodes where expected error could statistically decrease (# of instances at node becomes critical).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37891" name="Slide Number Placeholder 5"/>
          <p:cNvSpPr>
            <a:spLocks noGrp="1"/>
          </p:cNvSpPr>
          <p:nvPr>
            <p:ph type="sldNum" sz="quarter" idx="12"/>
          </p:nvPr>
        </p:nvSpPr>
        <p:spPr>
          <a:noFill/>
        </p:spPr>
        <p:txBody>
          <a:bodyPr/>
          <a:lstStyle/>
          <a:p>
            <a:fld id="{6602CAFE-B814-9544-9425-976A332C9E3C}" type="slidenum">
              <a:rPr lang="en-US" smtClean="0">
                <a:latin typeface="Times New Roman" pitchFamily="1" charset="0"/>
              </a:rPr>
              <a:pPr/>
              <a:t>26</a:t>
            </a:fld>
            <a:endParaRPr lang="en-US">
              <a:latin typeface="Times New Roman" pitchFamily="1" charset="0"/>
            </a:endParaRPr>
          </a:p>
        </p:txBody>
      </p:sp>
      <p:sp>
        <p:nvSpPr>
          <p:cNvPr id="269314" name="Rectangle 2"/>
          <p:cNvSpPr>
            <a:spLocks noGrp="1" noChangeArrowheads="1"/>
          </p:cNvSpPr>
          <p:nvPr>
            <p:ph type="title"/>
          </p:nvPr>
        </p:nvSpPr>
        <p:spPr/>
        <p:txBody>
          <a:bodyPr/>
          <a:lstStyle/>
          <a:p>
            <a:pPr eaLnBrk="1" hangingPunct="1">
              <a:defRPr/>
            </a:pPr>
            <a:r>
              <a:rPr lang="en-US" dirty="0">
                <a:ea typeface="+mj-ea"/>
                <a:cs typeface="+mj-cs"/>
              </a:rPr>
              <a:t>Reduced Error Pruning</a:t>
            </a:r>
          </a:p>
        </p:txBody>
      </p:sp>
      <p:sp>
        <p:nvSpPr>
          <p:cNvPr id="37893" name="Rectangle 3"/>
          <p:cNvSpPr>
            <a:spLocks noGrp="1" noChangeArrowheads="1"/>
          </p:cNvSpPr>
          <p:nvPr>
            <p:ph type="body" idx="1"/>
          </p:nvPr>
        </p:nvSpPr>
        <p:spPr>
          <a:xfrm>
            <a:off x="914400" y="1447800"/>
            <a:ext cx="7315200" cy="4800600"/>
          </a:xfrm>
        </p:spPr>
        <p:txBody>
          <a:bodyPr/>
          <a:lstStyle/>
          <a:p>
            <a:pPr marL="285750" indent="-285750" eaLnBrk="1" hangingPunct="1"/>
            <a:r>
              <a:rPr lang="en-US" sz="1800" dirty="0">
                <a:ea typeface="ＭＳ Ｐゴシック" pitchFamily="1" charset="-128"/>
                <a:cs typeface="ＭＳ Ｐゴシック" pitchFamily="1" charset="-128"/>
              </a:rPr>
              <a:t>Validation stopping could stop too early (e.g. higher order combinations)</a:t>
            </a:r>
          </a:p>
          <a:p>
            <a:pPr marL="285750" indent="-285750" eaLnBrk="1" hangingPunct="1"/>
            <a:r>
              <a:rPr lang="en-US" sz="1800" dirty="0">
                <a:ea typeface="ＭＳ Ｐゴシック" pitchFamily="1" charset="-128"/>
                <a:cs typeface="ＭＳ Ｐゴシック" pitchFamily="1" charset="-128"/>
              </a:rPr>
              <a:t>Pruning a full tree (one where all possible nodes have been added)</a:t>
            </a:r>
          </a:p>
          <a:p>
            <a:pPr marL="685800" lvl="1" indent="-228600" eaLnBrk="1" hangingPunct="1"/>
            <a:r>
              <a:rPr lang="en-US" sz="1600" dirty="0"/>
              <a:t>Prune any nodes which would not hurt accuracy</a:t>
            </a:r>
          </a:p>
          <a:p>
            <a:pPr marL="685800" lvl="1" indent="-228600" eaLnBrk="1" hangingPunct="1"/>
            <a:r>
              <a:rPr lang="en-US" sz="1600" dirty="0"/>
              <a:t>Could allow some higher order combinations that would have been missed with validation set early stopping (though could do a VS window)</a:t>
            </a:r>
          </a:p>
          <a:p>
            <a:pPr marL="685800" lvl="1" indent="-228600" eaLnBrk="1" hangingPunct="1"/>
            <a:r>
              <a:rPr lang="en-US" sz="1600" dirty="0"/>
              <a:t>Can simultaneously consider all nodes for pruning rather than just the current frontier</a:t>
            </a:r>
          </a:p>
          <a:p>
            <a:pPr eaLnBrk="1" hangingPunct="1">
              <a:lnSpc>
                <a:spcPct val="90000"/>
              </a:lnSpc>
              <a:buClr>
                <a:schemeClr val="tx1"/>
              </a:buClr>
              <a:buFont typeface="+mj-lt"/>
              <a:buAutoNum type="arabicPeriod"/>
            </a:pPr>
            <a:r>
              <a:rPr lang="en-US" sz="1800" dirty="0">
                <a:ea typeface="ＭＳ Ｐゴシック" pitchFamily="1" charset="-128"/>
                <a:cs typeface="ＭＳ Ｐゴシック" pitchFamily="1" charset="-128"/>
              </a:rPr>
              <a:t>Train tree out fully (empty or consistent partitions or no more attributes)</a:t>
            </a:r>
          </a:p>
          <a:p>
            <a:pPr eaLnBrk="1" hangingPunct="1">
              <a:lnSpc>
                <a:spcPct val="90000"/>
              </a:lnSpc>
              <a:buClr>
                <a:schemeClr val="tx1"/>
              </a:buClr>
              <a:buFont typeface="+mj-lt"/>
              <a:buAutoNum type="arabicPeriod"/>
            </a:pPr>
            <a:r>
              <a:rPr lang="en-US" sz="1800" dirty="0">
                <a:ea typeface="ＭＳ Ｐゴシック" pitchFamily="1" charset="-128"/>
                <a:cs typeface="ＭＳ Ｐゴシック" pitchFamily="1" charset="-128"/>
              </a:rPr>
              <a:t>For EACH non-leaf node, test accuracy on a validation set for a modified tree where the sub-trees of the node are removed and the node is assigned the majority class based of the instances it represents from the training set</a:t>
            </a:r>
          </a:p>
          <a:p>
            <a:pPr eaLnBrk="1" hangingPunct="1">
              <a:lnSpc>
                <a:spcPct val="90000"/>
              </a:lnSpc>
              <a:buClr>
                <a:schemeClr val="tx1"/>
              </a:buClr>
              <a:buFont typeface="+mj-lt"/>
              <a:buAutoNum type="arabicPeriod"/>
            </a:pPr>
            <a:r>
              <a:rPr lang="en-US" sz="1800" dirty="0">
                <a:ea typeface="ＭＳ Ｐゴシック" pitchFamily="1" charset="-128"/>
                <a:cs typeface="ＭＳ Ｐゴシック" pitchFamily="1" charset="-128"/>
              </a:rPr>
              <a:t>Keep pruned tree which does best on the validation set and does at least as well as the original tree on the validation set</a:t>
            </a:r>
          </a:p>
          <a:p>
            <a:pPr eaLnBrk="1" hangingPunct="1">
              <a:lnSpc>
                <a:spcPct val="90000"/>
              </a:lnSpc>
              <a:buClr>
                <a:schemeClr val="tx1"/>
              </a:buClr>
              <a:buFont typeface="+mj-lt"/>
              <a:buAutoNum type="arabicPeriod"/>
            </a:pPr>
            <a:r>
              <a:rPr lang="en-US" sz="1800" dirty="0">
                <a:ea typeface="ＭＳ Ｐゴシック" pitchFamily="1" charset="-128"/>
                <a:cs typeface="ＭＳ Ｐゴシック" pitchFamily="1" charset="-128"/>
              </a:rPr>
              <a:t>Repeat until no pruned tree does as well as the current tree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39939" name="Slide Number Placeholder 5"/>
          <p:cNvSpPr>
            <a:spLocks noGrp="1"/>
          </p:cNvSpPr>
          <p:nvPr>
            <p:ph type="sldNum" sz="quarter" idx="12"/>
          </p:nvPr>
        </p:nvSpPr>
        <p:spPr>
          <a:noFill/>
        </p:spPr>
        <p:txBody>
          <a:bodyPr/>
          <a:lstStyle/>
          <a:p>
            <a:fld id="{5C1EC60C-A9DD-CD41-A56D-828CF25E4F5B}" type="slidenum">
              <a:rPr lang="en-US" smtClean="0">
                <a:latin typeface="Times New Roman" pitchFamily="1" charset="0"/>
              </a:rPr>
              <a:pPr/>
              <a:t>27</a:t>
            </a:fld>
            <a:endParaRPr lang="en-US">
              <a:latin typeface="Times New Roman" pitchFamily="1" charset="0"/>
            </a:endParaRPr>
          </a:p>
        </p:txBody>
      </p:sp>
      <p:sp>
        <p:nvSpPr>
          <p:cNvPr id="275458" name="Rectangle 2"/>
          <p:cNvSpPr>
            <a:spLocks noGrp="1" noChangeArrowheads="1"/>
          </p:cNvSpPr>
          <p:nvPr>
            <p:ph type="title"/>
          </p:nvPr>
        </p:nvSpPr>
        <p:spPr>
          <a:xfrm>
            <a:off x="609600" y="304800"/>
            <a:ext cx="7772400" cy="838200"/>
          </a:xfrm>
        </p:spPr>
        <p:txBody>
          <a:bodyPr lIns="90488" tIns="44450" rIns="90488" bIns="44450"/>
          <a:lstStyle/>
          <a:p>
            <a:pPr eaLnBrk="1" hangingPunct="1">
              <a:defRPr/>
            </a:pPr>
            <a:r>
              <a:rPr lang="en-US" dirty="0"/>
              <a:t>Missing Values: C4.5 Approach</a:t>
            </a:r>
          </a:p>
        </p:txBody>
      </p:sp>
      <p:sp>
        <p:nvSpPr>
          <p:cNvPr id="39941" name="Rectangle 3"/>
          <p:cNvSpPr>
            <a:spLocks noGrp="1" noChangeArrowheads="1"/>
          </p:cNvSpPr>
          <p:nvPr>
            <p:ph type="body" idx="1"/>
          </p:nvPr>
        </p:nvSpPr>
        <p:spPr>
          <a:xfrm>
            <a:off x="685800" y="1371600"/>
            <a:ext cx="7772400" cy="4724400"/>
          </a:xfrm>
          <a:noFill/>
        </p:spPr>
        <p:txBody>
          <a:bodyPr lIns="90488" tIns="44450" rIns="90488" bIns="44450"/>
          <a:lstStyle/>
          <a:p>
            <a:pPr marL="285750" indent="-285750" eaLnBrk="1" hangingPunct="1">
              <a:lnSpc>
                <a:spcPct val="90000"/>
              </a:lnSpc>
            </a:pPr>
            <a:r>
              <a:rPr lang="en-US" sz="2000" dirty="0">
                <a:ea typeface="ＭＳ Ｐゴシック" pitchFamily="1" charset="-128"/>
                <a:cs typeface="ＭＳ Ｐゴシック" pitchFamily="1" charset="-128"/>
              </a:rPr>
              <a:t>Can use any of the methods we discussed previously – new attribute value quite natural with typical nominal data</a:t>
            </a:r>
          </a:p>
          <a:p>
            <a:pPr marL="285750" indent="-285750" eaLnBrk="1" hangingPunct="1">
              <a:lnSpc>
                <a:spcPct val="90000"/>
              </a:lnSpc>
            </a:pPr>
            <a:r>
              <a:rPr lang="en-US" sz="2000" dirty="0">
                <a:ea typeface="ＭＳ Ｐゴシック" pitchFamily="1" charset="-128"/>
                <a:cs typeface="ＭＳ Ｐゴシック" pitchFamily="1" charset="-128"/>
              </a:rPr>
              <a:t>Another approach, particular to decision trees (used in C4.5):</a:t>
            </a:r>
          </a:p>
          <a:p>
            <a:pPr marL="685800" lvl="1" eaLnBrk="1" hangingPunct="1">
              <a:lnSpc>
                <a:spcPct val="90000"/>
              </a:lnSpc>
            </a:pPr>
            <a:r>
              <a:rPr lang="en-US" sz="1600" dirty="0"/>
              <a:t>When arriving at an attribute test for which the attribute is missing do the following:</a:t>
            </a:r>
          </a:p>
          <a:p>
            <a:pPr marL="685800" lvl="1" eaLnBrk="1" hangingPunct="1">
              <a:lnSpc>
                <a:spcPct val="90000"/>
              </a:lnSpc>
            </a:pPr>
            <a:r>
              <a:rPr lang="en-US" sz="1600" dirty="0"/>
              <a:t>Each branch has a probability of being taken based on what percentage of examples at that parent node have a particular value for the missing attribute</a:t>
            </a:r>
          </a:p>
          <a:p>
            <a:pPr marL="685800" lvl="1" eaLnBrk="1" hangingPunct="1">
              <a:lnSpc>
                <a:spcPct val="90000"/>
              </a:lnSpc>
            </a:pPr>
            <a:r>
              <a:rPr lang="en-US" sz="1600" dirty="0"/>
              <a:t>Take </a:t>
            </a:r>
            <a:r>
              <a:rPr lang="en-US" sz="1600" u="sng" dirty="0"/>
              <a:t>all</a:t>
            </a:r>
            <a:r>
              <a:rPr lang="en-US" sz="1600" dirty="0"/>
              <a:t> branches, but carry a weight representing that probability.  Weights could be further modified (multiplied) by other missing attributes in the current example as they continue down the tree.</a:t>
            </a:r>
          </a:p>
          <a:p>
            <a:pPr marL="685800" lvl="1" eaLnBrk="1" hangingPunct="1">
              <a:lnSpc>
                <a:spcPct val="90000"/>
              </a:lnSpc>
            </a:pPr>
            <a:r>
              <a:rPr lang="en-US" sz="1600" dirty="0"/>
              <a:t>Thus, a single instance gets broken up and appropriately distributed down the tree but its total weight throughout the tree will always sum to 1</a:t>
            </a:r>
          </a:p>
          <a:p>
            <a:pPr marL="285750" indent="-285750" eaLnBrk="1" hangingPunct="1">
              <a:lnSpc>
                <a:spcPct val="90000"/>
              </a:lnSpc>
            </a:pPr>
            <a:r>
              <a:rPr lang="en-US" sz="2000" dirty="0">
                <a:ea typeface="ＭＳ Ｐゴシック" pitchFamily="1" charset="-128"/>
                <a:cs typeface="ＭＳ Ｐゴシック" pitchFamily="1" charset="-128"/>
              </a:rPr>
              <a:t>Results in multiple active leaf nodes.  For execution, set output as leaf with highest weight, or sum weights for each output class, and output the class with the largest sum, (or output the class confidence). </a:t>
            </a:r>
          </a:p>
          <a:p>
            <a:pPr marL="285750" indent="-285750" eaLnBrk="1" hangingPunct="1">
              <a:lnSpc>
                <a:spcPct val="90000"/>
              </a:lnSpc>
            </a:pPr>
            <a:r>
              <a:rPr lang="en-US" sz="2000" dirty="0">
                <a:ea typeface="ＭＳ Ｐゴシック" pitchFamily="1" charset="-128"/>
                <a:cs typeface="ＭＳ Ｐゴシック" pitchFamily="1" charset="-128"/>
              </a:rPr>
              <a:t>During learning, scale instance contribution by instance weights.</a:t>
            </a:r>
          </a:p>
          <a:p>
            <a:pPr marL="285750" indent="-285750" eaLnBrk="1" hangingPunct="1">
              <a:lnSpc>
                <a:spcPct val="90000"/>
              </a:lnSpc>
            </a:pPr>
            <a:r>
              <a:rPr lang="en-US" sz="2000" dirty="0">
                <a:ea typeface="ＭＳ Ｐゴシック" pitchFamily="1" charset="-128"/>
                <a:cs typeface="ＭＳ Ｐゴシック" pitchFamily="1" charset="-128"/>
              </a:rPr>
              <a:t>This approach could also be used for labeled probabilistic inputs with subsequent probabilities tied to outputs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41987" name="Slide Number Placeholder 5"/>
          <p:cNvSpPr>
            <a:spLocks noGrp="1"/>
          </p:cNvSpPr>
          <p:nvPr>
            <p:ph type="sldNum" sz="quarter" idx="12"/>
          </p:nvPr>
        </p:nvSpPr>
        <p:spPr>
          <a:noFill/>
        </p:spPr>
        <p:txBody>
          <a:bodyPr/>
          <a:lstStyle/>
          <a:p>
            <a:fld id="{72A0FFE9-6F5B-B340-A8FA-395579724EA8}" type="slidenum">
              <a:rPr lang="en-US" smtClean="0">
                <a:latin typeface="Times New Roman" pitchFamily="1" charset="0"/>
              </a:rPr>
              <a:pPr/>
              <a:t>28</a:t>
            </a:fld>
            <a:endParaRPr lang="en-US">
              <a:latin typeface="Times New Roman" pitchFamily="1" charset="0"/>
            </a:endParaRPr>
          </a:p>
        </p:txBody>
      </p:sp>
      <p:sp>
        <p:nvSpPr>
          <p:cNvPr id="281602" name="Rectangle 2"/>
          <p:cNvSpPr>
            <a:spLocks noGrp="1" noChangeArrowheads="1"/>
          </p:cNvSpPr>
          <p:nvPr>
            <p:ph type="title"/>
          </p:nvPr>
        </p:nvSpPr>
        <p:spPr/>
        <p:txBody>
          <a:bodyPr lIns="90488" tIns="44450" rIns="90488" bIns="44450"/>
          <a:lstStyle/>
          <a:p>
            <a:pPr eaLnBrk="1" hangingPunct="1">
              <a:defRPr/>
            </a:pPr>
            <a:r>
              <a:rPr lang="en-US">
                <a:ea typeface="+mj-ea"/>
                <a:cs typeface="+mj-cs"/>
              </a:rPr>
              <a:t>ID3/C4.5 Miscellaneous</a:t>
            </a:r>
          </a:p>
        </p:txBody>
      </p:sp>
      <p:sp>
        <p:nvSpPr>
          <p:cNvPr id="41989" name="Rectangle 3"/>
          <p:cNvSpPr>
            <a:spLocks noGrp="1" noChangeArrowheads="1"/>
          </p:cNvSpPr>
          <p:nvPr>
            <p:ph type="body" idx="1"/>
          </p:nvPr>
        </p:nvSpPr>
        <p:spPr>
          <a:noFill/>
        </p:spPr>
        <p:txBody>
          <a:bodyPr lIns="90488" tIns="44450" rIns="90488" bIns="44450"/>
          <a:lstStyle/>
          <a:p>
            <a:pPr marL="285750" indent="-285750" eaLnBrk="1" hangingPunct="1"/>
            <a:r>
              <a:rPr lang="en-US" sz="2000" dirty="0">
                <a:ea typeface="ＭＳ Ｐゴシック" pitchFamily="1" charset="-128"/>
                <a:cs typeface="ＭＳ Ｐゴシック" pitchFamily="1" charset="-128"/>
              </a:rPr>
              <a:t>c4.5: Continuous data handled by testing all </a:t>
            </a:r>
            <a:r>
              <a:rPr lang="en-US" sz="2000" i="1" dirty="0">
                <a:ea typeface="ＭＳ Ｐゴシック" pitchFamily="1" charset="-128"/>
                <a:cs typeface="ＭＳ Ｐゴシック" pitchFamily="1" charset="-128"/>
              </a:rPr>
              <a:t>n</a:t>
            </a:r>
            <a:r>
              <a:rPr lang="en-US" sz="2000" dirty="0">
                <a:ea typeface="ＭＳ Ｐゴシック" pitchFamily="1" charset="-128"/>
                <a:cs typeface="ＭＳ Ｐゴシック" pitchFamily="1" charset="-128"/>
              </a:rPr>
              <a:t>-1 possible binary thresholds to see which gives best information gain. The split with highest gain is used as the attribute at that level.</a:t>
            </a:r>
          </a:p>
          <a:p>
            <a:pPr marL="685800" lvl="1" indent="-228600" eaLnBrk="1" hangingPunct="1"/>
            <a:r>
              <a:rPr lang="en-US" sz="1800" dirty="0"/>
              <a:t>More efficient to just test thresholds where there is a change of classification.</a:t>
            </a:r>
          </a:p>
          <a:p>
            <a:pPr marL="685800" lvl="1" indent="-228600" eaLnBrk="1" hangingPunct="1"/>
            <a:r>
              <a:rPr lang="en-US" sz="1800" dirty="0"/>
              <a:t>Is binary split sufficient?  Attribute may need to be split again lower in the tree, no longer have a strict depth bound</a:t>
            </a:r>
          </a:p>
          <a:p>
            <a:pPr marL="285750" indent="-285750" eaLnBrk="1" hangingPunct="1"/>
            <a:r>
              <a:rPr lang="en-US" sz="2000" dirty="0">
                <a:ea typeface="ＭＳ Ｐゴシック" pitchFamily="1" charset="-128"/>
                <a:cs typeface="ＭＳ Ｐゴシック" pitchFamily="1" charset="-128"/>
              </a:rPr>
              <a:t>Intelligibility of DT –  When trees get large, intelligibility drops off</a:t>
            </a:r>
          </a:p>
          <a:p>
            <a:pPr marL="285750" indent="-285750" eaLnBrk="1" hangingPunct="1"/>
            <a:r>
              <a:rPr lang="en-US" sz="2000" dirty="0">
                <a:ea typeface="ＭＳ Ｐゴシック" pitchFamily="1" charset="-128"/>
                <a:cs typeface="ＭＳ Ｐゴシック" pitchFamily="1" charset="-128"/>
              </a:rPr>
              <a:t>C4.5 rules - transforms tree into prioritized rule list with default (most common output for examples not covered by rules).  It does simplification of superfluous  attributes by greedy elimination strategy (based on statistical error confidence as in error pruning).  Prunes less productive rules within rule classes</a:t>
            </a:r>
          </a:p>
          <a:p>
            <a:pPr marL="685800" lvl="1" indent="-228600" eaLnBrk="1" hangingPunct="1"/>
            <a:r>
              <a:rPr lang="en-US" sz="1800" dirty="0"/>
              <a:t>How critical is intelligibility?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44035" name="Slide Number Placeholder 5"/>
          <p:cNvSpPr>
            <a:spLocks noGrp="1"/>
          </p:cNvSpPr>
          <p:nvPr>
            <p:ph type="sldNum" sz="quarter" idx="12"/>
          </p:nvPr>
        </p:nvSpPr>
        <p:spPr>
          <a:noFill/>
        </p:spPr>
        <p:txBody>
          <a:bodyPr/>
          <a:lstStyle/>
          <a:p>
            <a:fld id="{4317E405-C0C5-D246-8BE3-B6FCFF16CE66}" type="slidenum">
              <a:rPr lang="en-US" smtClean="0">
                <a:latin typeface="Times New Roman" pitchFamily="1" charset="0"/>
              </a:rPr>
              <a:pPr/>
              <a:t>29</a:t>
            </a:fld>
            <a:endParaRPr lang="en-US">
              <a:latin typeface="Times New Roman" pitchFamily="1" charset="0"/>
            </a:endParaRPr>
          </a:p>
        </p:txBody>
      </p:sp>
      <p:sp>
        <p:nvSpPr>
          <p:cNvPr id="277506" name="Rectangle 2"/>
          <p:cNvSpPr>
            <a:spLocks noGrp="1" noChangeArrowheads="1"/>
          </p:cNvSpPr>
          <p:nvPr>
            <p:ph type="title"/>
          </p:nvPr>
        </p:nvSpPr>
        <p:spPr/>
        <p:txBody>
          <a:bodyPr lIns="90488" tIns="44450" rIns="90488" bIns="44450"/>
          <a:lstStyle/>
          <a:p>
            <a:pPr eaLnBrk="1" hangingPunct="1">
              <a:defRPr/>
            </a:pPr>
            <a:r>
              <a:rPr lang="en-US" dirty="0">
                <a:ea typeface="+mj-ea"/>
                <a:cs typeface="+mj-cs"/>
              </a:rPr>
              <a:t>Information gain favors attributes with many attribute values</a:t>
            </a:r>
          </a:p>
        </p:txBody>
      </p:sp>
      <p:sp>
        <p:nvSpPr>
          <p:cNvPr id="44037" name="Rectangle 3"/>
          <p:cNvSpPr>
            <a:spLocks noGrp="1" noChangeArrowheads="1"/>
          </p:cNvSpPr>
          <p:nvPr>
            <p:ph type="body" idx="1"/>
          </p:nvPr>
        </p:nvSpPr>
        <p:spPr>
          <a:xfrm>
            <a:off x="533400" y="1676400"/>
            <a:ext cx="8229600" cy="4419600"/>
          </a:xfrm>
          <a:noFill/>
        </p:spPr>
        <p:txBody>
          <a:bodyPr lIns="90488" tIns="44450" rIns="90488" bIns="44450">
            <a:normAutofit fontScale="92500" lnSpcReduction="20000"/>
          </a:bodyPr>
          <a:lstStyle/>
          <a:p>
            <a:pPr eaLnBrk="1" hangingPunct="1"/>
            <a:r>
              <a:rPr lang="en-US" dirty="0">
                <a:ea typeface="ＭＳ Ｐゴシック" pitchFamily="1" charset="-128"/>
                <a:cs typeface="ＭＳ Ｐゴシック" pitchFamily="1" charset="-128"/>
              </a:rPr>
              <a:t>If </a:t>
            </a:r>
            <a:r>
              <a:rPr lang="en-US" i="1"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has random values (SS#), but ends up with only 1 example in each partition, it would have maximum information gain, though a terrible choice.</a:t>
            </a:r>
          </a:p>
          <a:p>
            <a:pPr eaLnBrk="1" hangingPunct="1"/>
            <a:r>
              <a:rPr lang="en-US" dirty="0">
                <a:ea typeface="ＭＳ Ｐゴシック" pitchFamily="1" charset="-128"/>
                <a:cs typeface="ＭＳ Ｐゴシック" pitchFamily="1" charset="-128"/>
              </a:rPr>
              <a:t>Occam’s razor would suggest seeking trees with less overall nodes.   Thus, attributes with less possible values might be given some kind of preference.</a:t>
            </a:r>
          </a:p>
          <a:p>
            <a:pPr eaLnBrk="1" hangingPunct="1"/>
            <a:r>
              <a:rPr lang="en-US" dirty="0">
                <a:ea typeface="ＭＳ Ｐゴシック" pitchFamily="1" charset="-128"/>
                <a:cs typeface="ＭＳ Ｐゴシック" pitchFamily="1" charset="-128"/>
              </a:rPr>
              <a:t>Binary attributes (ASSISTANT) are one solution, but lead to deeper trees, and exponential growth in possible ways of splitting attribute sets</a:t>
            </a:r>
          </a:p>
          <a:p>
            <a:pPr eaLnBrk="1" hangingPunct="1"/>
            <a:r>
              <a:rPr lang="en-US" dirty="0">
                <a:ea typeface="ＭＳ Ｐゴシック" pitchFamily="1" charset="-128"/>
                <a:cs typeface="ＭＳ Ｐゴシック" pitchFamily="1" charset="-128"/>
              </a:rPr>
              <a:t>Can use a penalty for attributes with many values such as Laplacian: </a:t>
            </a:r>
            <a:r>
              <a:rPr lang="en-US" dirty="0"/>
              <a:t>(</a:t>
            </a:r>
            <a:r>
              <a:rPr lang="en-US" i="1" dirty="0"/>
              <a:t>n</a:t>
            </a:r>
            <a:r>
              <a:rPr lang="en-US" i="1" baseline="-25000" dirty="0"/>
              <a:t>c</a:t>
            </a:r>
            <a:r>
              <a:rPr lang="en-US" i="1" dirty="0"/>
              <a:t>+</a:t>
            </a:r>
            <a:r>
              <a:rPr lang="en-US" dirty="0"/>
              <a:t>1)</a:t>
            </a:r>
            <a:r>
              <a:rPr lang="en-US" i="1" dirty="0"/>
              <a:t>/(n+|C|</a:t>
            </a:r>
            <a:r>
              <a:rPr lang="en-US" dirty="0"/>
              <a:t>)</a:t>
            </a:r>
            <a:r>
              <a:rPr lang="en-US" dirty="0">
                <a:ea typeface="ＭＳ Ｐゴシック" pitchFamily="1" charset="-128"/>
                <a:cs typeface="ＭＳ Ｐゴシック" pitchFamily="1" charset="-128"/>
              </a:rPr>
              <a:t>), though real issue is splits with little data</a:t>
            </a:r>
          </a:p>
          <a:p>
            <a:pPr eaLnBrk="1" hangingPunct="1"/>
            <a:r>
              <a:rPr lang="en-US" dirty="0">
                <a:ea typeface="ＭＳ Ｐゴシック" pitchFamily="1" charset="-128"/>
                <a:cs typeface="ＭＳ Ｐゴシック" pitchFamily="1" charset="-128"/>
              </a:rPr>
              <a:t>Gain Ratio is the approach used in original ID3, though you do not have to do that in the project, but realize, you will be susceptible to the SS# variation of overfit, though it doesn’t occur in your data sets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17411" name="Slide Number Placeholder 5"/>
          <p:cNvSpPr>
            <a:spLocks noGrp="1"/>
          </p:cNvSpPr>
          <p:nvPr>
            <p:ph type="sldNum" sz="quarter" idx="12"/>
          </p:nvPr>
        </p:nvSpPr>
        <p:spPr>
          <a:noFill/>
        </p:spPr>
        <p:txBody>
          <a:bodyPr/>
          <a:lstStyle/>
          <a:p>
            <a:fld id="{DA7111BF-2EA2-3B47-910A-C9EB7295ED9E}" type="slidenum">
              <a:rPr lang="en-US" smtClean="0">
                <a:latin typeface="Times New Roman" pitchFamily="1" charset="0"/>
              </a:rPr>
              <a:pPr/>
              <a:t>3</a:t>
            </a:fld>
            <a:endParaRPr lang="en-US">
              <a:latin typeface="Times New Roman" pitchFamily="1" charset="0"/>
            </a:endParaRPr>
          </a:p>
        </p:txBody>
      </p:sp>
      <p:sp>
        <p:nvSpPr>
          <p:cNvPr id="17412" name="Rectangle 2"/>
          <p:cNvSpPr>
            <a:spLocks noGrp="1" noChangeArrowheads="1"/>
          </p:cNvSpPr>
          <p:nvPr>
            <p:ph type="body" idx="1"/>
          </p:nvPr>
        </p:nvSpPr>
        <p:spPr>
          <a:xfrm>
            <a:off x="914400" y="1028700"/>
            <a:ext cx="7086600" cy="1485900"/>
          </a:xfrm>
          <a:noFill/>
        </p:spPr>
        <p:txBody>
          <a:bodyPr lIns="90488" tIns="44450" rIns="90488" bIns="44450"/>
          <a:lstStyle/>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1</a:t>
            </a:r>
            <a:r>
              <a:rPr lang="en-US" dirty="0">
                <a:ea typeface="ＭＳ Ｐゴシック" pitchFamily="1" charset="-128"/>
                <a:cs typeface="ＭＳ Ｐゴシック" pitchFamily="1" charset="-128"/>
              </a:rPr>
              <a:t> is nominal binary feature (Size: S/L)</a:t>
            </a:r>
          </a:p>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 is nominal 3 value feature (Color: R/G/B)</a:t>
            </a:r>
          </a:p>
          <a:p>
            <a:pPr eaLnBrk="1" hangingPunct="1"/>
            <a:r>
              <a:rPr lang="en-US" dirty="0">
                <a:ea typeface="ＭＳ Ｐゴシック" pitchFamily="1" charset="-128"/>
                <a:cs typeface="ＭＳ Ｐゴシック" pitchFamily="1" charset="-128"/>
              </a:rPr>
              <a:t>Next step for left and right children?</a:t>
            </a:r>
          </a:p>
        </p:txBody>
      </p:sp>
      <p:sp>
        <p:nvSpPr>
          <p:cNvPr id="17413" name="Rectangle 3"/>
          <p:cNvSpPr>
            <a:spLocks noChangeArrowheads="1"/>
          </p:cNvSpPr>
          <p:nvPr/>
        </p:nvSpPr>
        <p:spPr bwMode="auto">
          <a:xfrm>
            <a:off x="16827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252932" name="Rectangle 4"/>
          <p:cNvSpPr>
            <a:spLocks noGrp="1" noChangeArrowheads="1"/>
          </p:cNvSpPr>
          <p:nvPr>
            <p:ph type="title"/>
          </p:nvPr>
        </p:nvSpPr>
        <p:spPr>
          <a:xfrm>
            <a:off x="692150" y="190500"/>
            <a:ext cx="7772400" cy="838200"/>
          </a:xfrm>
        </p:spPr>
        <p:txBody>
          <a:bodyPr lIns="90488" tIns="44450" rIns="90488" bIns="44450"/>
          <a:lstStyle/>
          <a:p>
            <a:pPr eaLnBrk="1" hangingPunct="1">
              <a:defRPr/>
            </a:pPr>
            <a:r>
              <a:rPr lang="en-US" dirty="0">
                <a:ea typeface="+mj-ea"/>
                <a:cs typeface="+mj-cs"/>
              </a:rPr>
              <a:t>Decision Tree Learning</a:t>
            </a:r>
          </a:p>
        </p:txBody>
      </p:sp>
      <p:sp>
        <p:nvSpPr>
          <p:cNvPr id="17415" name="Oval 5"/>
          <p:cNvSpPr>
            <a:spLocks noChangeArrowheads="1"/>
          </p:cNvSpPr>
          <p:nvPr/>
        </p:nvSpPr>
        <p:spPr bwMode="auto">
          <a:xfrm>
            <a:off x="1987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6" name="Oval 6"/>
          <p:cNvSpPr>
            <a:spLocks noChangeArrowheads="1"/>
          </p:cNvSpPr>
          <p:nvPr/>
        </p:nvSpPr>
        <p:spPr bwMode="auto">
          <a:xfrm>
            <a:off x="21399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7" name="Oval 7"/>
          <p:cNvSpPr>
            <a:spLocks noChangeArrowheads="1"/>
          </p:cNvSpPr>
          <p:nvPr/>
        </p:nvSpPr>
        <p:spPr bwMode="auto">
          <a:xfrm>
            <a:off x="2368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8" name="Oval 8"/>
          <p:cNvSpPr>
            <a:spLocks noChangeArrowheads="1"/>
          </p:cNvSpPr>
          <p:nvPr/>
        </p:nvSpPr>
        <p:spPr bwMode="auto">
          <a:xfrm>
            <a:off x="38163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9" name="Oval 9"/>
          <p:cNvSpPr>
            <a:spLocks noChangeArrowheads="1"/>
          </p:cNvSpPr>
          <p:nvPr/>
        </p:nvSpPr>
        <p:spPr bwMode="auto">
          <a:xfrm>
            <a:off x="37401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0" name="Rectangle 10"/>
          <p:cNvSpPr>
            <a:spLocks noChangeArrowheads="1"/>
          </p:cNvSpPr>
          <p:nvPr/>
        </p:nvSpPr>
        <p:spPr bwMode="auto">
          <a:xfrm>
            <a:off x="3663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1" name="Rectangle 11"/>
          <p:cNvSpPr>
            <a:spLocks noChangeArrowheads="1"/>
          </p:cNvSpPr>
          <p:nvPr/>
        </p:nvSpPr>
        <p:spPr bwMode="auto">
          <a:xfrm>
            <a:off x="38163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2" name="Rectangle 12"/>
          <p:cNvSpPr>
            <a:spLocks noChangeArrowheads="1"/>
          </p:cNvSpPr>
          <p:nvPr/>
        </p:nvSpPr>
        <p:spPr bwMode="auto">
          <a:xfrm>
            <a:off x="2171700" y="52260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3" name="Rectangle 13"/>
          <p:cNvSpPr>
            <a:spLocks noChangeArrowheads="1"/>
          </p:cNvSpPr>
          <p:nvPr/>
        </p:nvSpPr>
        <p:spPr bwMode="auto">
          <a:xfrm>
            <a:off x="33591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4" name="Rectangle 14"/>
          <p:cNvSpPr>
            <a:spLocks noChangeArrowheads="1"/>
          </p:cNvSpPr>
          <p:nvPr/>
        </p:nvSpPr>
        <p:spPr bwMode="auto">
          <a:xfrm>
            <a:off x="35115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5" name="Rectangle 15"/>
          <p:cNvSpPr>
            <a:spLocks noChangeArrowheads="1"/>
          </p:cNvSpPr>
          <p:nvPr/>
        </p:nvSpPr>
        <p:spPr bwMode="auto">
          <a:xfrm>
            <a:off x="38163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6" name="Rectangle 16"/>
          <p:cNvSpPr>
            <a:spLocks noChangeArrowheads="1"/>
          </p:cNvSpPr>
          <p:nvPr/>
        </p:nvSpPr>
        <p:spPr bwMode="auto">
          <a:xfrm>
            <a:off x="32067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7" name="Rectangle 17"/>
          <p:cNvSpPr>
            <a:spLocks noChangeArrowheads="1"/>
          </p:cNvSpPr>
          <p:nvPr/>
        </p:nvSpPr>
        <p:spPr bwMode="auto">
          <a:xfrm>
            <a:off x="36639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8" name="Oval 18"/>
          <p:cNvSpPr>
            <a:spLocks noChangeArrowheads="1"/>
          </p:cNvSpPr>
          <p:nvPr/>
        </p:nvSpPr>
        <p:spPr bwMode="auto">
          <a:xfrm>
            <a:off x="20637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9" name="Oval 19"/>
          <p:cNvSpPr>
            <a:spLocks noChangeArrowheads="1"/>
          </p:cNvSpPr>
          <p:nvPr/>
        </p:nvSpPr>
        <p:spPr bwMode="auto">
          <a:xfrm>
            <a:off x="19875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0" name="Oval 20"/>
          <p:cNvSpPr>
            <a:spLocks noChangeArrowheads="1"/>
          </p:cNvSpPr>
          <p:nvPr/>
        </p:nvSpPr>
        <p:spPr bwMode="auto">
          <a:xfrm>
            <a:off x="23685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1" name="Oval 21"/>
          <p:cNvSpPr>
            <a:spLocks noChangeArrowheads="1"/>
          </p:cNvSpPr>
          <p:nvPr/>
        </p:nvSpPr>
        <p:spPr bwMode="auto">
          <a:xfrm>
            <a:off x="24447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2" name="Oval 22"/>
          <p:cNvSpPr>
            <a:spLocks noChangeArrowheads="1"/>
          </p:cNvSpPr>
          <p:nvPr/>
        </p:nvSpPr>
        <p:spPr bwMode="auto">
          <a:xfrm>
            <a:off x="328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3" name="Oval 23"/>
          <p:cNvSpPr>
            <a:spLocks noChangeArrowheads="1"/>
          </p:cNvSpPr>
          <p:nvPr/>
        </p:nvSpPr>
        <p:spPr bwMode="auto">
          <a:xfrm>
            <a:off x="31305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4" name="Oval 24"/>
          <p:cNvSpPr>
            <a:spLocks noChangeArrowheads="1"/>
          </p:cNvSpPr>
          <p:nvPr/>
        </p:nvSpPr>
        <p:spPr bwMode="auto">
          <a:xfrm>
            <a:off x="3663950" y="5264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5" name="Oval 25"/>
          <p:cNvSpPr>
            <a:spLocks noChangeArrowheads="1"/>
          </p:cNvSpPr>
          <p:nvPr/>
        </p:nvSpPr>
        <p:spPr bwMode="auto">
          <a:xfrm>
            <a:off x="35877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6" name="Oval 26"/>
          <p:cNvSpPr>
            <a:spLocks noChangeArrowheads="1"/>
          </p:cNvSpPr>
          <p:nvPr/>
        </p:nvSpPr>
        <p:spPr bwMode="auto">
          <a:xfrm>
            <a:off x="26733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7" name="Oval 27"/>
          <p:cNvSpPr>
            <a:spLocks noChangeArrowheads="1"/>
          </p:cNvSpPr>
          <p:nvPr/>
        </p:nvSpPr>
        <p:spPr bwMode="auto">
          <a:xfrm>
            <a:off x="25209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8" name="Oval 28"/>
          <p:cNvSpPr>
            <a:spLocks noChangeArrowheads="1"/>
          </p:cNvSpPr>
          <p:nvPr/>
        </p:nvSpPr>
        <p:spPr bwMode="auto">
          <a:xfrm>
            <a:off x="30543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9" name="Rectangle 29"/>
          <p:cNvSpPr>
            <a:spLocks noChangeArrowheads="1"/>
          </p:cNvSpPr>
          <p:nvPr/>
        </p:nvSpPr>
        <p:spPr bwMode="auto">
          <a:xfrm>
            <a:off x="49593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0" name="Oval 30"/>
          <p:cNvSpPr>
            <a:spLocks noChangeArrowheads="1"/>
          </p:cNvSpPr>
          <p:nvPr/>
        </p:nvSpPr>
        <p:spPr bwMode="auto">
          <a:xfrm>
            <a:off x="5264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1" name="Oval 31"/>
          <p:cNvSpPr>
            <a:spLocks noChangeArrowheads="1"/>
          </p:cNvSpPr>
          <p:nvPr/>
        </p:nvSpPr>
        <p:spPr bwMode="auto">
          <a:xfrm>
            <a:off x="54165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2" name="Oval 32"/>
          <p:cNvSpPr>
            <a:spLocks noChangeArrowheads="1"/>
          </p:cNvSpPr>
          <p:nvPr/>
        </p:nvSpPr>
        <p:spPr bwMode="auto">
          <a:xfrm>
            <a:off x="5645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3" name="Oval 33"/>
          <p:cNvSpPr>
            <a:spLocks noChangeArrowheads="1"/>
          </p:cNvSpPr>
          <p:nvPr/>
        </p:nvSpPr>
        <p:spPr bwMode="auto">
          <a:xfrm>
            <a:off x="709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4" name="Oval 34"/>
          <p:cNvSpPr>
            <a:spLocks noChangeArrowheads="1"/>
          </p:cNvSpPr>
          <p:nvPr/>
        </p:nvSpPr>
        <p:spPr bwMode="auto">
          <a:xfrm>
            <a:off x="70167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5" name="Rectangle 35"/>
          <p:cNvSpPr>
            <a:spLocks noChangeArrowheads="1"/>
          </p:cNvSpPr>
          <p:nvPr/>
        </p:nvSpPr>
        <p:spPr bwMode="auto">
          <a:xfrm>
            <a:off x="69405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6" name="Rectangle 36"/>
          <p:cNvSpPr>
            <a:spLocks noChangeArrowheads="1"/>
          </p:cNvSpPr>
          <p:nvPr/>
        </p:nvSpPr>
        <p:spPr bwMode="auto">
          <a:xfrm>
            <a:off x="7092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7" name="Rectangle 37"/>
          <p:cNvSpPr>
            <a:spLocks noChangeArrowheads="1"/>
          </p:cNvSpPr>
          <p:nvPr/>
        </p:nvSpPr>
        <p:spPr bwMode="auto">
          <a:xfrm>
            <a:off x="5448300" y="522817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8" name="Rectangle 38"/>
          <p:cNvSpPr>
            <a:spLocks noChangeArrowheads="1"/>
          </p:cNvSpPr>
          <p:nvPr/>
        </p:nvSpPr>
        <p:spPr bwMode="auto">
          <a:xfrm>
            <a:off x="66357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9" name="Rectangle 39"/>
          <p:cNvSpPr>
            <a:spLocks noChangeArrowheads="1"/>
          </p:cNvSpPr>
          <p:nvPr/>
        </p:nvSpPr>
        <p:spPr bwMode="auto">
          <a:xfrm>
            <a:off x="67881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0" name="Rectangle 40"/>
          <p:cNvSpPr>
            <a:spLocks noChangeArrowheads="1"/>
          </p:cNvSpPr>
          <p:nvPr/>
        </p:nvSpPr>
        <p:spPr bwMode="auto">
          <a:xfrm>
            <a:off x="70929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1" name="Rectangle 41"/>
          <p:cNvSpPr>
            <a:spLocks noChangeArrowheads="1"/>
          </p:cNvSpPr>
          <p:nvPr/>
        </p:nvSpPr>
        <p:spPr bwMode="auto">
          <a:xfrm>
            <a:off x="64833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2" name="Rectangle 42"/>
          <p:cNvSpPr>
            <a:spLocks noChangeArrowheads="1"/>
          </p:cNvSpPr>
          <p:nvPr/>
        </p:nvSpPr>
        <p:spPr bwMode="auto">
          <a:xfrm>
            <a:off x="69405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3" name="Oval 43"/>
          <p:cNvSpPr>
            <a:spLocks noChangeArrowheads="1"/>
          </p:cNvSpPr>
          <p:nvPr/>
        </p:nvSpPr>
        <p:spPr bwMode="auto">
          <a:xfrm>
            <a:off x="53403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4" name="Oval 44"/>
          <p:cNvSpPr>
            <a:spLocks noChangeArrowheads="1"/>
          </p:cNvSpPr>
          <p:nvPr/>
        </p:nvSpPr>
        <p:spPr bwMode="auto">
          <a:xfrm>
            <a:off x="52641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5" name="Oval 45"/>
          <p:cNvSpPr>
            <a:spLocks noChangeArrowheads="1"/>
          </p:cNvSpPr>
          <p:nvPr/>
        </p:nvSpPr>
        <p:spPr bwMode="auto">
          <a:xfrm>
            <a:off x="56451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6" name="Oval 46"/>
          <p:cNvSpPr>
            <a:spLocks noChangeArrowheads="1"/>
          </p:cNvSpPr>
          <p:nvPr/>
        </p:nvSpPr>
        <p:spPr bwMode="auto">
          <a:xfrm>
            <a:off x="57213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7" name="Oval 47"/>
          <p:cNvSpPr>
            <a:spLocks noChangeArrowheads="1"/>
          </p:cNvSpPr>
          <p:nvPr/>
        </p:nvSpPr>
        <p:spPr bwMode="auto">
          <a:xfrm>
            <a:off x="65595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8" name="Oval 48"/>
          <p:cNvSpPr>
            <a:spLocks noChangeArrowheads="1"/>
          </p:cNvSpPr>
          <p:nvPr/>
        </p:nvSpPr>
        <p:spPr bwMode="auto">
          <a:xfrm>
            <a:off x="64071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9" name="Oval 49"/>
          <p:cNvSpPr>
            <a:spLocks noChangeArrowheads="1"/>
          </p:cNvSpPr>
          <p:nvPr/>
        </p:nvSpPr>
        <p:spPr bwMode="auto">
          <a:xfrm>
            <a:off x="69405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0" name="Oval 50"/>
          <p:cNvSpPr>
            <a:spLocks noChangeArrowheads="1"/>
          </p:cNvSpPr>
          <p:nvPr/>
        </p:nvSpPr>
        <p:spPr bwMode="auto">
          <a:xfrm>
            <a:off x="68643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1" name="Oval 51"/>
          <p:cNvSpPr>
            <a:spLocks noChangeArrowheads="1"/>
          </p:cNvSpPr>
          <p:nvPr/>
        </p:nvSpPr>
        <p:spPr bwMode="auto">
          <a:xfrm>
            <a:off x="59499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2" name="Oval 52"/>
          <p:cNvSpPr>
            <a:spLocks noChangeArrowheads="1"/>
          </p:cNvSpPr>
          <p:nvPr/>
        </p:nvSpPr>
        <p:spPr bwMode="auto">
          <a:xfrm>
            <a:off x="57975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3" name="Oval 53"/>
          <p:cNvSpPr>
            <a:spLocks noChangeArrowheads="1"/>
          </p:cNvSpPr>
          <p:nvPr/>
        </p:nvSpPr>
        <p:spPr bwMode="auto">
          <a:xfrm>
            <a:off x="63309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4" name="Line 54"/>
          <p:cNvSpPr>
            <a:spLocks noChangeShapeType="1"/>
          </p:cNvSpPr>
          <p:nvPr/>
        </p:nvSpPr>
        <p:spPr bwMode="auto">
          <a:xfrm>
            <a:off x="6172200" y="3886200"/>
            <a:ext cx="0" cy="20574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7" name="Line 57"/>
          <p:cNvSpPr>
            <a:spLocks noChangeShapeType="1"/>
          </p:cNvSpPr>
          <p:nvPr/>
        </p:nvSpPr>
        <p:spPr bwMode="auto">
          <a:xfrm flipH="1">
            <a:off x="3962400" y="2870200"/>
            <a:ext cx="254000" cy="2540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8" name="Line 58"/>
          <p:cNvSpPr>
            <a:spLocks noChangeShapeType="1"/>
          </p:cNvSpPr>
          <p:nvPr/>
        </p:nvSpPr>
        <p:spPr bwMode="auto">
          <a:xfrm>
            <a:off x="4419600" y="2857500"/>
            <a:ext cx="254000" cy="2159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6" name="Rectangle 66"/>
          <p:cNvSpPr>
            <a:spLocks noChangeArrowheads="1"/>
          </p:cNvSpPr>
          <p:nvPr/>
        </p:nvSpPr>
        <p:spPr bwMode="auto">
          <a:xfrm>
            <a:off x="5243513" y="2614613"/>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1</a:t>
            </a:r>
          </a:p>
        </p:txBody>
      </p:sp>
      <p:sp>
        <p:nvSpPr>
          <p:cNvPr id="17478" name="Oval 68"/>
          <p:cNvSpPr>
            <a:spLocks noChangeArrowheads="1"/>
          </p:cNvSpPr>
          <p:nvPr/>
        </p:nvSpPr>
        <p:spPr bwMode="auto">
          <a:xfrm>
            <a:off x="4197350" y="2673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9" name="Oval 69"/>
          <p:cNvSpPr>
            <a:spLocks noChangeArrowheads="1"/>
          </p:cNvSpPr>
          <p:nvPr/>
        </p:nvSpPr>
        <p:spPr bwMode="auto">
          <a:xfrm>
            <a:off x="4654550" y="3054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74" name="Rectangle 67"/>
          <p:cNvSpPr>
            <a:spLocks noChangeArrowheads="1"/>
          </p:cNvSpPr>
          <p:nvPr/>
        </p:nvSpPr>
        <p:spPr bwMode="auto">
          <a:xfrm>
            <a:off x="45831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5" name="Rectangle 67"/>
          <p:cNvSpPr>
            <a:spLocks noChangeArrowheads="1"/>
          </p:cNvSpPr>
          <p:nvPr/>
        </p:nvSpPr>
        <p:spPr bwMode="auto">
          <a:xfrm>
            <a:off x="13065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6" name="Oval 69"/>
          <p:cNvSpPr>
            <a:spLocks noChangeArrowheads="1"/>
          </p:cNvSpPr>
          <p:nvPr/>
        </p:nvSpPr>
        <p:spPr bwMode="auto">
          <a:xfrm>
            <a:off x="3816350" y="307340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67" name="Rectangle 66"/>
          <p:cNvSpPr>
            <a:spLocks noChangeArrowheads="1"/>
          </p:cNvSpPr>
          <p:nvPr/>
        </p:nvSpPr>
        <p:spPr bwMode="auto">
          <a:xfrm>
            <a:off x="2247646" y="5946775"/>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68" name="Rectangle 66"/>
          <p:cNvSpPr>
            <a:spLocks noChangeArrowheads="1"/>
          </p:cNvSpPr>
          <p:nvPr/>
        </p:nvSpPr>
        <p:spPr bwMode="auto">
          <a:xfrm>
            <a:off x="5557448" y="5988072"/>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69" name="TextBox 68"/>
          <p:cNvSpPr txBox="1"/>
          <p:nvPr/>
        </p:nvSpPr>
        <p:spPr>
          <a:xfrm>
            <a:off x="914400" y="42849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
        <p:nvSpPr>
          <p:cNvPr id="70" name="TextBox 69"/>
          <p:cNvSpPr txBox="1"/>
          <p:nvPr/>
        </p:nvSpPr>
        <p:spPr>
          <a:xfrm>
            <a:off x="4315996" y="4306255"/>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46084" name="Slide Number Placeholder 5"/>
          <p:cNvSpPr>
            <a:spLocks noGrp="1"/>
          </p:cNvSpPr>
          <p:nvPr>
            <p:ph type="sldNum" sz="quarter" idx="12"/>
          </p:nvPr>
        </p:nvSpPr>
        <p:spPr>
          <a:noFill/>
        </p:spPr>
        <p:txBody>
          <a:bodyPr/>
          <a:lstStyle/>
          <a:p>
            <a:fld id="{0DD80B2C-6499-C942-8758-12886E602DB5}" type="slidenum">
              <a:rPr lang="en-US" smtClean="0">
                <a:latin typeface="Times New Roman" pitchFamily="1" charset="0"/>
              </a:rPr>
              <a:pPr/>
              <a:t>30</a:t>
            </a:fld>
            <a:endParaRPr lang="en-US">
              <a:latin typeface="Times New Roman" pitchFamily="1" charset="0"/>
            </a:endParaRPr>
          </a:p>
        </p:txBody>
      </p:sp>
      <p:sp>
        <p:nvSpPr>
          <p:cNvPr id="279554" name="Rectangle 2"/>
          <p:cNvSpPr>
            <a:spLocks noGrp="1" noChangeArrowheads="1"/>
          </p:cNvSpPr>
          <p:nvPr>
            <p:ph type="title"/>
          </p:nvPr>
        </p:nvSpPr>
        <p:spPr>
          <a:xfrm>
            <a:off x="609600" y="304800"/>
            <a:ext cx="7772400" cy="838200"/>
          </a:xfrm>
        </p:spPr>
        <p:txBody>
          <a:bodyPr lIns="90488" tIns="44450" rIns="90488" bIns="44450"/>
          <a:lstStyle/>
          <a:p>
            <a:pPr eaLnBrk="1" hangingPunct="1">
              <a:defRPr/>
            </a:pPr>
            <a:r>
              <a:rPr lang="en-US"/>
              <a:t>ID3 - Gain Ratio Criteria</a:t>
            </a:r>
          </a:p>
        </p:txBody>
      </p:sp>
      <p:sp>
        <p:nvSpPr>
          <p:cNvPr id="46086" name="Rectangle 3"/>
          <p:cNvSpPr>
            <a:spLocks noGrp="1" noChangeArrowheads="1"/>
          </p:cNvSpPr>
          <p:nvPr>
            <p:ph type="body" idx="1"/>
          </p:nvPr>
        </p:nvSpPr>
        <p:spPr>
          <a:xfrm>
            <a:off x="685800" y="1219200"/>
            <a:ext cx="7772400" cy="5029200"/>
          </a:xfrm>
        </p:spPr>
        <p:txBody>
          <a:bodyPr lIns="90488" tIns="44450" rIns="90488" bIns="44450"/>
          <a:lstStyle/>
          <a:p>
            <a:pPr marL="285750" indent="-285750" eaLnBrk="1" hangingPunct="1">
              <a:lnSpc>
                <a:spcPct val="80000"/>
              </a:lnSpc>
            </a:pPr>
            <a:r>
              <a:rPr lang="en-US" sz="2000" dirty="0">
                <a:ea typeface="ＭＳ Ｐゴシック" pitchFamily="1" charset="-128"/>
                <a:cs typeface="ＭＳ Ｐゴシック" pitchFamily="1" charset="-128"/>
              </a:rPr>
              <a:t>The main problem is splits with little data – What might we do?</a:t>
            </a:r>
          </a:p>
          <a:p>
            <a:pPr marL="685800" lvl="1" eaLnBrk="1" hangingPunct="1">
              <a:lnSpc>
                <a:spcPct val="80000"/>
              </a:lnSpc>
            </a:pPr>
            <a:r>
              <a:rPr lang="en-US" sz="1800" dirty="0"/>
              <a:t>Laplacian or variations common: (</a:t>
            </a:r>
            <a:r>
              <a:rPr lang="en-US" sz="1800" i="1" dirty="0"/>
              <a:t>n</a:t>
            </a:r>
            <a:r>
              <a:rPr lang="en-US" sz="1800" i="1" baseline="-25000" dirty="0"/>
              <a:t>c</a:t>
            </a:r>
            <a:r>
              <a:rPr lang="en-US" sz="1800" i="1" dirty="0"/>
              <a:t>+</a:t>
            </a:r>
            <a:r>
              <a:rPr lang="en-US" sz="1800" dirty="0"/>
              <a:t>1)</a:t>
            </a:r>
            <a:r>
              <a:rPr lang="en-US" sz="1800" i="1" dirty="0"/>
              <a:t>/(n+|C|</a:t>
            </a:r>
            <a:r>
              <a:rPr lang="en-US" sz="1800" dirty="0"/>
              <a:t>) where </a:t>
            </a:r>
            <a:r>
              <a:rPr lang="en-US" sz="1800" i="1" dirty="0" err="1"/>
              <a:t>n</a:t>
            </a:r>
            <a:r>
              <a:rPr lang="en-US" sz="1800" i="1" baseline="-25000" dirty="0" err="1"/>
              <a:t>c</a:t>
            </a:r>
            <a:r>
              <a:rPr lang="en-US" sz="1800" dirty="0"/>
              <a:t> is the majority class and </a:t>
            </a:r>
            <a:r>
              <a:rPr lang="en-US" sz="1800" i="1" dirty="0"/>
              <a:t>|C|</a:t>
            </a:r>
            <a:r>
              <a:rPr lang="en-US" sz="1800" dirty="0"/>
              <a:t> is the number of output classes</a:t>
            </a:r>
          </a:p>
          <a:p>
            <a:pPr marL="285750" indent="-285750" eaLnBrk="1" hangingPunct="1">
              <a:lnSpc>
                <a:spcPct val="80000"/>
              </a:lnSpc>
              <a:spcAft>
                <a:spcPct val="55000"/>
              </a:spcAft>
            </a:pPr>
            <a:endParaRPr lang="en-US" sz="2000" dirty="0">
              <a:ea typeface="ＭＳ Ｐゴシック" pitchFamily="1" charset="-128"/>
              <a:cs typeface="ＭＳ Ｐゴシック" pitchFamily="1" charset="-128"/>
            </a:endParaRPr>
          </a:p>
          <a:p>
            <a:pPr marL="285750" indent="-285750" eaLnBrk="1" hangingPunct="1">
              <a:lnSpc>
                <a:spcPct val="80000"/>
              </a:lnSpc>
              <a:spcAft>
                <a:spcPct val="55000"/>
              </a:spcAft>
            </a:pPr>
            <a:r>
              <a:rPr lang="en-US" sz="2000" dirty="0">
                <a:ea typeface="ＭＳ Ｐゴシック" pitchFamily="1" charset="-128"/>
                <a:cs typeface="ＭＳ Ｐゴシック" pitchFamily="1" charset="-128"/>
              </a:rPr>
              <a:t>Gain Ratio: Split information of an attribute 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a:t>
            </a:r>
          </a:p>
          <a:p>
            <a:pPr marL="285750" indent="-285750" eaLnBrk="1" hangingPunct="1">
              <a:lnSpc>
                <a:spcPct val="80000"/>
              </a:lnSpc>
            </a:pPr>
            <a:r>
              <a:rPr lang="en-US" sz="2000" dirty="0">
                <a:ea typeface="ＭＳ Ｐゴシック" pitchFamily="1" charset="-128"/>
                <a:cs typeface="ＭＳ Ｐゴシック" pitchFamily="1" charset="-128"/>
              </a:rPr>
              <a:t>What is the information content of “splitting on attribute </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 does not ask about output class</a:t>
            </a:r>
          </a:p>
          <a:p>
            <a:pPr marL="285750" indent="-285750" eaLnBrk="1" hangingPunct="1">
              <a:lnSpc>
                <a:spcPct val="80000"/>
              </a:lnSpc>
            </a:pPr>
            <a:r>
              <a:rPr lang="en-US" sz="2000" dirty="0">
                <a:ea typeface="ＭＳ Ｐゴシック" pitchFamily="1" charset="-128"/>
                <a:cs typeface="ＭＳ Ｐゴシック" pitchFamily="1" charset="-128"/>
              </a:rPr>
              <a:t>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or “Split information” is larger for a) many valued attributes and </a:t>
            </a:r>
            <a:r>
              <a:rPr lang="en-US" sz="2000" dirty="0" err="1">
                <a:ea typeface="ＭＳ Ｐゴシック" pitchFamily="1" charset="-128"/>
                <a:cs typeface="ＭＳ Ｐゴシック" pitchFamily="1" charset="-128"/>
              </a:rPr>
              <a:t>b</a:t>
            </a:r>
            <a:r>
              <a:rPr lang="en-US" sz="2000" dirty="0">
                <a:ea typeface="ＭＳ Ｐゴシック" pitchFamily="1" charset="-128"/>
                <a:cs typeface="ＭＳ Ｐゴシック" pitchFamily="1" charset="-128"/>
              </a:rPr>
              <a:t>) when </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evenly partitions data across values.  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is log</a:t>
            </a:r>
            <a:r>
              <a:rPr lang="en-US" sz="2000" baseline="-25000" dirty="0">
                <a:ea typeface="ＭＳ Ｐゴシック" pitchFamily="1" charset="-128"/>
                <a:cs typeface="ＭＳ Ｐゴシック" pitchFamily="1" charset="-128"/>
              </a:rPr>
              <a:t>2</a:t>
            </a:r>
            <a:r>
              <a:rPr lang="en-US" sz="2000" dirty="0">
                <a:ea typeface="ＭＳ Ｐゴシック" pitchFamily="1" charset="-128"/>
                <a:cs typeface="ＭＳ Ｐゴシック" pitchFamily="1" charset="-128"/>
              </a:rPr>
              <a:t>(</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when partitions are all of equal size.</a:t>
            </a:r>
          </a:p>
          <a:p>
            <a:pPr marL="285750" indent="-285750" eaLnBrk="1" hangingPunct="1">
              <a:lnSpc>
                <a:spcPct val="80000"/>
              </a:lnSpc>
            </a:pPr>
            <a:r>
              <a:rPr lang="en-US" sz="2000" dirty="0">
                <a:ea typeface="ＭＳ Ｐゴシック" pitchFamily="1" charset="-128"/>
                <a:cs typeface="ＭＳ Ｐゴシック" pitchFamily="1" charset="-128"/>
              </a:rPr>
              <a:t>Want to minimize "waste" of this information.  When 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is high then </a:t>
            </a:r>
            <a:r>
              <a:rPr lang="en-US" sz="2000" dirty="0" err="1">
                <a:ea typeface="ＭＳ Ｐゴシック" pitchFamily="1" charset="-128"/>
                <a:cs typeface="ＭＳ Ｐゴシック" pitchFamily="1" charset="-128"/>
              </a:rPr>
              <a:t>Gain(</a:t>
            </a:r>
            <a:r>
              <a:rPr lang="en-US" sz="2000" i="1" dirty="0" err="1">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should be high to take advantage.  Maximize Gain Ratio: </a:t>
            </a:r>
            <a:r>
              <a:rPr lang="en-US" sz="2000" dirty="0" err="1">
                <a:ea typeface="ＭＳ Ｐゴシック" pitchFamily="1" charset="-128"/>
                <a:cs typeface="ＭＳ Ｐゴシック" pitchFamily="1" charset="-128"/>
              </a:rPr>
              <a:t>Gain(</a:t>
            </a:r>
            <a:r>
              <a:rPr lang="en-US" sz="2000" i="1" dirty="0" err="1">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a:t>
            </a:r>
            <a:endParaRPr lang="en-US" sz="2000" i="1" dirty="0">
              <a:ea typeface="ＭＳ Ｐゴシック" pitchFamily="1" charset="-128"/>
              <a:cs typeface="ＭＳ Ｐゴシック" pitchFamily="1" charset="-128"/>
            </a:endParaRPr>
          </a:p>
          <a:p>
            <a:pPr marL="285750" indent="-285750" eaLnBrk="1" hangingPunct="1">
              <a:lnSpc>
                <a:spcPct val="80000"/>
              </a:lnSpc>
            </a:pPr>
            <a:r>
              <a:rPr lang="en-US" sz="2000" dirty="0">
                <a:ea typeface="ＭＳ Ｐゴシック" pitchFamily="1" charset="-128"/>
                <a:cs typeface="ＭＳ Ｐゴシック" pitchFamily="1" charset="-128"/>
              </a:rPr>
              <a:t>However, somewhat unintuitive since it also maximizes ratio for trivial partitions (e.g. |</a:t>
            </a:r>
            <a:r>
              <a:rPr lang="en-US" sz="2000" i="1" dirty="0" err="1">
                <a:ea typeface="ＭＳ Ｐゴシック" pitchFamily="1" charset="-128"/>
                <a:cs typeface="ＭＳ Ｐゴシック" pitchFamily="1" charset="-128"/>
              </a:rPr>
              <a:t>S</a:t>
            </a:r>
            <a:r>
              <a:rPr lang="en-US" sz="2000" dirty="0" err="1">
                <a:ea typeface="ＭＳ Ｐゴシック" pitchFamily="1" charset="-128"/>
                <a:cs typeface="ＭＳ Ｐゴシック" pitchFamily="1" charset="-128"/>
              </a:rPr>
              <a:t>|≈|</a:t>
            </a:r>
            <a:r>
              <a:rPr lang="en-US" sz="2000" i="1" dirty="0" err="1">
                <a:ea typeface="ＭＳ Ｐゴシック" pitchFamily="1" charset="-128"/>
                <a:cs typeface="ＭＳ Ｐゴシック" pitchFamily="1" charset="-128"/>
              </a:rPr>
              <a:t>S</a:t>
            </a:r>
            <a:r>
              <a:rPr lang="en-US" sz="2000" i="1" baseline="-25000" dirty="0" err="1">
                <a:ea typeface="ＭＳ Ｐゴシック" pitchFamily="1" charset="-128"/>
                <a:cs typeface="ＭＳ Ｐゴシック" pitchFamily="1" charset="-128"/>
              </a:rPr>
              <a:t>i</a:t>
            </a:r>
            <a:r>
              <a:rPr lang="en-US" sz="2000" dirty="0">
                <a:ea typeface="ＭＳ Ｐゴシック" pitchFamily="1" charset="-128"/>
                <a:cs typeface="ＭＳ Ｐゴシック" pitchFamily="1" charset="-128"/>
              </a:rPr>
              <a:t>| for one of the partitions), so.... Gain must be at least average of different </a:t>
            </a:r>
            <a:r>
              <a:rPr lang="en-US" sz="2000" i="1" dirty="0">
                <a:ea typeface="ＭＳ Ｐゴシック" pitchFamily="1" charset="-128"/>
                <a:cs typeface="ＭＳ Ｐゴシック" pitchFamily="1" charset="-128"/>
              </a:rPr>
              <a:t>A </a:t>
            </a:r>
            <a:r>
              <a:rPr lang="en-US" sz="2000" dirty="0">
                <a:ea typeface="ＭＳ Ｐゴシック" pitchFamily="1" charset="-128"/>
                <a:cs typeface="ＭＳ Ｐゴシック" pitchFamily="1" charset="-128"/>
              </a:rPr>
              <a:t>before considering gain ratio, so that very small SI(</a:t>
            </a:r>
            <a:r>
              <a:rPr lang="en-US" sz="2000" i="1" dirty="0">
                <a:ea typeface="ＭＳ Ｐゴシック" pitchFamily="1" charset="-128"/>
                <a:cs typeface="ＭＳ Ｐゴシック" pitchFamily="1" charset="-128"/>
              </a:rPr>
              <a:t>A</a:t>
            </a:r>
            <a:r>
              <a:rPr lang="en-US" sz="2000" dirty="0">
                <a:ea typeface="ＭＳ Ｐゴシック" pitchFamily="1" charset="-128"/>
                <a:cs typeface="ＭＳ Ｐゴシック" pitchFamily="1" charset="-128"/>
              </a:rPr>
              <a:t>) does not inappropriately skew Gain ratio.</a:t>
            </a:r>
          </a:p>
        </p:txBody>
      </p:sp>
      <p:graphicFrame>
        <p:nvGraphicFramePr>
          <p:cNvPr id="46082" name="Object 2">
            <a:hlinkClick r:id="" action="ppaction://ole?verb=0"/>
          </p:cNvPr>
          <p:cNvGraphicFramePr>
            <a:graphicFrameLocks/>
          </p:cNvGraphicFramePr>
          <p:nvPr/>
        </p:nvGraphicFramePr>
        <p:xfrm>
          <a:off x="6553200" y="2209800"/>
          <a:ext cx="1582738" cy="762000"/>
        </p:xfrm>
        <a:graphic>
          <a:graphicData uri="http://schemas.openxmlformats.org/presentationml/2006/ole">
            <mc:AlternateContent xmlns:mc="http://schemas.openxmlformats.org/markup-compatibility/2006">
              <mc:Choice xmlns:v="urn:schemas-microsoft-com:vml" Requires="v">
                <p:oleObj spid="_x0000_s57423" name="Equation" r:id="rId4" imgW="1003300" imgH="431800" progId="Equation.3">
                  <p:embed/>
                </p:oleObj>
              </mc:Choice>
              <mc:Fallback>
                <p:oleObj name="Equation" r:id="rId4" imgW="1003300" imgH="43180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2209800"/>
                        <a:ext cx="1582738" cy="762000"/>
                      </a:xfrm>
                      <a:prstGeom prst="rect">
                        <a:avLst/>
                      </a:prstGeom>
                      <a:solidFill>
                        <a:schemeClr val="accent1"/>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48131" name="Slide Number Placeholder 5"/>
          <p:cNvSpPr>
            <a:spLocks noGrp="1"/>
          </p:cNvSpPr>
          <p:nvPr>
            <p:ph type="sldNum" sz="quarter" idx="12"/>
          </p:nvPr>
        </p:nvSpPr>
        <p:spPr>
          <a:noFill/>
        </p:spPr>
        <p:txBody>
          <a:bodyPr/>
          <a:lstStyle/>
          <a:p>
            <a:fld id="{BC4A2E8D-7AFF-AC4F-BBE1-A1EC3D1B04EA}" type="slidenum">
              <a:rPr lang="en-US" smtClean="0">
                <a:latin typeface="Times New Roman" pitchFamily="1" charset="0"/>
              </a:rPr>
              <a:pPr/>
              <a:t>31</a:t>
            </a:fld>
            <a:endParaRPr lang="en-US">
              <a:latin typeface="Times New Roman" pitchFamily="1" charset="0"/>
            </a:endParaRPr>
          </a:p>
        </p:txBody>
      </p:sp>
      <p:sp>
        <p:nvSpPr>
          <p:cNvPr id="285698" name="Rectangle 2"/>
          <p:cNvSpPr>
            <a:spLocks noGrp="1" noChangeArrowheads="1"/>
          </p:cNvSpPr>
          <p:nvPr>
            <p:ph type="title"/>
          </p:nvPr>
        </p:nvSpPr>
        <p:spPr>
          <a:xfrm>
            <a:off x="609600" y="381000"/>
            <a:ext cx="7772400" cy="838200"/>
          </a:xfrm>
        </p:spPr>
        <p:txBody>
          <a:bodyPr lIns="90488" tIns="44450" rIns="90488" bIns="44450"/>
          <a:lstStyle/>
          <a:p>
            <a:pPr eaLnBrk="1" hangingPunct="1">
              <a:defRPr/>
            </a:pPr>
            <a:r>
              <a:rPr lang="en-US" dirty="0">
                <a:ea typeface="+mj-ea"/>
                <a:cs typeface="+mj-cs"/>
              </a:rPr>
              <a:t>Decision Trees - Conclusions</a:t>
            </a:r>
          </a:p>
        </p:txBody>
      </p:sp>
      <p:sp>
        <p:nvSpPr>
          <p:cNvPr id="48133" name="Rectangle 3"/>
          <p:cNvSpPr>
            <a:spLocks noGrp="1" noChangeArrowheads="1"/>
          </p:cNvSpPr>
          <p:nvPr>
            <p:ph type="body" idx="1"/>
          </p:nvPr>
        </p:nvSpPr>
        <p:spPr>
          <a:xfrm>
            <a:off x="914400" y="1447800"/>
            <a:ext cx="7315200" cy="4495800"/>
          </a:xfrm>
          <a:noFill/>
        </p:spPr>
        <p:txBody>
          <a:bodyPr lIns="90488" tIns="44450" rIns="90488" bIns="44450">
            <a:normAutofit/>
          </a:bodyPr>
          <a:lstStyle/>
          <a:p>
            <a:pPr marL="285750" indent="-285750" eaLnBrk="1" hangingPunct="1"/>
            <a:r>
              <a:rPr lang="en-US" sz="2000" dirty="0">
                <a:ea typeface="ＭＳ Ｐゴシック" pitchFamily="1" charset="-128"/>
                <a:cs typeface="ＭＳ Ｐゴシック" pitchFamily="1" charset="-128"/>
              </a:rPr>
              <a:t>Good Empirical Results</a:t>
            </a:r>
          </a:p>
          <a:p>
            <a:pPr marL="285750" indent="-285750" eaLnBrk="1" hangingPunct="1"/>
            <a:r>
              <a:rPr lang="en-US" sz="2000" dirty="0">
                <a:ea typeface="ＭＳ Ｐゴシック" pitchFamily="1" charset="-128"/>
                <a:cs typeface="ＭＳ Ｐゴシック" pitchFamily="1" charset="-128"/>
              </a:rPr>
              <a:t>C4.5 uses the Laplacian and Pruning</a:t>
            </a:r>
          </a:p>
          <a:p>
            <a:pPr marL="285750" indent="-285750" eaLnBrk="1" hangingPunct="1"/>
            <a:r>
              <a:rPr lang="en-US" sz="2000" dirty="0">
                <a:ea typeface="ＭＳ Ｐゴシック" pitchFamily="1" charset="-128"/>
                <a:cs typeface="ＭＳ Ｐゴシック" pitchFamily="1" charset="-128"/>
              </a:rPr>
              <a:t>Comparable application robustness and accuracy with neural networks - faster learning (though MLPs are simpler with continuous - both input and output), while DT natural with nominal data</a:t>
            </a:r>
          </a:p>
          <a:p>
            <a:pPr marL="285750" indent="-285750" eaLnBrk="1" hangingPunct="1"/>
            <a:r>
              <a:rPr lang="en-US" sz="2000" dirty="0">
                <a:ea typeface="ＭＳ Ｐゴシック" pitchFamily="1" charset="-128"/>
                <a:cs typeface="ＭＳ Ｐゴシック" pitchFamily="1" charset="-128"/>
              </a:rPr>
              <a:t>One of the most used and well known of current symbolic systems</a:t>
            </a:r>
          </a:p>
          <a:p>
            <a:pPr marL="285750" indent="-285750" eaLnBrk="1" hangingPunct="1"/>
            <a:r>
              <a:rPr lang="en-US" sz="2000" dirty="0">
                <a:ea typeface="ＭＳ Ｐゴシック" pitchFamily="1" charset="-128"/>
                <a:cs typeface="ＭＳ Ｐゴシック" pitchFamily="1" charset="-128"/>
              </a:rPr>
              <a:t>Can use as a feature filter for other algorithms – Attributes higher in the tree are best, those rarely used can be dropped</a:t>
            </a:r>
          </a:p>
          <a:p>
            <a:pPr marL="285750" indent="-285750" eaLnBrk="1" hangingPunct="1"/>
            <a:r>
              <a:rPr lang="en-US" sz="2000" dirty="0">
                <a:ea typeface="ＭＳ Ｐゴシック" pitchFamily="1" charset="-128"/>
                <a:cs typeface="ＭＳ Ｐゴシック" pitchFamily="1" charset="-128"/>
              </a:rPr>
              <a:t>Higher order attribute tests - C4.5 can do greedy merging into </a:t>
            </a:r>
            <a:r>
              <a:rPr lang="en-US" sz="2000" i="1" dirty="0">
                <a:ea typeface="ＭＳ Ｐゴシック" pitchFamily="1" charset="-128"/>
                <a:cs typeface="ＭＳ Ｐゴシック" pitchFamily="1" charset="-128"/>
              </a:rPr>
              <a:t>value sets</a:t>
            </a:r>
            <a:r>
              <a:rPr lang="en-US" sz="2000" dirty="0">
                <a:ea typeface="ＭＳ Ｐゴシック" pitchFamily="1" charset="-128"/>
                <a:cs typeface="ＭＳ Ｐゴシック" pitchFamily="1" charset="-128"/>
              </a:rPr>
              <a:t>, based on whether that improves gain ratio.  Executes the tests at each node expansion allowing different value sets at different parts of the tree.  Exponential time based on order.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4763-E5CB-5C49-BC6F-396B6ECF219A}"/>
              </a:ext>
            </a:extLst>
          </p:cNvPr>
          <p:cNvSpPr>
            <a:spLocks noGrp="1"/>
          </p:cNvSpPr>
          <p:nvPr>
            <p:ph type="title"/>
          </p:nvPr>
        </p:nvSpPr>
        <p:spPr>
          <a:xfrm>
            <a:off x="304800" y="342900"/>
            <a:ext cx="8458200" cy="838200"/>
          </a:xfrm>
        </p:spPr>
        <p:txBody>
          <a:bodyPr/>
          <a:lstStyle/>
          <a:p>
            <a:r>
              <a:rPr lang="en-US" dirty="0"/>
              <a:t>CART – Classification and Regression Trees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98A56C3-F4B5-3A4D-8D4D-6EB774BE1131}"/>
                  </a:ext>
                </a:extLst>
              </p:cNvPr>
              <p:cNvSpPr>
                <a:spLocks noGrp="1"/>
              </p:cNvSpPr>
              <p:nvPr>
                <p:ph idx="1"/>
              </p:nvPr>
            </p:nvSpPr>
            <p:spPr>
              <a:xfrm>
                <a:off x="533400" y="1181100"/>
                <a:ext cx="8001000" cy="4914900"/>
              </a:xfrm>
            </p:spPr>
            <p:txBody>
              <a:bodyPr>
                <a:normAutofit lnSpcReduction="10000"/>
              </a:bodyPr>
              <a:lstStyle/>
              <a:p>
                <a:r>
                  <a:rPr lang="en-US" dirty="0"/>
                  <a:t>Leo </a:t>
                </a:r>
                <a:r>
                  <a:rPr lang="en-US" dirty="0" err="1"/>
                  <a:t>Brieman</a:t>
                </a:r>
                <a:r>
                  <a:rPr lang="en-US" dirty="0"/>
                  <a:t> – 1984, Ross Quinlan ID3 – 1986, C4.5 -1993</a:t>
                </a:r>
              </a:p>
              <a:p>
                <a:pPr lvl="1"/>
                <a:r>
                  <a:rPr lang="en-US" dirty="0" err="1"/>
                  <a:t>Scikitlearn</a:t>
                </a:r>
                <a:r>
                  <a:rPr lang="en-US" dirty="0"/>
                  <a:t> supports CART</a:t>
                </a:r>
              </a:p>
              <a:p>
                <a:r>
                  <a:rPr lang="en-US" dirty="0"/>
                  <a:t>Binary Tree</a:t>
                </a:r>
              </a:p>
              <a:p>
                <a:pPr lvl="1"/>
                <a:r>
                  <a:rPr lang="en-US" dirty="0"/>
                  <a:t>Color = blue (or not blue), Color = Red, Height &gt;= 60 inches</a:t>
                </a:r>
              </a:p>
              <a:p>
                <a:pPr lvl="1"/>
                <a:r>
                  <a:rPr lang="en-US" dirty="0"/>
                  <a:t>Recursive binary splitting – tries all possible splits like C4.5 for reals</a:t>
                </a:r>
              </a:p>
              <a:p>
                <a:r>
                  <a:rPr lang="en-US" dirty="0"/>
                  <a:t>For regression chooses split with lowest SSE of data – calls it variance reduction</a:t>
                </a:r>
              </a:p>
              <a:p>
                <a:r>
                  <a:rPr lang="en-US" dirty="0"/>
                  <a:t>For classification uses Gini impurity</a:t>
                </a:r>
              </a:p>
              <a:p>
                <a:pPr lvl="1"/>
                <a:r>
                  <a:rPr lang="en-US" b="0" dirty="0"/>
                  <a:t>For one leaf node </a:t>
                </a:r>
                <a14:m>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rPr>
                      <m:t>=1−</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𝑝</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e>
                    </m:nary>
                  </m:oMath>
                </a14:m>
                <a:r>
                  <a:rPr lang="en-US" dirty="0"/>
                  <a:t> </a:t>
                </a:r>
              </a:p>
              <a:p>
                <a:pPr lvl="2"/>
                <a:r>
                  <a:rPr lang="en-US" i="1" dirty="0"/>
                  <a:t>p</a:t>
                </a:r>
                <a:r>
                  <a:rPr lang="en-US" i="1" baseline="-25000" dirty="0"/>
                  <a:t>i</a:t>
                </a:r>
                <a:r>
                  <a:rPr lang="en-US" dirty="0"/>
                  <a:t> is percentage of covered instances with target class </a:t>
                </a:r>
                <a:r>
                  <a:rPr lang="en-US" i="1" dirty="0" err="1"/>
                  <a:t>i</a:t>
                </a:r>
                <a:endParaRPr lang="en-US" i="1" dirty="0"/>
              </a:p>
              <a:p>
                <a:pPr lvl="2"/>
                <a:r>
                  <a:rPr lang="en-US" dirty="0"/>
                  <a:t>Best case is 0 (all one class), worse is 1-1/|</a:t>
                </a:r>
                <a:r>
                  <a:rPr lang="en-US" i="1" dirty="0"/>
                  <a:t>C</a:t>
                </a:r>
                <a:r>
                  <a:rPr lang="en-US" dirty="0"/>
                  <a:t>| (equal percentage of each)</a:t>
                </a:r>
              </a:p>
              <a:p>
                <a:pPr lvl="1"/>
                <a:r>
                  <a:rPr lang="en-US" dirty="0"/>
                  <a:t>Total </a:t>
                </a:r>
                <a:r>
                  <a:rPr lang="en-US" i="1" dirty="0"/>
                  <a:t>G</a:t>
                </a:r>
                <a:r>
                  <a:rPr lang="en-US" dirty="0"/>
                  <a:t> for given split is the weighted sum of the leaf </a:t>
                </a:r>
                <a:r>
                  <a:rPr lang="en-US" i="1" dirty="0"/>
                  <a:t>G</a:t>
                </a:r>
                <a:r>
                  <a:rPr lang="en-US" dirty="0"/>
                  <a:t>’s</a:t>
                </a:r>
              </a:p>
              <a:p>
                <a:r>
                  <a:rPr lang="en-US" dirty="0"/>
                  <a:t>Can use early stopping or pruning for regularization</a:t>
                </a:r>
              </a:p>
            </p:txBody>
          </p:sp>
        </mc:Choice>
        <mc:Fallback>
          <p:sp>
            <p:nvSpPr>
              <p:cNvPr id="3" name="Content Placeholder 2">
                <a:extLst>
                  <a:ext uri="{FF2B5EF4-FFF2-40B4-BE49-F238E27FC236}">
                    <a16:creationId xmlns:a16="http://schemas.microsoft.com/office/drawing/2014/main" id="{A98A56C3-F4B5-3A4D-8D4D-6EB774BE1131}"/>
                  </a:ext>
                </a:extLst>
              </p:cNvPr>
              <p:cNvSpPr>
                <a:spLocks noGrp="1" noRot="1" noChangeAspect="1" noMove="1" noResize="1" noEditPoints="1" noAdjustHandles="1" noChangeArrowheads="1" noChangeShapeType="1" noTextEdit="1"/>
              </p:cNvSpPr>
              <p:nvPr>
                <p:ph idx="1"/>
              </p:nvPr>
            </p:nvSpPr>
            <p:spPr>
              <a:xfrm>
                <a:off x="533400" y="1181100"/>
                <a:ext cx="8001000" cy="4914900"/>
              </a:xfrm>
              <a:blipFill>
                <a:blip r:embed="rId3"/>
                <a:stretch>
                  <a:fillRect l="-635" t="-206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F006997-B17F-0346-8D5D-717C91B179B4}"/>
              </a:ext>
            </a:extLst>
          </p:cNvPr>
          <p:cNvSpPr>
            <a:spLocks noGrp="1"/>
          </p:cNvSpPr>
          <p:nvPr>
            <p:ph type="ftr" sz="quarter" idx="11"/>
          </p:nvPr>
        </p:nvSpPr>
        <p:spPr/>
        <p:txBody>
          <a:bodyPr/>
          <a:lstStyle/>
          <a:p>
            <a:pPr>
              <a:defRPr/>
            </a:pPr>
            <a:r>
              <a:rPr lang="en-US"/>
              <a:t>CS 472 - Decision Trees</a:t>
            </a:r>
            <a:endParaRPr lang="en-US" dirty="0"/>
          </a:p>
        </p:txBody>
      </p:sp>
      <p:sp>
        <p:nvSpPr>
          <p:cNvPr id="5" name="Slide Number Placeholder 4">
            <a:extLst>
              <a:ext uri="{FF2B5EF4-FFF2-40B4-BE49-F238E27FC236}">
                <a16:creationId xmlns:a16="http://schemas.microsoft.com/office/drawing/2014/main" id="{3D9253A7-26D9-0548-9A61-4CD179B9B2B6}"/>
              </a:ext>
            </a:extLst>
          </p:cNvPr>
          <p:cNvSpPr>
            <a:spLocks noGrp="1"/>
          </p:cNvSpPr>
          <p:nvPr>
            <p:ph type="sldNum" sz="quarter" idx="12"/>
          </p:nvPr>
        </p:nvSpPr>
        <p:spPr/>
        <p:txBody>
          <a:bodyPr/>
          <a:lstStyle/>
          <a:p>
            <a:pPr>
              <a:defRPr/>
            </a:pPr>
            <a:fld id="{19229EC3-FE66-3F4D-ACA5-63413280F669}" type="slidenum">
              <a:rPr lang="en-US" smtClean="0"/>
              <a:pPr>
                <a:defRPr/>
              </a:pPr>
              <a:t>32</a:t>
            </a:fld>
            <a:endParaRPr lang="en-US"/>
          </a:p>
        </p:txBody>
      </p:sp>
    </p:spTree>
    <p:extLst>
      <p:ext uri="{BB962C8B-B14F-4D97-AF65-F5344CB8AC3E}">
        <p14:creationId xmlns:p14="http://schemas.microsoft.com/office/powerpoint/2010/main" val="1127448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50179" name="Slide Number Placeholder 5"/>
          <p:cNvSpPr>
            <a:spLocks noGrp="1"/>
          </p:cNvSpPr>
          <p:nvPr>
            <p:ph type="sldNum" sz="quarter" idx="12"/>
          </p:nvPr>
        </p:nvSpPr>
        <p:spPr>
          <a:noFill/>
        </p:spPr>
        <p:txBody>
          <a:bodyPr/>
          <a:lstStyle/>
          <a:p>
            <a:fld id="{43580794-928D-8244-8F21-1EFE63BA3A5B}" type="slidenum">
              <a:rPr lang="en-US" smtClean="0">
                <a:latin typeface="Times New Roman" pitchFamily="1" charset="0"/>
              </a:rPr>
              <a:pPr/>
              <a:t>33</a:t>
            </a:fld>
            <a:endParaRPr lang="en-US">
              <a:latin typeface="Times New Roman" pitchFamily="1" charset="0"/>
            </a:endParaRPr>
          </a:p>
        </p:txBody>
      </p:sp>
      <p:sp>
        <p:nvSpPr>
          <p:cNvPr id="287746" name="Rectangle 2"/>
          <p:cNvSpPr>
            <a:spLocks noGrp="1" noChangeArrowheads="1"/>
          </p:cNvSpPr>
          <p:nvPr>
            <p:ph type="title"/>
          </p:nvPr>
        </p:nvSpPr>
        <p:spPr/>
        <p:txBody>
          <a:bodyPr/>
          <a:lstStyle/>
          <a:p>
            <a:pPr eaLnBrk="1" hangingPunct="1">
              <a:defRPr/>
            </a:pPr>
            <a:r>
              <a:rPr lang="en-US">
                <a:ea typeface="+mj-ea"/>
                <a:cs typeface="+mj-cs"/>
              </a:rPr>
              <a:t>Decision Tree Assignment</a:t>
            </a:r>
          </a:p>
        </p:txBody>
      </p:sp>
      <p:sp>
        <p:nvSpPr>
          <p:cNvPr id="50181" name="Rectangle 3"/>
          <p:cNvSpPr>
            <a:spLocks noGrp="1" noChangeArrowheads="1"/>
          </p:cNvSpPr>
          <p:nvPr>
            <p:ph type="body" idx="1"/>
          </p:nvPr>
        </p:nvSpPr>
        <p:spPr/>
        <p:txBody>
          <a:bodyPr/>
          <a:lstStyle/>
          <a:p>
            <a:pPr eaLnBrk="1" hangingPunct="1"/>
            <a:r>
              <a:rPr lang="en-US" dirty="0">
                <a:ea typeface="ＭＳ Ｐゴシック" pitchFamily="1" charset="-128"/>
                <a:cs typeface="ＭＳ Ｐゴシック" pitchFamily="1" charset="-128"/>
              </a:rPr>
              <a:t>See Learning Suite Content Page</a:t>
            </a:r>
          </a:p>
          <a:p>
            <a:pPr eaLnBrk="1" hangingPunct="1"/>
            <a:r>
              <a:rPr lang="en-US" dirty="0">
                <a:ea typeface="ＭＳ Ｐゴシック" pitchFamily="1" charset="-128"/>
                <a:cs typeface="ＭＳ Ｐゴシック" pitchFamily="1" charset="-128"/>
              </a:rPr>
              <a:t>Start Early!!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and Class Business</a:t>
            </a:r>
          </a:p>
        </p:txBody>
      </p:sp>
      <p:sp>
        <p:nvSpPr>
          <p:cNvPr id="3" name="Content Placeholder 2"/>
          <p:cNvSpPr>
            <a:spLocks noGrp="1"/>
          </p:cNvSpPr>
          <p:nvPr>
            <p:ph idx="1"/>
          </p:nvPr>
        </p:nvSpPr>
        <p:spPr/>
        <p:txBody>
          <a:bodyPr/>
          <a:lstStyle/>
          <a:p>
            <a:r>
              <a:rPr lang="en-US" dirty="0"/>
              <a:t>Midterm Exam overview</a:t>
            </a:r>
          </a:p>
          <a:p>
            <a:pPr lvl="1"/>
            <a:r>
              <a:rPr lang="en-US" dirty="0"/>
              <a:t>Study guide</a:t>
            </a:r>
          </a:p>
          <a:p>
            <a:pPr lvl="1"/>
            <a:r>
              <a:rPr lang="en-US" dirty="0"/>
              <a:t>½ page notes</a:t>
            </a:r>
          </a:p>
          <a:p>
            <a:pPr lvl="1"/>
            <a:r>
              <a:rPr lang="en-US" dirty="0"/>
              <a:t>Bring own blank paper to put answers on, don’t hide answers with staple</a:t>
            </a:r>
          </a:p>
          <a:p>
            <a:pPr lvl="1"/>
            <a:r>
              <a:rPr lang="en-US" dirty="0"/>
              <a:t>Scientific calculator – (can use theirs)</a:t>
            </a:r>
          </a:p>
          <a:p>
            <a:pPr lvl="1"/>
            <a:r>
              <a:rPr lang="en-US" dirty="0"/>
              <a:t>Phones not allowed</a:t>
            </a:r>
          </a:p>
          <a:p>
            <a:pPr lvl="1"/>
            <a:r>
              <a:rPr lang="en-US" dirty="0"/>
              <a:t>TA is target audience.  Show work.  Be concise when describing but sufficient to convince grader that you understand the topic.</a:t>
            </a:r>
          </a:p>
          <a:p>
            <a:r>
              <a:rPr lang="en-US" dirty="0"/>
              <a:t>Come get group e-mails if you need them</a:t>
            </a:r>
          </a:p>
          <a:p>
            <a:r>
              <a:rPr lang="en-US" dirty="0"/>
              <a:t>Doing DT lab early is great exam prep</a:t>
            </a:r>
          </a:p>
          <a:p>
            <a:endParaRPr lang="en-US" dirty="0"/>
          </a:p>
        </p:txBody>
      </p:sp>
      <p:sp>
        <p:nvSpPr>
          <p:cNvPr id="4" name="Footer Placeholder 3"/>
          <p:cNvSpPr>
            <a:spLocks noGrp="1"/>
          </p:cNvSpPr>
          <p:nvPr>
            <p:ph type="ftr" sz="quarter" idx="11"/>
          </p:nvPr>
        </p:nvSpPr>
        <p:spPr/>
        <p:txBody>
          <a:bodyPr/>
          <a:lstStyle/>
          <a:p>
            <a:pPr>
              <a:defRPr/>
            </a:pPr>
            <a:r>
              <a:rPr lang="en-US"/>
              <a:t>CS 472 - Decision Trees</a:t>
            </a:r>
          </a:p>
        </p:txBody>
      </p:sp>
      <p:sp>
        <p:nvSpPr>
          <p:cNvPr id="5" name="Slide Number Placeholder 4"/>
          <p:cNvSpPr>
            <a:spLocks noGrp="1"/>
          </p:cNvSpPr>
          <p:nvPr>
            <p:ph type="sldNum" sz="quarter" idx="12"/>
          </p:nvPr>
        </p:nvSpPr>
        <p:spPr/>
        <p:txBody>
          <a:bodyPr/>
          <a:lstStyle/>
          <a:p>
            <a:pPr>
              <a:defRPr/>
            </a:pPr>
            <a:fld id="{19229EC3-FE66-3F4D-ACA5-63413280F669}" type="slidenum">
              <a:rPr lang="en-US" smtClean="0"/>
              <a:pPr>
                <a:defRPr/>
              </a:pPr>
              <a:t>34</a:t>
            </a:fld>
            <a:endParaRPr lang="en-US"/>
          </a:p>
        </p:txBody>
      </p:sp>
    </p:spTree>
    <p:extLst>
      <p:ext uri="{BB962C8B-B14F-4D97-AF65-F5344CB8AC3E}">
        <p14:creationId xmlns:p14="http://schemas.microsoft.com/office/powerpoint/2010/main" val="55814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17411" name="Slide Number Placeholder 5"/>
          <p:cNvSpPr>
            <a:spLocks noGrp="1"/>
          </p:cNvSpPr>
          <p:nvPr>
            <p:ph type="sldNum" sz="quarter" idx="12"/>
          </p:nvPr>
        </p:nvSpPr>
        <p:spPr>
          <a:noFill/>
        </p:spPr>
        <p:txBody>
          <a:bodyPr/>
          <a:lstStyle/>
          <a:p>
            <a:fld id="{DA7111BF-2EA2-3B47-910A-C9EB7295ED9E}" type="slidenum">
              <a:rPr lang="en-US" smtClean="0">
                <a:latin typeface="Times New Roman" pitchFamily="1" charset="0"/>
              </a:rPr>
              <a:pPr/>
              <a:t>4</a:t>
            </a:fld>
            <a:endParaRPr lang="en-US">
              <a:latin typeface="Times New Roman" pitchFamily="1" charset="0"/>
            </a:endParaRPr>
          </a:p>
        </p:txBody>
      </p:sp>
      <p:sp>
        <p:nvSpPr>
          <p:cNvPr id="17412" name="Rectangle 2"/>
          <p:cNvSpPr>
            <a:spLocks noGrp="1" noChangeArrowheads="1"/>
          </p:cNvSpPr>
          <p:nvPr>
            <p:ph type="body" idx="1"/>
          </p:nvPr>
        </p:nvSpPr>
        <p:spPr>
          <a:xfrm>
            <a:off x="914400" y="1028700"/>
            <a:ext cx="7086600" cy="1485900"/>
          </a:xfrm>
          <a:noFill/>
        </p:spPr>
        <p:txBody>
          <a:bodyPr lIns="90488" tIns="44450" rIns="90488" bIns="44450"/>
          <a:lstStyle/>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1</a:t>
            </a:r>
            <a:r>
              <a:rPr lang="en-US" dirty="0">
                <a:ea typeface="ＭＳ Ｐゴシック" pitchFamily="1" charset="-128"/>
                <a:cs typeface="ＭＳ Ｐゴシック" pitchFamily="1" charset="-128"/>
              </a:rPr>
              <a:t> is nominal binary feature (Size: S/L)</a:t>
            </a:r>
          </a:p>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 is nominal 3 value feature (Color: R/G/B)</a:t>
            </a:r>
          </a:p>
          <a:p>
            <a:pPr eaLnBrk="1" hangingPunct="1"/>
            <a:r>
              <a:rPr lang="en-US" dirty="0">
                <a:ea typeface="ＭＳ Ｐゴシック" pitchFamily="1" charset="-128"/>
                <a:cs typeface="ＭＳ Ｐゴシック" pitchFamily="1" charset="-128"/>
              </a:rPr>
              <a:t>Decision surfaces are axis aligned Hyper-Rectangles</a:t>
            </a:r>
          </a:p>
        </p:txBody>
      </p:sp>
      <p:sp>
        <p:nvSpPr>
          <p:cNvPr id="17413" name="Rectangle 3"/>
          <p:cNvSpPr>
            <a:spLocks noChangeArrowheads="1"/>
          </p:cNvSpPr>
          <p:nvPr/>
        </p:nvSpPr>
        <p:spPr bwMode="auto">
          <a:xfrm>
            <a:off x="16827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252932" name="Rectangle 4"/>
          <p:cNvSpPr>
            <a:spLocks noGrp="1" noChangeArrowheads="1"/>
          </p:cNvSpPr>
          <p:nvPr>
            <p:ph type="title"/>
          </p:nvPr>
        </p:nvSpPr>
        <p:spPr>
          <a:xfrm>
            <a:off x="692150" y="190500"/>
            <a:ext cx="7772400" cy="838200"/>
          </a:xfrm>
        </p:spPr>
        <p:txBody>
          <a:bodyPr lIns="90488" tIns="44450" rIns="90488" bIns="44450"/>
          <a:lstStyle/>
          <a:p>
            <a:pPr eaLnBrk="1" hangingPunct="1">
              <a:defRPr/>
            </a:pPr>
            <a:r>
              <a:rPr lang="en-US" dirty="0">
                <a:ea typeface="+mj-ea"/>
                <a:cs typeface="+mj-cs"/>
              </a:rPr>
              <a:t>Decision Tree Learning</a:t>
            </a:r>
          </a:p>
        </p:txBody>
      </p:sp>
      <p:sp>
        <p:nvSpPr>
          <p:cNvPr id="17415" name="Oval 5"/>
          <p:cNvSpPr>
            <a:spLocks noChangeArrowheads="1"/>
          </p:cNvSpPr>
          <p:nvPr/>
        </p:nvSpPr>
        <p:spPr bwMode="auto">
          <a:xfrm>
            <a:off x="1987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6" name="Oval 6"/>
          <p:cNvSpPr>
            <a:spLocks noChangeArrowheads="1"/>
          </p:cNvSpPr>
          <p:nvPr/>
        </p:nvSpPr>
        <p:spPr bwMode="auto">
          <a:xfrm>
            <a:off x="21399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7" name="Oval 7"/>
          <p:cNvSpPr>
            <a:spLocks noChangeArrowheads="1"/>
          </p:cNvSpPr>
          <p:nvPr/>
        </p:nvSpPr>
        <p:spPr bwMode="auto">
          <a:xfrm>
            <a:off x="2368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8" name="Oval 8"/>
          <p:cNvSpPr>
            <a:spLocks noChangeArrowheads="1"/>
          </p:cNvSpPr>
          <p:nvPr/>
        </p:nvSpPr>
        <p:spPr bwMode="auto">
          <a:xfrm>
            <a:off x="38163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9" name="Oval 9"/>
          <p:cNvSpPr>
            <a:spLocks noChangeArrowheads="1"/>
          </p:cNvSpPr>
          <p:nvPr/>
        </p:nvSpPr>
        <p:spPr bwMode="auto">
          <a:xfrm>
            <a:off x="37401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0" name="Rectangle 10"/>
          <p:cNvSpPr>
            <a:spLocks noChangeArrowheads="1"/>
          </p:cNvSpPr>
          <p:nvPr/>
        </p:nvSpPr>
        <p:spPr bwMode="auto">
          <a:xfrm>
            <a:off x="3663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1" name="Rectangle 11"/>
          <p:cNvSpPr>
            <a:spLocks noChangeArrowheads="1"/>
          </p:cNvSpPr>
          <p:nvPr/>
        </p:nvSpPr>
        <p:spPr bwMode="auto">
          <a:xfrm>
            <a:off x="38163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2" name="Rectangle 12"/>
          <p:cNvSpPr>
            <a:spLocks noChangeArrowheads="1"/>
          </p:cNvSpPr>
          <p:nvPr/>
        </p:nvSpPr>
        <p:spPr bwMode="auto">
          <a:xfrm>
            <a:off x="2171700" y="52260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3" name="Rectangle 13"/>
          <p:cNvSpPr>
            <a:spLocks noChangeArrowheads="1"/>
          </p:cNvSpPr>
          <p:nvPr/>
        </p:nvSpPr>
        <p:spPr bwMode="auto">
          <a:xfrm>
            <a:off x="33591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4" name="Rectangle 14"/>
          <p:cNvSpPr>
            <a:spLocks noChangeArrowheads="1"/>
          </p:cNvSpPr>
          <p:nvPr/>
        </p:nvSpPr>
        <p:spPr bwMode="auto">
          <a:xfrm>
            <a:off x="35115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5" name="Rectangle 15"/>
          <p:cNvSpPr>
            <a:spLocks noChangeArrowheads="1"/>
          </p:cNvSpPr>
          <p:nvPr/>
        </p:nvSpPr>
        <p:spPr bwMode="auto">
          <a:xfrm>
            <a:off x="38163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6" name="Rectangle 16"/>
          <p:cNvSpPr>
            <a:spLocks noChangeArrowheads="1"/>
          </p:cNvSpPr>
          <p:nvPr/>
        </p:nvSpPr>
        <p:spPr bwMode="auto">
          <a:xfrm>
            <a:off x="32067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7" name="Rectangle 17"/>
          <p:cNvSpPr>
            <a:spLocks noChangeArrowheads="1"/>
          </p:cNvSpPr>
          <p:nvPr/>
        </p:nvSpPr>
        <p:spPr bwMode="auto">
          <a:xfrm>
            <a:off x="36639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8" name="Oval 18"/>
          <p:cNvSpPr>
            <a:spLocks noChangeArrowheads="1"/>
          </p:cNvSpPr>
          <p:nvPr/>
        </p:nvSpPr>
        <p:spPr bwMode="auto">
          <a:xfrm>
            <a:off x="20637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9" name="Oval 19"/>
          <p:cNvSpPr>
            <a:spLocks noChangeArrowheads="1"/>
          </p:cNvSpPr>
          <p:nvPr/>
        </p:nvSpPr>
        <p:spPr bwMode="auto">
          <a:xfrm>
            <a:off x="19875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0" name="Oval 20"/>
          <p:cNvSpPr>
            <a:spLocks noChangeArrowheads="1"/>
          </p:cNvSpPr>
          <p:nvPr/>
        </p:nvSpPr>
        <p:spPr bwMode="auto">
          <a:xfrm>
            <a:off x="23685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1" name="Oval 21"/>
          <p:cNvSpPr>
            <a:spLocks noChangeArrowheads="1"/>
          </p:cNvSpPr>
          <p:nvPr/>
        </p:nvSpPr>
        <p:spPr bwMode="auto">
          <a:xfrm>
            <a:off x="24447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2" name="Oval 22"/>
          <p:cNvSpPr>
            <a:spLocks noChangeArrowheads="1"/>
          </p:cNvSpPr>
          <p:nvPr/>
        </p:nvSpPr>
        <p:spPr bwMode="auto">
          <a:xfrm>
            <a:off x="328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3" name="Oval 23"/>
          <p:cNvSpPr>
            <a:spLocks noChangeArrowheads="1"/>
          </p:cNvSpPr>
          <p:nvPr/>
        </p:nvSpPr>
        <p:spPr bwMode="auto">
          <a:xfrm>
            <a:off x="31305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4" name="Oval 24"/>
          <p:cNvSpPr>
            <a:spLocks noChangeArrowheads="1"/>
          </p:cNvSpPr>
          <p:nvPr/>
        </p:nvSpPr>
        <p:spPr bwMode="auto">
          <a:xfrm>
            <a:off x="3663950" y="5264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5" name="Oval 25"/>
          <p:cNvSpPr>
            <a:spLocks noChangeArrowheads="1"/>
          </p:cNvSpPr>
          <p:nvPr/>
        </p:nvSpPr>
        <p:spPr bwMode="auto">
          <a:xfrm>
            <a:off x="35877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6" name="Oval 26"/>
          <p:cNvSpPr>
            <a:spLocks noChangeArrowheads="1"/>
          </p:cNvSpPr>
          <p:nvPr/>
        </p:nvSpPr>
        <p:spPr bwMode="auto">
          <a:xfrm>
            <a:off x="26733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7" name="Oval 27"/>
          <p:cNvSpPr>
            <a:spLocks noChangeArrowheads="1"/>
          </p:cNvSpPr>
          <p:nvPr/>
        </p:nvSpPr>
        <p:spPr bwMode="auto">
          <a:xfrm>
            <a:off x="25209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8" name="Oval 28"/>
          <p:cNvSpPr>
            <a:spLocks noChangeArrowheads="1"/>
          </p:cNvSpPr>
          <p:nvPr/>
        </p:nvSpPr>
        <p:spPr bwMode="auto">
          <a:xfrm>
            <a:off x="30543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9" name="Rectangle 29"/>
          <p:cNvSpPr>
            <a:spLocks noChangeArrowheads="1"/>
          </p:cNvSpPr>
          <p:nvPr/>
        </p:nvSpPr>
        <p:spPr bwMode="auto">
          <a:xfrm>
            <a:off x="49593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0" name="Oval 30"/>
          <p:cNvSpPr>
            <a:spLocks noChangeArrowheads="1"/>
          </p:cNvSpPr>
          <p:nvPr/>
        </p:nvSpPr>
        <p:spPr bwMode="auto">
          <a:xfrm>
            <a:off x="5264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1" name="Oval 31"/>
          <p:cNvSpPr>
            <a:spLocks noChangeArrowheads="1"/>
          </p:cNvSpPr>
          <p:nvPr/>
        </p:nvSpPr>
        <p:spPr bwMode="auto">
          <a:xfrm>
            <a:off x="54165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2" name="Oval 32"/>
          <p:cNvSpPr>
            <a:spLocks noChangeArrowheads="1"/>
          </p:cNvSpPr>
          <p:nvPr/>
        </p:nvSpPr>
        <p:spPr bwMode="auto">
          <a:xfrm>
            <a:off x="5645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3" name="Oval 33"/>
          <p:cNvSpPr>
            <a:spLocks noChangeArrowheads="1"/>
          </p:cNvSpPr>
          <p:nvPr/>
        </p:nvSpPr>
        <p:spPr bwMode="auto">
          <a:xfrm>
            <a:off x="709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4" name="Oval 34"/>
          <p:cNvSpPr>
            <a:spLocks noChangeArrowheads="1"/>
          </p:cNvSpPr>
          <p:nvPr/>
        </p:nvSpPr>
        <p:spPr bwMode="auto">
          <a:xfrm>
            <a:off x="70167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5" name="Rectangle 35"/>
          <p:cNvSpPr>
            <a:spLocks noChangeArrowheads="1"/>
          </p:cNvSpPr>
          <p:nvPr/>
        </p:nvSpPr>
        <p:spPr bwMode="auto">
          <a:xfrm>
            <a:off x="69405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6" name="Rectangle 36"/>
          <p:cNvSpPr>
            <a:spLocks noChangeArrowheads="1"/>
          </p:cNvSpPr>
          <p:nvPr/>
        </p:nvSpPr>
        <p:spPr bwMode="auto">
          <a:xfrm>
            <a:off x="7092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7" name="Rectangle 37"/>
          <p:cNvSpPr>
            <a:spLocks noChangeArrowheads="1"/>
          </p:cNvSpPr>
          <p:nvPr/>
        </p:nvSpPr>
        <p:spPr bwMode="auto">
          <a:xfrm>
            <a:off x="5448300" y="522817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8" name="Rectangle 38"/>
          <p:cNvSpPr>
            <a:spLocks noChangeArrowheads="1"/>
          </p:cNvSpPr>
          <p:nvPr/>
        </p:nvSpPr>
        <p:spPr bwMode="auto">
          <a:xfrm>
            <a:off x="66357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9" name="Rectangle 39"/>
          <p:cNvSpPr>
            <a:spLocks noChangeArrowheads="1"/>
          </p:cNvSpPr>
          <p:nvPr/>
        </p:nvSpPr>
        <p:spPr bwMode="auto">
          <a:xfrm>
            <a:off x="67881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0" name="Rectangle 40"/>
          <p:cNvSpPr>
            <a:spLocks noChangeArrowheads="1"/>
          </p:cNvSpPr>
          <p:nvPr/>
        </p:nvSpPr>
        <p:spPr bwMode="auto">
          <a:xfrm>
            <a:off x="70929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1" name="Rectangle 41"/>
          <p:cNvSpPr>
            <a:spLocks noChangeArrowheads="1"/>
          </p:cNvSpPr>
          <p:nvPr/>
        </p:nvSpPr>
        <p:spPr bwMode="auto">
          <a:xfrm>
            <a:off x="64833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2" name="Rectangle 42"/>
          <p:cNvSpPr>
            <a:spLocks noChangeArrowheads="1"/>
          </p:cNvSpPr>
          <p:nvPr/>
        </p:nvSpPr>
        <p:spPr bwMode="auto">
          <a:xfrm>
            <a:off x="69405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3" name="Oval 43"/>
          <p:cNvSpPr>
            <a:spLocks noChangeArrowheads="1"/>
          </p:cNvSpPr>
          <p:nvPr/>
        </p:nvSpPr>
        <p:spPr bwMode="auto">
          <a:xfrm>
            <a:off x="53403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4" name="Oval 44"/>
          <p:cNvSpPr>
            <a:spLocks noChangeArrowheads="1"/>
          </p:cNvSpPr>
          <p:nvPr/>
        </p:nvSpPr>
        <p:spPr bwMode="auto">
          <a:xfrm>
            <a:off x="52641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5" name="Oval 45"/>
          <p:cNvSpPr>
            <a:spLocks noChangeArrowheads="1"/>
          </p:cNvSpPr>
          <p:nvPr/>
        </p:nvSpPr>
        <p:spPr bwMode="auto">
          <a:xfrm>
            <a:off x="56451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6" name="Oval 46"/>
          <p:cNvSpPr>
            <a:spLocks noChangeArrowheads="1"/>
          </p:cNvSpPr>
          <p:nvPr/>
        </p:nvSpPr>
        <p:spPr bwMode="auto">
          <a:xfrm>
            <a:off x="57213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7" name="Oval 47"/>
          <p:cNvSpPr>
            <a:spLocks noChangeArrowheads="1"/>
          </p:cNvSpPr>
          <p:nvPr/>
        </p:nvSpPr>
        <p:spPr bwMode="auto">
          <a:xfrm>
            <a:off x="65595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8" name="Oval 48"/>
          <p:cNvSpPr>
            <a:spLocks noChangeArrowheads="1"/>
          </p:cNvSpPr>
          <p:nvPr/>
        </p:nvSpPr>
        <p:spPr bwMode="auto">
          <a:xfrm>
            <a:off x="64071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9" name="Oval 49"/>
          <p:cNvSpPr>
            <a:spLocks noChangeArrowheads="1"/>
          </p:cNvSpPr>
          <p:nvPr/>
        </p:nvSpPr>
        <p:spPr bwMode="auto">
          <a:xfrm>
            <a:off x="69405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0" name="Oval 50"/>
          <p:cNvSpPr>
            <a:spLocks noChangeArrowheads="1"/>
          </p:cNvSpPr>
          <p:nvPr/>
        </p:nvSpPr>
        <p:spPr bwMode="auto">
          <a:xfrm>
            <a:off x="68643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1" name="Oval 51"/>
          <p:cNvSpPr>
            <a:spLocks noChangeArrowheads="1"/>
          </p:cNvSpPr>
          <p:nvPr/>
        </p:nvSpPr>
        <p:spPr bwMode="auto">
          <a:xfrm>
            <a:off x="59499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2" name="Oval 52"/>
          <p:cNvSpPr>
            <a:spLocks noChangeArrowheads="1"/>
          </p:cNvSpPr>
          <p:nvPr/>
        </p:nvSpPr>
        <p:spPr bwMode="auto">
          <a:xfrm>
            <a:off x="57975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3" name="Oval 53"/>
          <p:cNvSpPr>
            <a:spLocks noChangeArrowheads="1"/>
          </p:cNvSpPr>
          <p:nvPr/>
        </p:nvSpPr>
        <p:spPr bwMode="auto">
          <a:xfrm>
            <a:off x="63309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4" name="Line 54"/>
          <p:cNvSpPr>
            <a:spLocks noChangeShapeType="1"/>
          </p:cNvSpPr>
          <p:nvPr/>
        </p:nvSpPr>
        <p:spPr bwMode="auto">
          <a:xfrm>
            <a:off x="6172200" y="3886200"/>
            <a:ext cx="0" cy="20574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5" name="Line 55"/>
          <p:cNvSpPr>
            <a:spLocks noChangeShapeType="1"/>
          </p:cNvSpPr>
          <p:nvPr/>
        </p:nvSpPr>
        <p:spPr bwMode="auto">
          <a:xfrm>
            <a:off x="6172200" y="4495800"/>
            <a:ext cx="114300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6" name="Line 56"/>
          <p:cNvSpPr>
            <a:spLocks noChangeShapeType="1"/>
          </p:cNvSpPr>
          <p:nvPr/>
        </p:nvSpPr>
        <p:spPr bwMode="auto">
          <a:xfrm>
            <a:off x="6172200" y="5257800"/>
            <a:ext cx="114300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7" name="Line 57"/>
          <p:cNvSpPr>
            <a:spLocks noChangeShapeType="1"/>
          </p:cNvSpPr>
          <p:nvPr/>
        </p:nvSpPr>
        <p:spPr bwMode="auto">
          <a:xfrm flipH="1">
            <a:off x="3962400" y="2870200"/>
            <a:ext cx="254000" cy="2540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8" name="Line 58"/>
          <p:cNvSpPr>
            <a:spLocks noChangeShapeType="1"/>
          </p:cNvSpPr>
          <p:nvPr/>
        </p:nvSpPr>
        <p:spPr bwMode="auto">
          <a:xfrm>
            <a:off x="4419600" y="2857500"/>
            <a:ext cx="254000" cy="2159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9" name="Line 59"/>
          <p:cNvSpPr>
            <a:spLocks noChangeShapeType="1"/>
          </p:cNvSpPr>
          <p:nvPr/>
        </p:nvSpPr>
        <p:spPr bwMode="auto">
          <a:xfrm flipH="1">
            <a:off x="4572000" y="3263900"/>
            <a:ext cx="114300" cy="1651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0" name="Line 60"/>
          <p:cNvSpPr>
            <a:spLocks noChangeShapeType="1"/>
          </p:cNvSpPr>
          <p:nvPr/>
        </p:nvSpPr>
        <p:spPr bwMode="auto">
          <a:xfrm>
            <a:off x="4775200" y="3276600"/>
            <a:ext cx="0" cy="1524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1" name="Line 61"/>
          <p:cNvSpPr>
            <a:spLocks noChangeShapeType="1"/>
          </p:cNvSpPr>
          <p:nvPr/>
        </p:nvSpPr>
        <p:spPr bwMode="auto">
          <a:xfrm>
            <a:off x="4851400" y="3238500"/>
            <a:ext cx="127000" cy="1905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2" name="Oval 62"/>
          <p:cNvSpPr>
            <a:spLocks noChangeArrowheads="1"/>
          </p:cNvSpPr>
          <p:nvPr/>
        </p:nvSpPr>
        <p:spPr bwMode="auto">
          <a:xfrm>
            <a:off x="3917950" y="32194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3" name="Oval 63"/>
          <p:cNvSpPr>
            <a:spLocks noChangeArrowheads="1"/>
          </p:cNvSpPr>
          <p:nvPr/>
        </p:nvSpPr>
        <p:spPr bwMode="auto">
          <a:xfrm>
            <a:off x="4514850" y="3511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4" name="Oval 64"/>
          <p:cNvSpPr>
            <a:spLocks noChangeArrowheads="1"/>
          </p:cNvSpPr>
          <p:nvPr/>
        </p:nvSpPr>
        <p:spPr bwMode="auto">
          <a:xfrm>
            <a:off x="4959350" y="3511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5" name="Rectangle 65"/>
          <p:cNvSpPr>
            <a:spLocks noChangeArrowheads="1"/>
          </p:cNvSpPr>
          <p:nvPr/>
        </p:nvSpPr>
        <p:spPr bwMode="auto">
          <a:xfrm>
            <a:off x="4743450" y="3511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76" name="Rectangle 66"/>
          <p:cNvSpPr>
            <a:spLocks noChangeArrowheads="1"/>
          </p:cNvSpPr>
          <p:nvPr/>
        </p:nvSpPr>
        <p:spPr bwMode="auto">
          <a:xfrm>
            <a:off x="5243513" y="2614613"/>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1</a:t>
            </a:r>
          </a:p>
        </p:txBody>
      </p:sp>
      <p:sp>
        <p:nvSpPr>
          <p:cNvPr id="17477" name="Rectangle 67"/>
          <p:cNvSpPr>
            <a:spLocks noChangeArrowheads="1"/>
          </p:cNvSpPr>
          <p:nvPr/>
        </p:nvSpPr>
        <p:spPr bwMode="auto">
          <a:xfrm>
            <a:off x="5243513" y="3148013"/>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17478" name="Oval 68"/>
          <p:cNvSpPr>
            <a:spLocks noChangeArrowheads="1"/>
          </p:cNvSpPr>
          <p:nvPr/>
        </p:nvSpPr>
        <p:spPr bwMode="auto">
          <a:xfrm>
            <a:off x="4197350" y="2673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9" name="Oval 69"/>
          <p:cNvSpPr>
            <a:spLocks noChangeArrowheads="1"/>
          </p:cNvSpPr>
          <p:nvPr/>
        </p:nvSpPr>
        <p:spPr bwMode="auto">
          <a:xfrm>
            <a:off x="4654550" y="3054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74" name="Rectangle 67"/>
          <p:cNvSpPr>
            <a:spLocks noChangeArrowheads="1"/>
          </p:cNvSpPr>
          <p:nvPr/>
        </p:nvSpPr>
        <p:spPr bwMode="auto">
          <a:xfrm>
            <a:off x="45831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5" name="Rectangle 67"/>
          <p:cNvSpPr>
            <a:spLocks noChangeArrowheads="1"/>
          </p:cNvSpPr>
          <p:nvPr/>
        </p:nvSpPr>
        <p:spPr bwMode="auto">
          <a:xfrm>
            <a:off x="13065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6" name="Rectangle 66"/>
          <p:cNvSpPr>
            <a:spLocks noChangeArrowheads="1"/>
          </p:cNvSpPr>
          <p:nvPr/>
        </p:nvSpPr>
        <p:spPr bwMode="auto">
          <a:xfrm>
            <a:off x="2247646" y="5946775"/>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77" name="Rectangle 66"/>
          <p:cNvSpPr>
            <a:spLocks noChangeArrowheads="1"/>
          </p:cNvSpPr>
          <p:nvPr/>
        </p:nvSpPr>
        <p:spPr bwMode="auto">
          <a:xfrm>
            <a:off x="5549646" y="5988072"/>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79" name="TextBox 78"/>
          <p:cNvSpPr txBox="1"/>
          <p:nvPr/>
        </p:nvSpPr>
        <p:spPr>
          <a:xfrm>
            <a:off x="967959" y="42976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
        <p:nvSpPr>
          <p:cNvPr id="80" name="TextBox 79"/>
          <p:cNvSpPr txBox="1"/>
          <p:nvPr/>
        </p:nvSpPr>
        <p:spPr>
          <a:xfrm>
            <a:off x="4311209" y="42976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17411" name="Slide Number Placeholder 5"/>
          <p:cNvSpPr>
            <a:spLocks noGrp="1"/>
          </p:cNvSpPr>
          <p:nvPr>
            <p:ph type="sldNum" sz="quarter" idx="12"/>
          </p:nvPr>
        </p:nvSpPr>
        <p:spPr>
          <a:noFill/>
        </p:spPr>
        <p:txBody>
          <a:bodyPr/>
          <a:lstStyle/>
          <a:p>
            <a:fld id="{DA7111BF-2EA2-3B47-910A-C9EB7295ED9E}" type="slidenum">
              <a:rPr lang="en-US" smtClean="0">
                <a:latin typeface="Times New Roman" pitchFamily="1" charset="0"/>
              </a:rPr>
              <a:pPr/>
              <a:t>5</a:t>
            </a:fld>
            <a:endParaRPr lang="en-US">
              <a:latin typeface="Times New Roman" pitchFamily="1" charset="0"/>
            </a:endParaRPr>
          </a:p>
        </p:txBody>
      </p:sp>
      <p:sp>
        <p:nvSpPr>
          <p:cNvPr id="17412" name="Rectangle 2"/>
          <p:cNvSpPr>
            <a:spLocks noGrp="1" noChangeArrowheads="1"/>
          </p:cNvSpPr>
          <p:nvPr>
            <p:ph type="body" idx="1"/>
          </p:nvPr>
        </p:nvSpPr>
        <p:spPr>
          <a:xfrm>
            <a:off x="914400" y="1028700"/>
            <a:ext cx="7086600" cy="1485900"/>
          </a:xfrm>
          <a:noFill/>
        </p:spPr>
        <p:txBody>
          <a:bodyPr lIns="90488" tIns="44450" rIns="90488" bIns="44450"/>
          <a:lstStyle/>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1</a:t>
            </a:r>
            <a:r>
              <a:rPr lang="en-US" dirty="0">
                <a:ea typeface="ＭＳ Ｐゴシック" pitchFamily="1" charset="-128"/>
                <a:cs typeface="ＭＳ Ｐゴシック" pitchFamily="1" charset="-128"/>
              </a:rPr>
              <a:t> is nominal binary feature (Size: S/L)</a:t>
            </a:r>
          </a:p>
          <a:p>
            <a:pPr eaLnBrk="1" hangingPunct="1"/>
            <a:r>
              <a:rPr lang="en-US" dirty="0">
                <a:ea typeface="ＭＳ Ｐゴシック" pitchFamily="1" charset="-128"/>
                <a:cs typeface="ＭＳ Ｐゴシック" pitchFamily="1" charset="-128"/>
              </a:rPr>
              <a:t>Assume </a:t>
            </a:r>
            <a:r>
              <a:rPr lang="en-US" i="1" dirty="0">
                <a:ea typeface="ＭＳ Ｐゴシック" pitchFamily="1" charset="-128"/>
                <a:cs typeface="ＭＳ Ｐゴシック" pitchFamily="1" charset="-128"/>
              </a:rPr>
              <a:t>A</a:t>
            </a:r>
            <a:r>
              <a:rPr lang="en-US" baseline="-25000" dirty="0">
                <a:ea typeface="ＭＳ Ｐゴシック" pitchFamily="1" charset="-128"/>
                <a:cs typeface="ＭＳ Ｐゴシック" pitchFamily="1" charset="-128"/>
              </a:rPr>
              <a:t>2</a:t>
            </a:r>
            <a:r>
              <a:rPr lang="en-US" dirty="0">
                <a:ea typeface="ＭＳ Ｐゴシック" pitchFamily="1" charset="-128"/>
                <a:cs typeface="ＭＳ Ｐゴシック" pitchFamily="1" charset="-128"/>
              </a:rPr>
              <a:t> is nominal 3 value feature (Color: R/G/B)</a:t>
            </a:r>
          </a:p>
          <a:p>
            <a:pPr eaLnBrk="1" hangingPunct="1"/>
            <a:r>
              <a:rPr lang="en-US" dirty="0">
                <a:ea typeface="ＭＳ Ｐゴシック" pitchFamily="1" charset="-128"/>
                <a:cs typeface="ＭＳ Ｐゴシック" pitchFamily="1" charset="-128"/>
              </a:rPr>
              <a:t>Decision surfaces are axis aligned Hyper-Rectangles</a:t>
            </a:r>
          </a:p>
        </p:txBody>
      </p:sp>
      <p:sp>
        <p:nvSpPr>
          <p:cNvPr id="17413" name="Rectangle 3"/>
          <p:cNvSpPr>
            <a:spLocks noChangeArrowheads="1"/>
          </p:cNvSpPr>
          <p:nvPr/>
        </p:nvSpPr>
        <p:spPr bwMode="auto">
          <a:xfrm>
            <a:off x="16827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252932" name="Rectangle 4"/>
          <p:cNvSpPr>
            <a:spLocks noGrp="1" noChangeArrowheads="1"/>
          </p:cNvSpPr>
          <p:nvPr>
            <p:ph type="title"/>
          </p:nvPr>
        </p:nvSpPr>
        <p:spPr>
          <a:xfrm>
            <a:off x="692150" y="190500"/>
            <a:ext cx="7772400" cy="838200"/>
          </a:xfrm>
        </p:spPr>
        <p:txBody>
          <a:bodyPr lIns="90488" tIns="44450" rIns="90488" bIns="44450"/>
          <a:lstStyle/>
          <a:p>
            <a:pPr eaLnBrk="1" hangingPunct="1">
              <a:defRPr/>
            </a:pPr>
            <a:r>
              <a:rPr lang="en-US" dirty="0">
                <a:ea typeface="+mj-ea"/>
                <a:cs typeface="+mj-cs"/>
              </a:rPr>
              <a:t>Decision Tree Learning</a:t>
            </a:r>
          </a:p>
        </p:txBody>
      </p:sp>
      <p:sp>
        <p:nvSpPr>
          <p:cNvPr id="17415" name="Oval 5"/>
          <p:cNvSpPr>
            <a:spLocks noChangeArrowheads="1"/>
          </p:cNvSpPr>
          <p:nvPr/>
        </p:nvSpPr>
        <p:spPr bwMode="auto">
          <a:xfrm>
            <a:off x="1987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6" name="Oval 6"/>
          <p:cNvSpPr>
            <a:spLocks noChangeArrowheads="1"/>
          </p:cNvSpPr>
          <p:nvPr/>
        </p:nvSpPr>
        <p:spPr bwMode="auto">
          <a:xfrm>
            <a:off x="21399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7" name="Oval 7"/>
          <p:cNvSpPr>
            <a:spLocks noChangeArrowheads="1"/>
          </p:cNvSpPr>
          <p:nvPr/>
        </p:nvSpPr>
        <p:spPr bwMode="auto">
          <a:xfrm>
            <a:off x="23685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8" name="Oval 8"/>
          <p:cNvSpPr>
            <a:spLocks noChangeArrowheads="1"/>
          </p:cNvSpPr>
          <p:nvPr/>
        </p:nvSpPr>
        <p:spPr bwMode="auto">
          <a:xfrm>
            <a:off x="38163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19" name="Oval 9"/>
          <p:cNvSpPr>
            <a:spLocks noChangeArrowheads="1"/>
          </p:cNvSpPr>
          <p:nvPr/>
        </p:nvSpPr>
        <p:spPr bwMode="auto">
          <a:xfrm>
            <a:off x="37401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0" name="Rectangle 10"/>
          <p:cNvSpPr>
            <a:spLocks noChangeArrowheads="1"/>
          </p:cNvSpPr>
          <p:nvPr/>
        </p:nvSpPr>
        <p:spPr bwMode="auto">
          <a:xfrm>
            <a:off x="3663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1" name="Rectangle 11"/>
          <p:cNvSpPr>
            <a:spLocks noChangeArrowheads="1"/>
          </p:cNvSpPr>
          <p:nvPr/>
        </p:nvSpPr>
        <p:spPr bwMode="auto">
          <a:xfrm>
            <a:off x="38163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2" name="Rectangle 12"/>
          <p:cNvSpPr>
            <a:spLocks noChangeArrowheads="1"/>
          </p:cNvSpPr>
          <p:nvPr/>
        </p:nvSpPr>
        <p:spPr bwMode="auto">
          <a:xfrm>
            <a:off x="2171700" y="52260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3" name="Rectangle 13"/>
          <p:cNvSpPr>
            <a:spLocks noChangeArrowheads="1"/>
          </p:cNvSpPr>
          <p:nvPr/>
        </p:nvSpPr>
        <p:spPr bwMode="auto">
          <a:xfrm>
            <a:off x="33591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4" name="Rectangle 14"/>
          <p:cNvSpPr>
            <a:spLocks noChangeArrowheads="1"/>
          </p:cNvSpPr>
          <p:nvPr/>
        </p:nvSpPr>
        <p:spPr bwMode="auto">
          <a:xfrm>
            <a:off x="35115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5" name="Rectangle 15"/>
          <p:cNvSpPr>
            <a:spLocks noChangeArrowheads="1"/>
          </p:cNvSpPr>
          <p:nvPr/>
        </p:nvSpPr>
        <p:spPr bwMode="auto">
          <a:xfrm>
            <a:off x="38163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6" name="Rectangle 16"/>
          <p:cNvSpPr>
            <a:spLocks noChangeArrowheads="1"/>
          </p:cNvSpPr>
          <p:nvPr/>
        </p:nvSpPr>
        <p:spPr bwMode="auto">
          <a:xfrm>
            <a:off x="32067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7" name="Rectangle 17"/>
          <p:cNvSpPr>
            <a:spLocks noChangeArrowheads="1"/>
          </p:cNvSpPr>
          <p:nvPr/>
        </p:nvSpPr>
        <p:spPr bwMode="auto">
          <a:xfrm>
            <a:off x="36639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28" name="Oval 18"/>
          <p:cNvSpPr>
            <a:spLocks noChangeArrowheads="1"/>
          </p:cNvSpPr>
          <p:nvPr/>
        </p:nvSpPr>
        <p:spPr bwMode="auto">
          <a:xfrm>
            <a:off x="20637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29" name="Oval 19"/>
          <p:cNvSpPr>
            <a:spLocks noChangeArrowheads="1"/>
          </p:cNvSpPr>
          <p:nvPr/>
        </p:nvSpPr>
        <p:spPr bwMode="auto">
          <a:xfrm>
            <a:off x="19875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0" name="Oval 20"/>
          <p:cNvSpPr>
            <a:spLocks noChangeArrowheads="1"/>
          </p:cNvSpPr>
          <p:nvPr/>
        </p:nvSpPr>
        <p:spPr bwMode="auto">
          <a:xfrm>
            <a:off x="23685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1" name="Oval 21"/>
          <p:cNvSpPr>
            <a:spLocks noChangeArrowheads="1"/>
          </p:cNvSpPr>
          <p:nvPr/>
        </p:nvSpPr>
        <p:spPr bwMode="auto">
          <a:xfrm>
            <a:off x="24447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2" name="Oval 22"/>
          <p:cNvSpPr>
            <a:spLocks noChangeArrowheads="1"/>
          </p:cNvSpPr>
          <p:nvPr/>
        </p:nvSpPr>
        <p:spPr bwMode="auto">
          <a:xfrm>
            <a:off x="328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3" name="Oval 23"/>
          <p:cNvSpPr>
            <a:spLocks noChangeArrowheads="1"/>
          </p:cNvSpPr>
          <p:nvPr/>
        </p:nvSpPr>
        <p:spPr bwMode="auto">
          <a:xfrm>
            <a:off x="31305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4" name="Oval 24"/>
          <p:cNvSpPr>
            <a:spLocks noChangeArrowheads="1"/>
          </p:cNvSpPr>
          <p:nvPr/>
        </p:nvSpPr>
        <p:spPr bwMode="auto">
          <a:xfrm>
            <a:off x="3663950" y="5264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5" name="Oval 25"/>
          <p:cNvSpPr>
            <a:spLocks noChangeArrowheads="1"/>
          </p:cNvSpPr>
          <p:nvPr/>
        </p:nvSpPr>
        <p:spPr bwMode="auto">
          <a:xfrm>
            <a:off x="35877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6" name="Oval 26"/>
          <p:cNvSpPr>
            <a:spLocks noChangeArrowheads="1"/>
          </p:cNvSpPr>
          <p:nvPr/>
        </p:nvSpPr>
        <p:spPr bwMode="auto">
          <a:xfrm>
            <a:off x="26733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7" name="Oval 27"/>
          <p:cNvSpPr>
            <a:spLocks noChangeArrowheads="1"/>
          </p:cNvSpPr>
          <p:nvPr/>
        </p:nvSpPr>
        <p:spPr bwMode="auto">
          <a:xfrm>
            <a:off x="25209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8" name="Oval 28"/>
          <p:cNvSpPr>
            <a:spLocks noChangeArrowheads="1"/>
          </p:cNvSpPr>
          <p:nvPr/>
        </p:nvSpPr>
        <p:spPr bwMode="auto">
          <a:xfrm>
            <a:off x="30543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39" name="Rectangle 29"/>
          <p:cNvSpPr>
            <a:spLocks noChangeArrowheads="1"/>
          </p:cNvSpPr>
          <p:nvPr/>
        </p:nvSpPr>
        <p:spPr bwMode="auto">
          <a:xfrm>
            <a:off x="4959350" y="3892550"/>
            <a:ext cx="2349500" cy="20447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0" name="Oval 30"/>
          <p:cNvSpPr>
            <a:spLocks noChangeArrowheads="1"/>
          </p:cNvSpPr>
          <p:nvPr/>
        </p:nvSpPr>
        <p:spPr bwMode="auto">
          <a:xfrm>
            <a:off x="5264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1" name="Oval 31"/>
          <p:cNvSpPr>
            <a:spLocks noChangeArrowheads="1"/>
          </p:cNvSpPr>
          <p:nvPr/>
        </p:nvSpPr>
        <p:spPr bwMode="auto">
          <a:xfrm>
            <a:off x="5416550" y="4349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2" name="Oval 32"/>
          <p:cNvSpPr>
            <a:spLocks noChangeArrowheads="1"/>
          </p:cNvSpPr>
          <p:nvPr/>
        </p:nvSpPr>
        <p:spPr bwMode="auto">
          <a:xfrm>
            <a:off x="5645150" y="4197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3" name="Oval 33"/>
          <p:cNvSpPr>
            <a:spLocks noChangeArrowheads="1"/>
          </p:cNvSpPr>
          <p:nvPr/>
        </p:nvSpPr>
        <p:spPr bwMode="auto">
          <a:xfrm>
            <a:off x="70929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4" name="Oval 34"/>
          <p:cNvSpPr>
            <a:spLocks noChangeArrowheads="1"/>
          </p:cNvSpPr>
          <p:nvPr/>
        </p:nvSpPr>
        <p:spPr bwMode="auto">
          <a:xfrm>
            <a:off x="7016750" y="4044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45" name="Rectangle 35"/>
          <p:cNvSpPr>
            <a:spLocks noChangeArrowheads="1"/>
          </p:cNvSpPr>
          <p:nvPr/>
        </p:nvSpPr>
        <p:spPr bwMode="auto">
          <a:xfrm>
            <a:off x="69405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6" name="Rectangle 36"/>
          <p:cNvSpPr>
            <a:spLocks noChangeArrowheads="1"/>
          </p:cNvSpPr>
          <p:nvPr/>
        </p:nvSpPr>
        <p:spPr bwMode="auto">
          <a:xfrm>
            <a:off x="7092950" y="4578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7" name="Rectangle 37"/>
          <p:cNvSpPr>
            <a:spLocks noChangeArrowheads="1"/>
          </p:cNvSpPr>
          <p:nvPr/>
        </p:nvSpPr>
        <p:spPr bwMode="auto">
          <a:xfrm>
            <a:off x="5448300" y="522817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8" name="Rectangle 38"/>
          <p:cNvSpPr>
            <a:spLocks noChangeArrowheads="1"/>
          </p:cNvSpPr>
          <p:nvPr/>
        </p:nvSpPr>
        <p:spPr bwMode="auto">
          <a:xfrm>
            <a:off x="66357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49" name="Rectangle 39"/>
          <p:cNvSpPr>
            <a:spLocks noChangeArrowheads="1"/>
          </p:cNvSpPr>
          <p:nvPr/>
        </p:nvSpPr>
        <p:spPr bwMode="auto">
          <a:xfrm>
            <a:off x="67881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0" name="Rectangle 40"/>
          <p:cNvSpPr>
            <a:spLocks noChangeArrowheads="1"/>
          </p:cNvSpPr>
          <p:nvPr/>
        </p:nvSpPr>
        <p:spPr bwMode="auto">
          <a:xfrm>
            <a:off x="7092950" y="49593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1" name="Rectangle 41"/>
          <p:cNvSpPr>
            <a:spLocks noChangeArrowheads="1"/>
          </p:cNvSpPr>
          <p:nvPr/>
        </p:nvSpPr>
        <p:spPr bwMode="auto">
          <a:xfrm>
            <a:off x="6483350" y="4654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2" name="Rectangle 42"/>
          <p:cNvSpPr>
            <a:spLocks noChangeArrowheads="1"/>
          </p:cNvSpPr>
          <p:nvPr/>
        </p:nvSpPr>
        <p:spPr bwMode="auto">
          <a:xfrm>
            <a:off x="6940550" y="48831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53" name="Oval 43"/>
          <p:cNvSpPr>
            <a:spLocks noChangeArrowheads="1"/>
          </p:cNvSpPr>
          <p:nvPr/>
        </p:nvSpPr>
        <p:spPr bwMode="auto">
          <a:xfrm>
            <a:off x="53403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4" name="Oval 44"/>
          <p:cNvSpPr>
            <a:spLocks noChangeArrowheads="1"/>
          </p:cNvSpPr>
          <p:nvPr/>
        </p:nvSpPr>
        <p:spPr bwMode="auto">
          <a:xfrm>
            <a:off x="5264150" y="5035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5" name="Oval 45"/>
          <p:cNvSpPr>
            <a:spLocks noChangeArrowheads="1"/>
          </p:cNvSpPr>
          <p:nvPr/>
        </p:nvSpPr>
        <p:spPr bwMode="auto">
          <a:xfrm>
            <a:off x="5645150" y="4883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6" name="Oval 46"/>
          <p:cNvSpPr>
            <a:spLocks noChangeArrowheads="1"/>
          </p:cNvSpPr>
          <p:nvPr/>
        </p:nvSpPr>
        <p:spPr bwMode="auto">
          <a:xfrm>
            <a:off x="5721350" y="4654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7" name="Oval 47"/>
          <p:cNvSpPr>
            <a:spLocks noChangeArrowheads="1"/>
          </p:cNvSpPr>
          <p:nvPr/>
        </p:nvSpPr>
        <p:spPr bwMode="auto">
          <a:xfrm>
            <a:off x="6559550" y="4273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8" name="Oval 48"/>
          <p:cNvSpPr>
            <a:spLocks noChangeArrowheads="1"/>
          </p:cNvSpPr>
          <p:nvPr/>
        </p:nvSpPr>
        <p:spPr bwMode="auto">
          <a:xfrm>
            <a:off x="64071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59" name="Oval 49"/>
          <p:cNvSpPr>
            <a:spLocks noChangeArrowheads="1"/>
          </p:cNvSpPr>
          <p:nvPr/>
        </p:nvSpPr>
        <p:spPr bwMode="auto">
          <a:xfrm>
            <a:off x="6940550" y="53403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0" name="Oval 50"/>
          <p:cNvSpPr>
            <a:spLocks noChangeArrowheads="1"/>
          </p:cNvSpPr>
          <p:nvPr/>
        </p:nvSpPr>
        <p:spPr bwMode="auto">
          <a:xfrm>
            <a:off x="6864350" y="54927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1" name="Oval 51"/>
          <p:cNvSpPr>
            <a:spLocks noChangeArrowheads="1"/>
          </p:cNvSpPr>
          <p:nvPr/>
        </p:nvSpPr>
        <p:spPr bwMode="auto">
          <a:xfrm>
            <a:off x="5949950" y="48069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2" name="Oval 52"/>
          <p:cNvSpPr>
            <a:spLocks noChangeArrowheads="1"/>
          </p:cNvSpPr>
          <p:nvPr/>
        </p:nvSpPr>
        <p:spPr bwMode="auto">
          <a:xfrm>
            <a:off x="5797550" y="5416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3" name="Oval 53"/>
          <p:cNvSpPr>
            <a:spLocks noChangeArrowheads="1"/>
          </p:cNvSpPr>
          <p:nvPr/>
        </p:nvSpPr>
        <p:spPr bwMode="auto">
          <a:xfrm>
            <a:off x="6330950" y="41211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64" name="Line 54"/>
          <p:cNvSpPr>
            <a:spLocks noChangeShapeType="1"/>
          </p:cNvSpPr>
          <p:nvPr/>
        </p:nvSpPr>
        <p:spPr bwMode="auto">
          <a:xfrm>
            <a:off x="6172200" y="3886200"/>
            <a:ext cx="0" cy="20574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5" name="Line 55"/>
          <p:cNvSpPr>
            <a:spLocks noChangeShapeType="1"/>
          </p:cNvSpPr>
          <p:nvPr/>
        </p:nvSpPr>
        <p:spPr bwMode="auto">
          <a:xfrm>
            <a:off x="6172200" y="4495800"/>
            <a:ext cx="114300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6" name="Line 56"/>
          <p:cNvSpPr>
            <a:spLocks noChangeShapeType="1"/>
          </p:cNvSpPr>
          <p:nvPr/>
        </p:nvSpPr>
        <p:spPr bwMode="auto">
          <a:xfrm>
            <a:off x="6172200" y="5257800"/>
            <a:ext cx="114300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7" name="Line 57"/>
          <p:cNvSpPr>
            <a:spLocks noChangeShapeType="1"/>
          </p:cNvSpPr>
          <p:nvPr/>
        </p:nvSpPr>
        <p:spPr bwMode="auto">
          <a:xfrm flipH="1">
            <a:off x="3962400" y="2870200"/>
            <a:ext cx="254000" cy="2540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68" name="Line 58"/>
          <p:cNvSpPr>
            <a:spLocks noChangeShapeType="1"/>
          </p:cNvSpPr>
          <p:nvPr/>
        </p:nvSpPr>
        <p:spPr bwMode="auto">
          <a:xfrm>
            <a:off x="4419600" y="2857500"/>
            <a:ext cx="254000" cy="2159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17469" name="Line 59"/>
          <p:cNvSpPr>
            <a:spLocks noChangeShapeType="1"/>
          </p:cNvSpPr>
          <p:nvPr/>
        </p:nvSpPr>
        <p:spPr bwMode="auto">
          <a:xfrm flipH="1">
            <a:off x="4572000" y="3263900"/>
            <a:ext cx="114300" cy="165100"/>
          </a:xfrm>
          <a:prstGeom prst="line">
            <a:avLst/>
          </a:prstGeom>
          <a:noFill/>
          <a:ln w="12700">
            <a:solidFill>
              <a:srgbClr val="FF0000"/>
            </a:solidFill>
            <a:round/>
            <a:headEnd/>
            <a:tailEnd/>
          </a:ln>
        </p:spPr>
        <p:txBody>
          <a:bodyPr>
            <a:prstTxWarp prst="textNoShape">
              <a:avLst/>
            </a:prstTxWarp>
          </a:bodyPr>
          <a:lstStyle/>
          <a:p>
            <a:endParaRPr lang="en-US"/>
          </a:p>
        </p:txBody>
      </p:sp>
      <p:sp>
        <p:nvSpPr>
          <p:cNvPr id="17470" name="Line 60"/>
          <p:cNvSpPr>
            <a:spLocks noChangeShapeType="1"/>
          </p:cNvSpPr>
          <p:nvPr/>
        </p:nvSpPr>
        <p:spPr bwMode="auto">
          <a:xfrm>
            <a:off x="4775200" y="3276600"/>
            <a:ext cx="0" cy="1524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1" name="Line 61"/>
          <p:cNvSpPr>
            <a:spLocks noChangeShapeType="1"/>
          </p:cNvSpPr>
          <p:nvPr/>
        </p:nvSpPr>
        <p:spPr bwMode="auto">
          <a:xfrm>
            <a:off x="4851400" y="3238500"/>
            <a:ext cx="127000" cy="1905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72" name="Oval 62"/>
          <p:cNvSpPr>
            <a:spLocks noChangeArrowheads="1"/>
          </p:cNvSpPr>
          <p:nvPr/>
        </p:nvSpPr>
        <p:spPr bwMode="auto">
          <a:xfrm>
            <a:off x="3917950" y="32194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3" name="Oval 63"/>
          <p:cNvSpPr>
            <a:spLocks noChangeArrowheads="1"/>
          </p:cNvSpPr>
          <p:nvPr/>
        </p:nvSpPr>
        <p:spPr bwMode="auto">
          <a:xfrm>
            <a:off x="4514850" y="3511550"/>
            <a:ext cx="63500" cy="63500"/>
          </a:xfrm>
          <a:prstGeom prst="ellipse">
            <a:avLst/>
          </a:prstGeom>
          <a:solidFill>
            <a:schemeClr val="bg1"/>
          </a:solidFill>
          <a:ln w="12700">
            <a:solidFill>
              <a:srgbClr val="FF0000"/>
            </a:solidFill>
            <a:round/>
            <a:headEnd/>
            <a:tailEnd/>
          </a:ln>
        </p:spPr>
        <p:txBody>
          <a:bodyPr wrap="none" anchor="ctr">
            <a:prstTxWarp prst="textNoShape">
              <a:avLst/>
            </a:prstTxWarp>
          </a:bodyPr>
          <a:lstStyle/>
          <a:p>
            <a:endParaRPr lang="en-US"/>
          </a:p>
        </p:txBody>
      </p:sp>
      <p:sp>
        <p:nvSpPr>
          <p:cNvPr id="17474" name="Oval 64"/>
          <p:cNvSpPr>
            <a:spLocks noChangeArrowheads="1"/>
          </p:cNvSpPr>
          <p:nvPr/>
        </p:nvSpPr>
        <p:spPr bwMode="auto">
          <a:xfrm>
            <a:off x="4959350" y="3511550"/>
            <a:ext cx="63500" cy="635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5" name="Rectangle 65"/>
          <p:cNvSpPr>
            <a:spLocks noChangeArrowheads="1"/>
          </p:cNvSpPr>
          <p:nvPr/>
        </p:nvSpPr>
        <p:spPr bwMode="auto">
          <a:xfrm>
            <a:off x="4743450" y="3511550"/>
            <a:ext cx="63500" cy="63500"/>
          </a:xfrm>
          <a:prstGeom prst="rect">
            <a:avLst/>
          </a:prstGeom>
          <a:solidFill>
            <a:schemeClr val="bg1"/>
          </a:solidFill>
          <a:ln w="12700">
            <a:solidFill>
              <a:schemeClr val="tx1"/>
            </a:solidFill>
            <a:miter lim="800000"/>
            <a:headEnd/>
            <a:tailEnd/>
          </a:ln>
        </p:spPr>
        <p:txBody>
          <a:bodyPr wrap="none" anchor="ctr">
            <a:prstTxWarp prst="textNoShape">
              <a:avLst/>
            </a:prstTxWarp>
          </a:bodyPr>
          <a:lstStyle/>
          <a:p>
            <a:endParaRPr lang="en-US"/>
          </a:p>
        </p:txBody>
      </p:sp>
      <p:sp>
        <p:nvSpPr>
          <p:cNvPr id="17476" name="Rectangle 66"/>
          <p:cNvSpPr>
            <a:spLocks noChangeArrowheads="1"/>
          </p:cNvSpPr>
          <p:nvPr/>
        </p:nvSpPr>
        <p:spPr bwMode="auto">
          <a:xfrm>
            <a:off x="5243513" y="2614613"/>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1</a:t>
            </a:r>
          </a:p>
        </p:txBody>
      </p:sp>
      <p:sp>
        <p:nvSpPr>
          <p:cNvPr id="17477" name="Rectangle 67"/>
          <p:cNvSpPr>
            <a:spLocks noChangeArrowheads="1"/>
          </p:cNvSpPr>
          <p:nvPr/>
        </p:nvSpPr>
        <p:spPr bwMode="auto">
          <a:xfrm>
            <a:off x="5243513" y="3148013"/>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17478" name="Oval 68"/>
          <p:cNvSpPr>
            <a:spLocks noChangeArrowheads="1"/>
          </p:cNvSpPr>
          <p:nvPr/>
        </p:nvSpPr>
        <p:spPr bwMode="auto">
          <a:xfrm>
            <a:off x="4197350" y="2673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17479" name="Oval 69"/>
          <p:cNvSpPr>
            <a:spLocks noChangeArrowheads="1"/>
          </p:cNvSpPr>
          <p:nvPr/>
        </p:nvSpPr>
        <p:spPr bwMode="auto">
          <a:xfrm>
            <a:off x="4654550" y="3054350"/>
            <a:ext cx="215900" cy="215900"/>
          </a:xfrm>
          <a:prstGeom prst="ellipse">
            <a:avLst/>
          </a:prstGeom>
          <a:solidFill>
            <a:schemeClr val="bg1"/>
          </a:solidFill>
          <a:ln w="12700">
            <a:solidFill>
              <a:schemeClr val="tx1"/>
            </a:solidFill>
            <a:round/>
            <a:headEnd/>
            <a:tailEnd/>
          </a:ln>
        </p:spPr>
        <p:txBody>
          <a:bodyPr wrap="none" anchor="ctr">
            <a:prstTxWarp prst="textNoShape">
              <a:avLst/>
            </a:prstTxWarp>
          </a:bodyPr>
          <a:lstStyle/>
          <a:p>
            <a:endParaRPr lang="en-US"/>
          </a:p>
        </p:txBody>
      </p:sp>
      <p:sp>
        <p:nvSpPr>
          <p:cNvPr id="74" name="Rectangle 67"/>
          <p:cNvSpPr>
            <a:spLocks noChangeArrowheads="1"/>
          </p:cNvSpPr>
          <p:nvPr/>
        </p:nvSpPr>
        <p:spPr bwMode="auto">
          <a:xfrm>
            <a:off x="45831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5" name="Rectangle 67"/>
          <p:cNvSpPr>
            <a:spLocks noChangeArrowheads="1"/>
          </p:cNvSpPr>
          <p:nvPr/>
        </p:nvSpPr>
        <p:spPr bwMode="auto">
          <a:xfrm>
            <a:off x="1306513" y="4794250"/>
            <a:ext cx="376237" cy="301625"/>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US" sz="1400" dirty="0">
                <a:latin typeface="Book Antiqua" pitchFamily="1" charset="0"/>
              </a:rPr>
              <a:t>A</a:t>
            </a:r>
            <a:r>
              <a:rPr lang="en-US" sz="1400" baseline="-25000" dirty="0">
                <a:latin typeface="Book Antiqua" pitchFamily="1" charset="0"/>
              </a:rPr>
              <a:t>2</a:t>
            </a:r>
          </a:p>
        </p:txBody>
      </p:sp>
      <p:sp>
        <p:nvSpPr>
          <p:cNvPr id="77" name="Multiply 76"/>
          <p:cNvSpPr/>
          <p:nvPr/>
        </p:nvSpPr>
        <p:spPr bwMode="auto">
          <a:xfrm>
            <a:off x="6864350" y="4260850"/>
            <a:ext cx="139700" cy="152400"/>
          </a:xfrm>
          <a:prstGeom prst="mathMultiply">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967959" y="42976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
        <p:nvSpPr>
          <p:cNvPr id="79" name="TextBox 78"/>
          <p:cNvSpPr txBox="1"/>
          <p:nvPr/>
        </p:nvSpPr>
        <p:spPr>
          <a:xfrm>
            <a:off x="4301992" y="4297630"/>
            <a:ext cx="338554" cy="1323439"/>
          </a:xfrm>
          <a:prstGeom prst="rect">
            <a:avLst/>
          </a:prstGeom>
          <a:noFill/>
        </p:spPr>
        <p:txBody>
          <a:bodyPr wrap="none" rtlCol="0">
            <a:spAutoFit/>
          </a:bodyPr>
          <a:lstStyle/>
          <a:p>
            <a:r>
              <a:rPr lang="en-US" sz="1600" dirty="0"/>
              <a:t>R</a:t>
            </a:r>
          </a:p>
          <a:p>
            <a:endParaRPr lang="en-US" sz="1600" dirty="0"/>
          </a:p>
          <a:p>
            <a:r>
              <a:rPr lang="en-US" sz="1600" dirty="0"/>
              <a:t>G</a:t>
            </a:r>
          </a:p>
          <a:p>
            <a:endParaRPr lang="en-US" sz="1600" dirty="0"/>
          </a:p>
          <a:p>
            <a:r>
              <a:rPr lang="en-US" sz="1600" dirty="0"/>
              <a:t>B</a:t>
            </a:r>
          </a:p>
        </p:txBody>
      </p:sp>
      <p:sp>
        <p:nvSpPr>
          <p:cNvPr id="80" name="Rectangle 66"/>
          <p:cNvSpPr>
            <a:spLocks noChangeArrowheads="1"/>
          </p:cNvSpPr>
          <p:nvPr/>
        </p:nvSpPr>
        <p:spPr bwMode="auto">
          <a:xfrm>
            <a:off x="2247646" y="5946775"/>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
        <p:nvSpPr>
          <p:cNvPr id="81" name="Rectangle 66"/>
          <p:cNvSpPr>
            <a:spLocks noChangeArrowheads="1"/>
          </p:cNvSpPr>
          <p:nvPr/>
        </p:nvSpPr>
        <p:spPr bwMode="auto">
          <a:xfrm>
            <a:off x="5558206" y="5988072"/>
            <a:ext cx="1229504" cy="520655"/>
          </a:xfrm>
          <a:prstGeom prst="rect">
            <a:avLst/>
          </a:prstGeom>
          <a:noFill/>
          <a:ln w="12700">
            <a:noFill/>
            <a:miter lim="800000"/>
            <a:headEnd/>
            <a:tailEnd/>
          </a:ln>
        </p:spPr>
        <p:txBody>
          <a:bodyPr wrap="none" lIns="90488" tIns="44450" rIns="90488" bIns="44450">
            <a:prstTxWarp prst="textNoShape">
              <a:avLst/>
            </a:prstTxWarp>
            <a:spAutoFit/>
          </a:bodyPr>
          <a:lstStyle/>
          <a:p>
            <a:pPr algn="ctr" eaLnBrk="0" hangingPunct="0"/>
            <a:r>
              <a:rPr lang="en-US" sz="1400" dirty="0">
                <a:latin typeface="Book Antiqua" pitchFamily="1" charset="0"/>
              </a:rPr>
              <a:t>A</a:t>
            </a:r>
            <a:r>
              <a:rPr lang="en-US" sz="1400" baseline="-25000" dirty="0">
                <a:latin typeface="Book Antiqua" pitchFamily="1" charset="0"/>
              </a:rPr>
              <a:t>1</a:t>
            </a:r>
          </a:p>
          <a:p>
            <a:pPr algn="ctr" eaLnBrk="0" hangingPunct="0"/>
            <a:r>
              <a:rPr lang="en-US" sz="1400" dirty="0">
                <a:latin typeface="Book Antiqua" pitchFamily="1" charset="0"/>
              </a:rPr>
              <a:t>S                   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19459" name="Slide Number Placeholder 5"/>
          <p:cNvSpPr>
            <a:spLocks noGrp="1"/>
          </p:cNvSpPr>
          <p:nvPr>
            <p:ph type="sldNum" sz="quarter" idx="12"/>
          </p:nvPr>
        </p:nvSpPr>
        <p:spPr>
          <a:noFill/>
        </p:spPr>
        <p:txBody>
          <a:bodyPr/>
          <a:lstStyle/>
          <a:p>
            <a:fld id="{A40EF149-0FA9-F344-9D26-CD4FF4FCD737}" type="slidenum">
              <a:rPr lang="en-US" smtClean="0">
                <a:latin typeface="Times New Roman" pitchFamily="1" charset="0"/>
              </a:rPr>
              <a:pPr/>
              <a:t>6</a:t>
            </a:fld>
            <a:endParaRPr lang="en-US">
              <a:latin typeface="Times New Roman" pitchFamily="1" charset="0"/>
            </a:endParaRPr>
          </a:p>
        </p:txBody>
      </p:sp>
      <p:sp>
        <p:nvSpPr>
          <p:cNvPr id="254978" name="Rectangle 2"/>
          <p:cNvSpPr>
            <a:spLocks noGrp="1" noChangeArrowheads="1"/>
          </p:cNvSpPr>
          <p:nvPr>
            <p:ph type="title"/>
          </p:nvPr>
        </p:nvSpPr>
        <p:spPr/>
        <p:txBody>
          <a:bodyPr lIns="90488" tIns="44450" rIns="90488" bIns="44450"/>
          <a:lstStyle/>
          <a:p>
            <a:pPr eaLnBrk="1" hangingPunct="1">
              <a:defRPr/>
            </a:pPr>
            <a:r>
              <a:rPr lang="en-US">
                <a:ea typeface="+mj-ea"/>
                <a:cs typeface="+mj-cs"/>
              </a:rPr>
              <a:t>ID3 Learning Approach</a:t>
            </a:r>
          </a:p>
        </p:txBody>
      </p:sp>
      <p:sp>
        <p:nvSpPr>
          <p:cNvPr id="19461" name="Rectangle 3"/>
          <p:cNvSpPr>
            <a:spLocks noGrp="1" noChangeArrowheads="1"/>
          </p:cNvSpPr>
          <p:nvPr>
            <p:ph type="body" idx="1"/>
          </p:nvPr>
        </p:nvSpPr>
        <p:spPr>
          <a:noFill/>
        </p:spPr>
        <p:txBody>
          <a:bodyPr lIns="90488" tIns="44450" rIns="90488" bIns="44450"/>
          <a:lstStyle/>
          <a:p>
            <a:pPr eaLnBrk="1" hangingPunct="1"/>
            <a:r>
              <a:rPr lang="en-US" i="1" dirty="0">
                <a:ea typeface="ＭＳ Ｐゴシック" pitchFamily="1" charset="-128"/>
                <a:cs typeface="ＭＳ Ｐゴシック" pitchFamily="1" charset="-128"/>
              </a:rPr>
              <a:t>C</a:t>
            </a:r>
            <a:r>
              <a:rPr lang="en-US" dirty="0">
                <a:ea typeface="ＭＳ Ｐゴシック" pitchFamily="1" charset="-128"/>
                <a:cs typeface="ＭＳ Ｐゴシック" pitchFamily="1" charset="-128"/>
              </a:rPr>
              <a:t> is a set of examples</a:t>
            </a:r>
          </a:p>
          <a:p>
            <a:pPr eaLnBrk="1" hangingPunct="1"/>
            <a:r>
              <a:rPr lang="en-US" dirty="0">
                <a:ea typeface="ＭＳ Ｐゴシック" pitchFamily="1" charset="-128"/>
                <a:cs typeface="ＭＳ Ｐゴシック" pitchFamily="1" charset="-128"/>
              </a:rPr>
              <a:t>A test on attribute </a:t>
            </a:r>
            <a:r>
              <a:rPr lang="en-US" i="1"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partitions </a:t>
            </a:r>
            <a:r>
              <a:rPr lang="en-US" i="1" dirty="0">
                <a:ea typeface="ＭＳ Ｐゴシック" pitchFamily="1" charset="-128"/>
                <a:cs typeface="ＭＳ Ｐゴシック" pitchFamily="1" charset="-128"/>
              </a:rPr>
              <a:t>C</a:t>
            </a:r>
            <a:r>
              <a:rPr lang="en-US" dirty="0">
                <a:ea typeface="ＭＳ Ｐゴシック" pitchFamily="1" charset="-128"/>
                <a:cs typeface="ＭＳ Ｐゴシック" pitchFamily="1" charset="-128"/>
              </a:rPr>
              <a:t> into {</a:t>
            </a:r>
            <a:r>
              <a:rPr lang="en-US" i="1" dirty="0" err="1">
                <a:ea typeface="ＭＳ Ｐゴシック" pitchFamily="1" charset="-128"/>
                <a:cs typeface="ＭＳ Ｐゴシック" pitchFamily="1" charset="-128"/>
              </a:rPr>
              <a:t>C</a:t>
            </a:r>
            <a:r>
              <a:rPr lang="en-US" i="1" baseline="-25000" dirty="0" err="1">
                <a:ea typeface="ＭＳ Ｐゴシック" pitchFamily="1" charset="-128"/>
                <a:cs typeface="ＭＳ Ｐゴシック" pitchFamily="1" charset="-128"/>
              </a:rPr>
              <a:t>i</a:t>
            </a:r>
            <a:r>
              <a:rPr lang="en-US" i="1" dirty="0">
                <a:ea typeface="ＭＳ Ｐゴシック" pitchFamily="1" charset="-128"/>
                <a:cs typeface="ＭＳ Ｐゴシック" pitchFamily="1" charset="-128"/>
              </a:rPr>
              <a:t>, C</a:t>
            </a:r>
            <a:r>
              <a:rPr lang="en-US" i="1" baseline="-25000" dirty="0">
                <a:ea typeface="ＭＳ Ｐゴシック" pitchFamily="1" charset="-128"/>
                <a:cs typeface="ＭＳ Ｐゴシック" pitchFamily="1" charset="-128"/>
              </a:rPr>
              <a:t>2</a:t>
            </a:r>
            <a:r>
              <a:rPr lang="en-US" i="1" dirty="0">
                <a:ea typeface="ＭＳ Ｐゴシック" pitchFamily="1" charset="-128"/>
                <a:cs typeface="ＭＳ Ｐゴシック" pitchFamily="1" charset="-128"/>
              </a:rPr>
              <a:t>,...,C</a:t>
            </a:r>
            <a:r>
              <a:rPr lang="en-US" i="1" baseline="-25000"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where </a:t>
            </a:r>
            <a:r>
              <a:rPr lang="en-US" i="1"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is the number of values </a:t>
            </a:r>
            <a:r>
              <a:rPr lang="en-US" i="1"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can take on</a:t>
            </a:r>
          </a:p>
          <a:p>
            <a:pPr eaLnBrk="1" hangingPunct="1"/>
            <a:r>
              <a:rPr lang="en-US" dirty="0">
                <a:ea typeface="ＭＳ Ｐゴシック" pitchFamily="1" charset="-128"/>
                <a:cs typeface="ＭＳ Ｐゴシック" pitchFamily="1" charset="-128"/>
              </a:rPr>
              <a:t>Start with </a:t>
            </a:r>
            <a:r>
              <a:rPr lang="en-US" i="1" dirty="0">
                <a:ea typeface="ＭＳ Ｐゴシック" pitchFamily="1" charset="-128"/>
                <a:cs typeface="ＭＳ Ｐゴシック" pitchFamily="1" charset="-128"/>
              </a:rPr>
              <a:t>TS</a:t>
            </a:r>
            <a:r>
              <a:rPr lang="en-US" dirty="0">
                <a:ea typeface="ＭＳ Ｐゴシック" pitchFamily="1" charset="-128"/>
                <a:cs typeface="ＭＳ Ｐゴシック" pitchFamily="1" charset="-128"/>
              </a:rPr>
              <a:t> as </a:t>
            </a:r>
            <a:r>
              <a:rPr lang="en-US" i="1" dirty="0">
                <a:ea typeface="ＭＳ Ｐゴシック" pitchFamily="1" charset="-128"/>
                <a:cs typeface="ＭＳ Ｐゴシック" pitchFamily="1" charset="-128"/>
              </a:rPr>
              <a:t>C</a:t>
            </a:r>
            <a:r>
              <a:rPr lang="en-US" dirty="0">
                <a:ea typeface="ＭＳ Ｐゴシック" pitchFamily="1" charset="-128"/>
                <a:cs typeface="ＭＳ Ｐゴシック" pitchFamily="1" charset="-128"/>
              </a:rPr>
              <a:t> and first find a </a:t>
            </a:r>
            <a:r>
              <a:rPr lang="en-US" i="1" dirty="0">
                <a:ea typeface="ＭＳ Ｐゴシック" pitchFamily="1" charset="-128"/>
                <a:cs typeface="ＭＳ Ｐゴシック" pitchFamily="1" charset="-128"/>
              </a:rPr>
              <a:t>good</a:t>
            </a:r>
            <a:r>
              <a:rPr lang="en-US" dirty="0">
                <a:ea typeface="ＭＳ Ｐゴシック" pitchFamily="1" charset="-128"/>
                <a:cs typeface="ＭＳ Ｐゴシック" pitchFamily="1" charset="-128"/>
              </a:rPr>
              <a:t> </a:t>
            </a:r>
            <a:r>
              <a:rPr lang="en-US" i="1" dirty="0">
                <a:ea typeface="ＭＳ Ｐゴシック" pitchFamily="1" charset="-128"/>
                <a:cs typeface="ＭＳ Ｐゴシック" pitchFamily="1" charset="-128"/>
              </a:rPr>
              <a:t>A</a:t>
            </a:r>
            <a:r>
              <a:rPr lang="en-US" dirty="0">
                <a:ea typeface="ＭＳ Ｐゴシック" pitchFamily="1" charset="-128"/>
                <a:cs typeface="ＭＳ Ｐゴシック" pitchFamily="1" charset="-128"/>
              </a:rPr>
              <a:t> for root</a:t>
            </a:r>
          </a:p>
          <a:p>
            <a:pPr eaLnBrk="1" hangingPunct="1"/>
            <a:r>
              <a:rPr lang="en-US" dirty="0">
                <a:ea typeface="ＭＳ Ｐゴシック" pitchFamily="1" charset="-128"/>
                <a:cs typeface="ＭＳ Ｐゴシック" pitchFamily="1" charset="-128"/>
              </a:rPr>
              <a:t>Continue recursively until subsets unambiguously classified, you run out of attributes, or some stopping criteria is reached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7</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dirty="0">
                <a:ea typeface="+mj-ea"/>
                <a:cs typeface="+mj-cs"/>
              </a:rPr>
              <a:t>Which Attribute/Feature to split on</a:t>
            </a:r>
          </a:p>
        </p:txBody>
      </p:sp>
      <p:sp>
        <p:nvSpPr>
          <p:cNvPr id="21509" name="Rectangle 3"/>
          <p:cNvSpPr>
            <a:spLocks noGrp="1" noChangeArrowheads="1"/>
          </p:cNvSpPr>
          <p:nvPr>
            <p:ph type="body" idx="1"/>
          </p:nvPr>
        </p:nvSpPr>
        <p:spPr>
          <a:xfrm>
            <a:off x="914400" y="1752600"/>
            <a:ext cx="7315200" cy="38862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lvl="1" eaLnBrk="1" hangingPunct="1"/>
            <a:endParaRPr lang="en-US" dirty="0">
              <a:ea typeface="ＭＳ Ｐゴシック" pitchFamily="1" charset="-128"/>
              <a:cs typeface="ＭＳ Ｐゴシック" pitchFamily="1"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8</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buNone/>
            </a:pPr>
            <a:r>
              <a:rPr lang="en-US" dirty="0"/>
              <a:t>		 Purity</a:t>
            </a:r>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46161"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latin typeface="Times New Roman" pitchFamily="1" charset="0"/>
              </a:rPr>
              <a:t>CS 472 - Decision Trees</a:t>
            </a:r>
          </a:p>
        </p:txBody>
      </p:sp>
      <p:sp>
        <p:nvSpPr>
          <p:cNvPr id="21507" name="Slide Number Placeholder 5"/>
          <p:cNvSpPr>
            <a:spLocks noGrp="1"/>
          </p:cNvSpPr>
          <p:nvPr>
            <p:ph type="sldNum" sz="quarter" idx="12"/>
          </p:nvPr>
        </p:nvSpPr>
        <p:spPr>
          <a:noFill/>
        </p:spPr>
        <p:txBody>
          <a:bodyPr/>
          <a:lstStyle/>
          <a:p>
            <a:fld id="{98A28C0D-C11D-9140-9B01-A0837B3F024A}" type="slidenum">
              <a:rPr lang="en-US" smtClean="0">
                <a:latin typeface="Times New Roman" pitchFamily="1" charset="0"/>
              </a:rPr>
              <a:pPr/>
              <a:t>9</a:t>
            </a:fld>
            <a:endParaRPr lang="en-US">
              <a:latin typeface="Times New Roman" pitchFamily="1" charset="0"/>
            </a:endParaRPr>
          </a:p>
        </p:txBody>
      </p:sp>
      <p:sp>
        <p:nvSpPr>
          <p:cNvPr id="257026" name="Rectangle 2"/>
          <p:cNvSpPr>
            <a:spLocks noGrp="1" noChangeArrowheads="1"/>
          </p:cNvSpPr>
          <p:nvPr>
            <p:ph type="title"/>
          </p:nvPr>
        </p:nvSpPr>
        <p:spPr/>
        <p:txBody>
          <a:bodyPr lIns="90488" tIns="44450" rIns="90488" bIns="44450"/>
          <a:lstStyle/>
          <a:p>
            <a:pPr eaLnBrk="1" hangingPunct="1">
              <a:defRPr/>
            </a:pPr>
            <a:r>
              <a:rPr lang="en-US">
                <a:ea typeface="+mj-ea"/>
                <a:cs typeface="+mj-cs"/>
              </a:rPr>
              <a:t>Which Attribute to split on</a:t>
            </a:r>
          </a:p>
        </p:txBody>
      </p:sp>
      <p:sp>
        <p:nvSpPr>
          <p:cNvPr id="21509" name="Rectangle 3"/>
          <p:cNvSpPr>
            <a:spLocks noGrp="1" noChangeArrowheads="1"/>
          </p:cNvSpPr>
          <p:nvPr>
            <p:ph type="body" idx="1"/>
          </p:nvPr>
        </p:nvSpPr>
        <p:spPr>
          <a:xfrm>
            <a:off x="914400" y="1752600"/>
            <a:ext cx="7315200" cy="4343400"/>
          </a:xfrm>
          <a:noFill/>
        </p:spPr>
        <p:txBody>
          <a:bodyPr lIns="90488" tIns="44450" rIns="90488" bIns="44450"/>
          <a:lstStyle/>
          <a:p>
            <a:pPr eaLnBrk="1" hangingPunct="1"/>
            <a:r>
              <a:rPr lang="en-US" dirty="0">
                <a:ea typeface="ＭＳ Ｐゴシック" pitchFamily="1" charset="-128"/>
                <a:cs typeface="ＭＳ Ｐゴシック" pitchFamily="1" charset="-128"/>
              </a:rPr>
              <a:t>Twenty Questions - what are good questions, ones which when asked decrease the information remaining</a:t>
            </a:r>
          </a:p>
          <a:p>
            <a:pPr eaLnBrk="1" hangingPunct="1"/>
            <a:r>
              <a:rPr lang="en-US" dirty="0">
                <a:ea typeface="ＭＳ Ｐゴシック" pitchFamily="1" charset="-128"/>
                <a:cs typeface="ＭＳ Ｐゴシック" pitchFamily="1" charset="-128"/>
              </a:rPr>
              <a:t>Regularity required</a:t>
            </a:r>
          </a:p>
          <a:p>
            <a:pPr eaLnBrk="1" hangingPunct="1"/>
            <a:r>
              <a:rPr lang="en-US" dirty="0">
                <a:ea typeface="ＭＳ Ｐゴシック" pitchFamily="1" charset="-128"/>
                <a:cs typeface="ＭＳ Ｐゴシック" pitchFamily="1" charset="-128"/>
              </a:rPr>
              <a:t>What would be good attribute tests for a DT</a:t>
            </a:r>
          </a:p>
          <a:p>
            <a:pPr eaLnBrk="1" hangingPunct="1"/>
            <a:r>
              <a:rPr lang="en-US" dirty="0">
                <a:ea typeface="ＭＳ Ｐゴシック" pitchFamily="1" charset="-128"/>
                <a:cs typeface="ＭＳ Ｐゴシック" pitchFamily="1" charset="-128"/>
              </a:rPr>
              <a:t>Let’s come up with our own approach for scoring the quality of a node after attribute selection</a:t>
            </a:r>
          </a:p>
          <a:p>
            <a:pPr eaLnBrk="1" hangingPunct="1"/>
            <a:endParaRPr lang="en-US" dirty="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a:p>
            <a:pPr lvl="1" eaLnBrk="1" hangingPunct="1"/>
            <a:r>
              <a:rPr lang="en-US" dirty="0"/>
              <a:t>Want both purity and statistical significance (</a:t>
            </a:r>
            <a:r>
              <a:rPr lang="en-US" dirty="0" err="1"/>
              <a:t>e.g</a:t>
            </a:r>
            <a:r>
              <a:rPr lang="en-US" dirty="0"/>
              <a:t>  SS#)</a:t>
            </a:r>
          </a:p>
          <a:p>
            <a:pPr lvl="1" eaLnBrk="1" hangingPunct="1">
              <a:buNone/>
            </a:pPr>
            <a:endParaRPr lang="en-US" dirty="0"/>
          </a:p>
          <a:p>
            <a:pPr lvl="1" eaLnBrk="1" hangingPunct="1"/>
            <a:endParaRPr lang="en-US" dirty="0">
              <a:ea typeface="ＭＳ Ｐゴシック" pitchFamily="1" charset="-128"/>
              <a:cs typeface="ＭＳ Ｐゴシック" pitchFamily="1" charset="-128"/>
            </a:endParaRPr>
          </a:p>
        </p:txBody>
      </p:sp>
      <p:graphicFrame>
        <p:nvGraphicFramePr>
          <p:cNvPr id="6" name="Object 5"/>
          <p:cNvGraphicFramePr>
            <a:graphicFrameLocks noChangeAspect="1"/>
          </p:cNvGraphicFramePr>
          <p:nvPr/>
        </p:nvGraphicFramePr>
        <p:xfrm>
          <a:off x="1971675" y="4343400"/>
          <a:ext cx="704850" cy="628650"/>
        </p:xfrm>
        <a:graphic>
          <a:graphicData uri="http://schemas.openxmlformats.org/presentationml/2006/ole">
            <mc:AlternateContent xmlns:mc="http://schemas.openxmlformats.org/markup-compatibility/2006">
              <mc:Choice xmlns:v="urn:schemas-microsoft-com:vml" Requires="v">
                <p:oleObj spid="_x0000_s84049" name="Equation" r:id="rId4" imgW="469900" imgH="419100" progId="Equation.3">
                  <p:embed/>
                </p:oleObj>
              </mc:Choice>
              <mc:Fallback>
                <p:oleObj name="Equation" r:id="rId4" imgW="469900" imgH="4191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343400"/>
                        <a:ext cx="704850" cy="628650"/>
                      </a:xfrm>
                      <a:prstGeom prst="rect">
                        <a:avLst/>
                      </a:prstGeom>
                      <a:solidFill>
                        <a:schemeClr val="accent1"/>
                      </a:solidFill>
                    </p:spPr>
                  </p:pic>
                </p:oleObj>
              </mc:Fallback>
            </mc:AlternateContent>
          </a:graphicData>
        </a:graphic>
      </p:graphicFrame>
    </p:spTree>
  </p:cSld>
  <p:clrMapOvr>
    <a:masterClrMapping/>
  </p:clrMapOvr>
  <p:transition/>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25162</TotalTime>
  <Words>4609</Words>
  <Application>Microsoft Macintosh PowerPoint</Application>
  <PresentationFormat>On-screen Show (4:3)</PresentationFormat>
  <Paragraphs>727</Paragraphs>
  <Slides>34</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Book Antiqua</vt:lpstr>
      <vt:lpstr>Cambria Math</vt:lpstr>
      <vt:lpstr>Times New Roman</vt:lpstr>
      <vt:lpstr>Wingdings</vt:lpstr>
      <vt:lpstr>Soaring</vt:lpstr>
      <vt:lpstr>Equation</vt:lpstr>
      <vt:lpstr>Decision Trees</vt:lpstr>
      <vt:lpstr>Decision Tree Learning</vt:lpstr>
      <vt:lpstr>Decision Tree Learning</vt:lpstr>
      <vt:lpstr>Decision Tree Learning</vt:lpstr>
      <vt:lpstr>Decision Tree Learning</vt:lpstr>
      <vt:lpstr>ID3 Learning Approach</vt:lpstr>
      <vt:lpstr>Which Attribute/Feature to split on</vt:lpstr>
      <vt:lpstr>Which Attribute to split on</vt:lpstr>
      <vt:lpstr>Which Attribute to split on</vt:lpstr>
      <vt:lpstr>Which Attribute to split on</vt:lpstr>
      <vt:lpstr>Which Attribute to split on</vt:lpstr>
      <vt:lpstr>Which Attribute to split on</vt:lpstr>
      <vt:lpstr>Which Attribute to split on</vt:lpstr>
      <vt:lpstr>Information</vt:lpstr>
      <vt:lpstr>Information Gain Metric</vt:lpstr>
      <vt:lpstr>ID3 Learning Algorithm</vt:lpstr>
      <vt:lpstr>ID3 Learning Algorithm</vt:lpstr>
      <vt:lpstr>Example and Homework</vt:lpstr>
      <vt:lpstr>Example and Homework</vt:lpstr>
      <vt:lpstr>*Challenge Question*</vt:lpstr>
      <vt:lpstr>Decision Tree Example</vt:lpstr>
      <vt:lpstr>Decision Tree Homework</vt:lpstr>
      <vt:lpstr>ID3 Notes</vt:lpstr>
      <vt:lpstr>ID3 Overfit Avoidance</vt:lpstr>
      <vt:lpstr>ID3 Overfit Avoidance (cont.)</vt:lpstr>
      <vt:lpstr>Reduced Error Pruning</vt:lpstr>
      <vt:lpstr>Missing Values: C4.5 Approach</vt:lpstr>
      <vt:lpstr>ID3/C4.5 Miscellaneous</vt:lpstr>
      <vt:lpstr>Information gain favors attributes with many attribute values</vt:lpstr>
      <vt:lpstr>ID3 - Gain Ratio Criteria</vt:lpstr>
      <vt:lpstr>Decision Trees - Conclusions</vt:lpstr>
      <vt:lpstr>CART – Classification and Regression Trees</vt:lpstr>
      <vt:lpstr>Decision Tree Assignment</vt:lpstr>
      <vt:lpstr>Midterm and Class Business</vt:lpstr>
    </vt:vector>
  </TitlesOfParts>
  <Company>BYU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Inductive Bias: How to generalize on novel data</dc:title>
  <cp:lastModifiedBy>Tony Martinez</cp:lastModifiedBy>
  <cp:revision>117</cp:revision>
  <dcterms:created xsi:type="dcterms:W3CDTF">2014-03-04T22:20:06Z</dcterms:created>
  <dcterms:modified xsi:type="dcterms:W3CDTF">2020-10-08T17:47:01Z</dcterms:modified>
</cp:coreProperties>
</file>