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354" r:id="rId2"/>
    <p:sldId id="355" r:id="rId3"/>
    <p:sldId id="356" r:id="rId4"/>
    <p:sldId id="357" r:id="rId5"/>
    <p:sldId id="358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6600CC"/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1839" autoAdjust="0"/>
    <p:restoredTop sz="90929"/>
  </p:normalViewPr>
  <p:slideViewPr>
    <p:cSldViewPr snapToObjects="1">
      <p:cViewPr varScale="1">
        <p:scale>
          <a:sx n="142" d="100"/>
          <a:sy n="142" d="100"/>
        </p:scale>
        <p:origin x="-105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A542546-5DAB-514B-8B36-255BF3327A4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067164E-19B2-C644-A76D-99EFB0602B9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8532E8-8D0B-4C46-996C-252AE2A0D15D}" type="slidenum">
              <a:rPr lang="en-US"/>
              <a:pPr/>
              <a:t>1</a:t>
            </a:fld>
            <a:endParaRPr lang="en-US"/>
          </a:p>
        </p:txBody>
      </p:sp>
      <p:sp>
        <p:nvSpPr>
          <p:cNvPr id="1863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DAC529-5006-424C-B93F-1E67853696CF}" type="slidenum">
              <a:rPr lang="en-US"/>
              <a:pPr/>
              <a:t>2</a:t>
            </a:fld>
            <a:endParaRPr lang="en-US"/>
          </a:p>
        </p:txBody>
      </p:sp>
      <p:sp>
        <p:nvSpPr>
          <p:cNvPr id="189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29C2A3-2B42-0440-B136-791FAB297F64}" type="slidenum">
              <a:rPr lang="en-US"/>
              <a:pPr/>
              <a:t>3</a:t>
            </a:fld>
            <a:endParaRPr lang="en-US"/>
          </a:p>
        </p:txBody>
      </p:sp>
      <p:sp>
        <p:nvSpPr>
          <p:cNvPr id="191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EABE6A-CE0D-C846-8E7A-57489B790973}" type="slidenum">
              <a:rPr lang="en-US"/>
              <a:pPr/>
              <a:t>4</a:t>
            </a:fld>
            <a:endParaRPr lang="en-US"/>
          </a:p>
        </p:txBody>
      </p:sp>
      <p:sp>
        <p:nvSpPr>
          <p:cNvPr id="1935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753DB9-1F8B-0E4A-A6FB-6E8F70AD49F6}" type="slidenum">
              <a:rPr lang="en-US"/>
              <a:pPr/>
              <a:t>5</a:t>
            </a:fld>
            <a:endParaRPr lang="en-US"/>
          </a:p>
        </p:txBody>
      </p:sp>
      <p:sp>
        <p:nvSpPr>
          <p:cNvPr id="1955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7171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2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17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1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sz="1400"/>
            </a:lvl1pPr>
          </a:lstStyle>
          <a:p>
            <a:fld id="{0306A731-0848-D44E-8C37-24F981D78A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CS 478 - Perceptrons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674338D-C6C3-2948-A8CD-34BC7D0E64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609600"/>
            <a:ext cx="19621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57340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CS 478 - Perceptrons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882B8FE-03A5-5340-A713-82FCBF65DA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CS 478 - Perceptrons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C1569C-DEE3-B348-9402-140A90F544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CS 478 - Perceptrons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63A2028-6D04-7942-8CA3-FE31C25EB0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CS 478 - Perceptrons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C13AB7C-8C5A-494B-AFF5-9B55F67BD8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CS 478 - Perceptrons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3EAFA64-44DA-7F4B-9753-E0AC41AF26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CS 478 - Perceptrons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85A2B46-BBC8-AD4B-817B-E6748DE5F8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CS 478 - Perceptrons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E9CE325-43D7-5842-83D8-A5819C68E2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CS 478 - Perceptrons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344ED6D-6380-9E46-AF59-36CB579818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CS 478 - Perceptrons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BBBEBDE-601C-D24F-95D5-1772FD80A7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6147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8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609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2484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r>
              <a:rPr lang="en-US"/>
              <a:t>CS 478 - Perceptrons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2D7869-FDCC-E342-B722-C1C8BC4CFF8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1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1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1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1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1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1" charset="2"/>
        <a:buChar char="l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000">
          <a:solidFill>
            <a:schemeClr val="tx1"/>
          </a:solidFill>
          <a:latin typeface="+mn-lt"/>
          <a:ea typeface="ＭＳ Ｐゴシック" pitchFamily="1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1" charset="2"/>
        <a:buChar char="l"/>
        <a:defRPr>
          <a:solidFill>
            <a:schemeClr val="tx1"/>
          </a:solidFill>
          <a:latin typeface="+mn-lt"/>
          <a:ea typeface="ＭＳ Ｐゴシック" pitchFamily="1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>
          <a:solidFill>
            <a:schemeClr val="tx1"/>
          </a:solidFill>
          <a:latin typeface="+mn-lt"/>
          <a:ea typeface="ＭＳ Ｐゴシック" pitchFamily="1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  <a:ea typeface="ＭＳ Ｐゴシック" pitchFamily="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  <a:ea typeface="ＭＳ Ｐゴシック" pitchFamily="1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  <a:ea typeface="ＭＳ Ｐゴシック" pitchFamily="1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  <a:ea typeface="ＭＳ Ｐゴシック" pitchFamily="1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  <a:ea typeface="ＭＳ Ｐゴシック" pitchFamily="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478 - Perceptrons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7D50C-4297-1946-99A3-10C21171A5D7}" type="slidenum">
              <a:rPr lang="en-US"/>
              <a:pPr/>
              <a:t>1</a:t>
            </a:fld>
            <a:endParaRPr lang="en-US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2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/>
              <a:t>Assume a 3 input perceptron plus bias (it outputs 1 if  net &gt; 0, else 0) </a:t>
            </a:r>
          </a:p>
          <a:p>
            <a:r>
              <a:rPr lang="en-US" sz="1800"/>
              <a:t>Assume a learning rate of 1 and initial weights all 0:  </a:t>
            </a:r>
            <a:r>
              <a:rPr lang="en-US" sz="1800">
                <a:latin typeface="Symbol" pitchFamily="1" charset="2"/>
              </a:rPr>
              <a:t>D</a:t>
            </a:r>
            <a:r>
              <a:rPr lang="en-US" sz="1800" i="1"/>
              <a:t>w</a:t>
            </a:r>
            <a:r>
              <a:rPr lang="en-US" sz="1800" i="1" baseline="-25000"/>
              <a:t>ij</a:t>
            </a:r>
            <a:r>
              <a:rPr lang="en-US" sz="1800" i="1"/>
              <a:t> = c</a:t>
            </a:r>
            <a:r>
              <a:rPr lang="en-US" sz="1800" i="1">
                <a:latin typeface="Symbol" pitchFamily="1" charset="2"/>
              </a:rPr>
              <a:t>(</a:t>
            </a:r>
            <a:r>
              <a:rPr lang="en-US" sz="1800" i="1"/>
              <a:t>t</a:t>
            </a:r>
            <a:r>
              <a:rPr lang="en-US" sz="1800" i="1" baseline="-25000"/>
              <a:t>j</a:t>
            </a:r>
            <a:r>
              <a:rPr lang="en-US" sz="1800" i="1"/>
              <a:t> – z</a:t>
            </a:r>
            <a:r>
              <a:rPr lang="en-US" sz="1800" i="1" baseline="-25000"/>
              <a:t>j</a:t>
            </a:r>
            <a:r>
              <a:rPr lang="en-US" sz="1800" i="1"/>
              <a:t>)</a:t>
            </a:r>
            <a:r>
              <a:rPr lang="en-US" sz="1800" i="1">
                <a:latin typeface="Symbol" pitchFamily="1" charset="2"/>
              </a:rPr>
              <a:t> </a:t>
            </a:r>
            <a:r>
              <a:rPr lang="en-US" sz="1800" i="1"/>
              <a:t>x</a:t>
            </a:r>
            <a:r>
              <a:rPr lang="en-US" sz="1800" i="1" baseline="-25000"/>
              <a:t>i</a:t>
            </a:r>
          </a:p>
          <a:p>
            <a:r>
              <a:rPr lang="en-US" sz="1600"/>
              <a:t> Training set	0 0 0 -&gt; 1</a:t>
            </a:r>
          </a:p>
          <a:p>
            <a:pPr lvl="4">
              <a:lnSpc>
                <a:spcPct val="90000"/>
              </a:lnSpc>
              <a:buFontTx/>
              <a:buNone/>
            </a:pPr>
            <a:r>
              <a:rPr lang="en-US" sz="1600"/>
              <a:t>1 1 0 -&gt; 0</a:t>
            </a:r>
          </a:p>
          <a:p>
            <a:pPr lvl="4">
              <a:lnSpc>
                <a:spcPct val="90000"/>
              </a:lnSpc>
              <a:buFontTx/>
              <a:buNone/>
            </a:pPr>
            <a:r>
              <a:rPr lang="en-US" sz="1600"/>
              <a:t>0 1 1 -&gt; 0</a:t>
            </a:r>
          </a:p>
          <a:p>
            <a:pPr lvl="4">
              <a:lnSpc>
                <a:spcPct val="90000"/>
              </a:lnSpc>
              <a:buFontTx/>
              <a:buNone/>
            </a:pPr>
            <a:r>
              <a:rPr lang="en-US" sz="1600"/>
              <a:t>0 1 0 -&gt; 1</a:t>
            </a:r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endParaRPr lang="en-US" sz="1600" u="sng"/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r>
              <a:rPr lang="en-US" sz="1600" u="sng"/>
              <a:t>Pattern	Target	Weight Vector	Net	Output	</a:t>
            </a:r>
            <a:r>
              <a:rPr lang="en-US" sz="1600" u="sng">
                <a:latin typeface="Symbol" pitchFamily="1" charset="2"/>
              </a:rPr>
              <a:t>D</a:t>
            </a:r>
            <a:r>
              <a:rPr lang="en-US" sz="1600" i="1" u="sng"/>
              <a:t>W</a:t>
            </a:r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endParaRPr lang="en-US" sz="1600"/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endParaRPr lang="en-US" sz="1600"/>
          </a:p>
        </p:txBody>
      </p:sp>
      <p:sp>
        <p:nvSpPr>
          <p:cNvPr id="185348" name="Rectangle 4"/>
          <p:cNvSpPr>
            <a:spLocks noChangeArrowheads="1"/>
          </p:cNvSpPr>
          <p:nvPr/>
        </p:nvSpPr>
        <p:spPr bwMode="auto">
          <a:xfrm>
            <a:off x="631825" y="28384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478 - Perceptrons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85EE9-B0A2-484E-8E41-4A5CC2779C62}" type="slidenum">
              <a:rPr lang="en-US"/>
              <a:pPr/>
              <a:t>2</a:t>
            </a:fld>
            <a:endParaRPr lang="en-US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2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/>
              <a:t>Assume a 3 input perceptron plus bias (it outputs 1 if  net &gt; 0, else 0) </a:t>
            </a:r>
          </a:p>
          <a:p>
            <a:r>
              <a:rPr lang="en-US" sz="1800"/>
              <a:t>Assume a learning rate of 1 and initial weights all 0:  </a:t>
            </a:r>
            <a:r>
              <a:rPr lang="en-US" sz="1800">
                <a:latin typeface="Symbol" pitchFamily="1" charset="2"/>
              </a:rPr>
              <a:t>D</a:t>
            </a:r>
            <a:r>
              <a:rPr lang="en-US" sz="1800" i="1"/>
              <a:t>w</a:t>
            </a:r>
            <a:r>
              <a:rPr lang="en-US" sz="1800" i="1" baseline="-25000"/>
              <a:t>ij</a:t>
            </a:r>
            <a:r>
              <a:rPr lang="en-US" sz="1800" i="1"/>
              <a:t> = c</a:t>
            </a:r>
            <a:r>
              <a:rPr lang="en-US" sz="1800" i="1">
                <a:latin typeface="Symbol" pitchFamily="1" charset="2"/>
              </a:rPr>
              <a:t>(</a:t>
            </a:r>
            <a:r>
              <a:rPr lang="en-US" sz="1800" i="1"/>
              <a:t>t</a:t>
            </a:r>
            <a:r>
              <a:rPr lang="en-US" sz="1800" i="1" baseline="-25000"/>
              <a:t>j</a:t>
            </a:r>
            <a:r>
              <a:rPr lang="en-US" sz="1800" i="1"/>
              <a:t> – z</a:t>
            </a:r>
            <a:r>
              <a:rPr lang="en-US" sz="1800" i="1" baseline="-25000"/>
              <a:t>j</a:t>
            </a:r>
            <a:r>
              <a:rPr lang="en-US" sz="1800" i="1"/>
              <a:t>)</a:t>
            </a:r>
            <a:r>
              <a:rPr lang="en-US" sz="1800" i="1">
                <a:latin typeface="Symbol" pitchFamily="1" charset="2"/>
              </a:rPr>
              <a:t> </a:t>
            </a:r>
            <a:r>
              <a:rPr lang="en-US" sz="1800" i="1"/>
              <a:t>x</a:t>
            </a:r>
            <a:r>
              <a:rPr lang="en-US" sz="1800" i="1" baseline="-25000"/>
              <a:t>i</a:t>
            </a:r>
            <a:r>
              <a:rPr lang="en-US" sz="1600"/>
              <a:t> </a:t>
            </a:r>
          </a:p>
          <a:p>
            <a:r>
              <a:rPr lang="en-US" sz="1600"/>
              <a:t>Training set	0 0 0 -&gt; 1</a:t>
            </a:r>
          </a:p>
          <a:p>
            <a:pPr lvl="4">
              <a:lnSpc>
                <a:spcPct val="90000"/>
              </a:lnSpc>
              <a:buFontTx/>
              <a:buNone/>
            </a:pPr>
            <a:r>
              <a:rPr lang="en-US" sz="1600"/>
              <a:t>1 1 0 -&gt; 0</a:t>
            </a:r>
          </a:p>
          <a:p>
            <a:pPr lvl="4">
              <a:lnSpc>
                <a:spcPct val="90000"/>
              </a:lnSpc>
              <a:buFontTx/>
              <a:buNone/>
            </a:pPr>
            <a:r>
              <a:rPr lang="en-US" sz="1600"/>
              <a:t>0 1 1 -&gt; 0</a:t>
            </a:r>
          </a:p>
          <a:p>
            <a:pPr lvl="4">
              <a:lnSpc>
                <a:spcPct val="90000"/>
              </a:lnSpc>
              <a:buFontTx/>
              <a:buNone/>
            </a:pPr>
            <a:r>
              <a:rPr lang="en-US" sz="1600"/>
              <a:t>0 1 0 -&gt; 1</a:t>
            </a:r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endParaRPr lang="en-US" sz="1600" u="sng"/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r>
              <a:rPr lang="en-US" sz="1600" u="sng"/>
              <a:t>Pattern	Target	Weight Vector	Net	Output	</a:t>
            </a:r>
            <a:r>
              <a:rPr lang="en-US" sz="1600" u="sng">
                <a:latin typeface="Symbol" pitchFamily="1" charset="2"/>
              </a:rPr>
              <a:t>D</a:t>
            </a:r>
            <a:r>
              <a:rPr lang="en-US" sz="1600" i="1" u="sng"/>
              <a:t>W</a:t>
            </a:r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r>
              <a:rPr lang="en-US" sz="1600"/>
              <a:t>0 0 0  1	1	0  0  0  0</a:t>
            </a:r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endParaRPr lang="en-US" sz="1600"/>
          </a:p>
        </p:txBody>
      </p:sp>
      <p:sp>
        <p:nvSpPr>
          <p:cNvPr id="188420" name="Rectangle 4"/>
          <p:cNvSpPr>
            <a:spLocks noChangeArrowheads="1"/>
          </p:cNvSpPr>
          <p:nvPr/>
        </p:nvSpPr>
        <p:spPr bwMode="auto">
          <a:xfrm>
            <a:off x="631825" y="28384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478 - Perceptrons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64AE3-9344-A944-8D08-4AE818579DAE}" type="slidenum">
              <a:rPr lang="en-US"/>
              <a:pPr/>
              <a:t>3</a:t>
            </a:fld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2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/>
              <a:t>Assume a 3 input perceptron plus bias (it outputs 1 if  net &gt; 0, else 0) </a:t>
            </a:r>
          </a:p>
          <a:p>
            <a:r>
              <a:rPr lang="en-US" sz="1800"/>
              <a:t>Assume a learning rate of 1 and initial weights all 0:  </a:t>
            </a:r>
            <a:r>
              <a:rPr lang="en-US" sz="1800">
                <a:latin typeface="Symbol" pitchFamily="1" charset="2"/>
              </a:rPr>
              <a:t>D</a:t>
            </a:r>
            <a:r>
              <a:rPr lang="en-US" sz="1800" i="1"/>
              <a:t>w</a:t>
            </a:r>
            <a:r>
              <a:rPr lang="en-US" sz="1800" i="1" baseline="-25000"/>
              <a:t>ij</a:t>
            </a:r>
            <a:r>
              <a:rPr lang="en-US" sz="1800" i="1"/>
              <a:t> = c</a:t>
            </a:r>
            <a:r>
              <a:rPr lang="en-US" sz="1800" i="1">
                <a:latin typeface="Symbol" pitchFamily="1" charset="2"/>
              </a:rPr>
              <a:t>(</a:t>
            </a:r>
            <a:r>
              <a:rPr lang="en-US" sz="1800" i="1"/>
              <a:t>t</a:t>
            </a:r>
            <a:r>
              <a:rPr lang="en-US" sz="1800" i="1" baseline="-25000"/>
              <a:t>j</a:t>
            </a:r>
            <a:r>
              <a:rPr lang="en-US" sz="1800" i="1"/>
              <a:t> – z</a:t>
            </a:r>
            <a:r>
              <a:rPr lang="en-US" sz="1800" i="1" baseline="-25000"/>
              <a:t>j</a:t>
            </a:r>
            <a:r>
              <a:rPr lang="en-US" sz="1800" i="1"/>
              <a:t>)</a:t>
            </a:r>
            <a:r>
              <a:rPr lang="en-US" sz="1800" i="1">
                <a:latin typeface="Symbol" pitchFamily="1" charset="2"/>
              </a:rPr>
              <a:t> </a:t>
            </a:r>
            <a:r>
              <a:rPr lang="en-US" sz="1800" i="1"/>
              <a:t>x</a:t>
            </a:r>
            <a:r>
              <a:rPr lang="en-US" sz="1800" i="1" baseline="-25000"/>
              <a:t>i</a:t>
            </a:r>
            <a:r>
              <a:rPr lang="en-US" sz="1600"/>
              <a:t> </a:t>
            </a:r>
          </a:p>
          <a:p>
            <a:r>
              <a:rPr lang="en-US" sz="1600"/>
              <a:t>Training set	0 0 0 -&gt; 1</a:t>
            </a:r>
          </a:p>
          <a:p>
            <a:pPr lvl="4">
              <a:lnSpc>
                <a:spcPct val="90000"/>
              </a:lnSpc>
              <a:buFontTx/>
              <a:buNone/>
            </a:pPr>
            <a:r>
              <a:rPr lang="en-US" sz="1600"/>
              <a:t>1 1 0 -&gt; 0</a:t>
            </a:r>
          </a:p>
          <a:p>
            <a:pPr lvl="4">
              <a:lnSpc>
                <a:spcPct val="90000"/>
              </a:lnSpc>
              <a:buFontTx/>
              <a:buNone/>
            </a:pPr>
            <a:r>
              <a:rPr lang="en-US" sz="1600"/>
              <a:t>0 1 1 -&gt; 0</a:t>
            </a:r>
          </a:p>
          <a:p>
            <a:pPr lvl="4">
              <a:lnSpc>
                <a:spcPct val="90000"/>
              </a:lnSpc>
              <a:buFontTx/>
              <a:buNone/>
            </a:pPr>
            <a:r>
              <a:rPr lang="en-US" sz="1600"/>
              <a:t>0 1 0 -&gt; 1</a:t>
            </a:r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endParaRPr lang="en-US" sz="1600" u="sng"/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r>
              <a:rPr lang="en-US" sz="1600" u="sng"/>
              <a:t>Pattern	Target	Weight Vector	Net	Output	</a:t>
            </a:r>
            <a:r>
              <a:rPr lang="en-US" sz="1600" u="sng">
                <a:latin typeface="Symbol" pitchFamily="1" charset="2"/>
              </a:rPr>
              <a:t>D</a:t>
            </a:r>
            <a:r>
              <a:rPr lang="en-US" sz="1600" i="1" u="sng"/>
              <a:t>W</a:t>
            </a:r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r>
              <a:rPr lang="en-US" sz="1600"/>
              <a:t>0 0 0  1	1	 0  0  0  0		0	0	 0  0  0  1</a:t>
            </a:r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r>
              <a:rPr lang="en-US" sz="1600"/>
              <a:t>1 1 0  1	0	 0  0  0  1		1	1	-1 -1 0 -1</a:t>
            </a:r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r>
              <a:rPr lang="en-US" sz="1600"/>
              <a:t>0 1 1  1	0	-1 -1  0  0</a:t>
            </a:r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endParaRPr lang="en-US" sz="1600"/>
          </a:p>
        </p:txBody>
      </p:sp>
      <p:sp>
        <p:nvSpPr>
          <p:cNvPr id="190468" name="Rectangle 4"/>
          <p:cNvSpPr>
            <a:spLocks noChangeArrowheads="1"/>
          </p:cNvSpPr>
          <p:nvPr/>
        </p:nvSpPr>
        <p:spPr bwMode="auto">
          <a:xfrm>
            <a:off x="631825" y="28384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478 - Perceptrons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A655-A87D-BB41-AE8C-95968756C095}" type="slidenum">
              <a:rPr lang="en-US"/>
              <a:pPr/>
              <a:t>4</a:t>
            </a:fld>
            <a:endParaRPr lang="en-US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2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/>
              <a:t>Assume a 3 input perceptron plus bias (it outputs 1 if  net &gt; 0, else 0) </a:t>
            </a:r>
          </a:p>
          <a:p>
            <a:r>
              <a:rPr lang="en-US" sz="1800"/>
              <a:t>Assume a learning rate of 1 and initial weights all 0:  </a:t>
            </a:r>
            <a:r>
              <a:rPr lang="en-US" sz="1800">
                <a:latin typeface="Symbol" pitchFamily="1" charset="2"/>
              </a:rPr>
              <a:t>D</a:t>
            </a:r>
            <a:r>
              <a:rPr lang="en-US" sz="1800" i="1"/>
              <a:t>w</a:t>
            </a:r>
            <a:r>
              <a:rPr lang="en-US" sz="1800" i="1" baseline="-25000"/>
              <a:t>ij</a:t>
            </a:r>
            <a:r>
              <a:rPr lang="en-US" sz="1800" i="1"/>
              <a:t> = c</a:t>
            </a:r>
            <a:r>
              <a:rPr lang="en-US" sz="1800" i="1">
                <a:latin typeface="Symbol" pitchFamily="1" charset="2"/>
              </a:rPr>
              <a:t>(</a:t>
            </a:r>
            <a:r>
              <a:rPr lang="en-US" sz="1800" i="1"/>
              <a:t>t</a:t>
            </a:r>
            <a:r>
              <a:rPr lang="en-US" sz="1800" i="1" baseline="-25000"/>
              <a:t>j</a:t>
            </a:r>
            <a:r>
              <a:rPr lang="en-US" sz="1800" i="1"/>
              <a:t> – z</a:t>
            </a:r>
            <a:r>
              <a:rPr lang="en-US" sz="1800" i="1" baseline="-25000"/>
              <a:t>j</a:t>
            </a:r>
            <a:r>
              <a:rPr lang="en-US" sz="1800" i="1"/>
              <a:t>)</a:t>
            </a:r>
            <a:r>
              <a:rPr lang="en-US" sz="1800" i="1">
                <a:latin typeface="Symbol" pitchFamily="1" charset="2"/>
              </a:rPr>
              <a:t> </a:t>
            </a:r>
            <a:r>
              <a:rPr lang="en-US" sz="1800" i="1"/>
              <a:t>x</a:t>
            </a:r>
            <a:r>
              <a:rPr lang="en-US" sz="1800" i="1" baseline="-25000"/>
              <a:t>i</a:t>
            </a:r>
            <a:r>
              <a:rPr lang="en-US" sz="1600"/>
              <a:t> </a:t>
            </a:r>
          </a:p>
          <a:p>
            <a:r>
              <a:rPr lang="en-US" sz="1600"/>
              <a:t>Training set	0 0 0 -&gt; 1</a:t>
            </a:r>
          </a:p>
          <a:p>
            <a:pPr lvl="4">
              <a:lnSpc>
                <a:spcPct val="90000"/>
              </a:lnSpc>
              <a:buFontTx/>
              <a:buNone/>
            </a:pPr>
            <a:r>
              <a:rPr lang="en-US" sz="1600"/>
              <a:t>1 1 0 -&gt; 0</a:t>
            </a:r>
          </a:p>
          <a:p>
            <a:pPr lvl="4">
              <a:lnSpc>
                <a:spcPct val="90000"/>
              </a:lnSpc>
              <a:buFontTx/>
              <a:buNone/>
            </a:pPr>
            <a:r>
              <a:rPr lang="en-US" sz="1600"/>
              <a:t>0 1 1 -&gt; 0</a:t>
            </a:r>
          </a:p>
          <a:p>
            <a:pPr lvl="4">
              <a:lnSpc>
                <a:spcPct val="90000"/>
              </a:lnSpc>
              <a:buFontTx/>
              <a:buNone/>
            </a:pPr>
            <a:r>
              <a:rPr lang="en-US" sz="1600"/>
              <a:t>0 1 0 -&gt; 1</a:t>
            </a:r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endParaRPr lang="en-US" sz="1600" u="sng"/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r>
              <a:rPr lang="en-US" sz="1600" u="sng"/>
              <a:t>Pattern	Target	Weight Vector	Net	Output	</a:t>
            </a:r>
            <a:r>
              <a:rPr lang="en-US" sz="1600" u="sng">
                <a:latin typeface="Symbol" pitchFamily="1" charset="2"/>
              </a:rPr>
              <a:t>D</a:t>
            </a:r>
            <a:r>
              <a:rPr lang="en-US" sz="1600" i="1" u="sng"/>
              <a:t>W</a:t>
            </a:r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r>
              <a:rPr lang="en-US" sz="1600"/>
              <a:t>0 0 0  1	1	 0  0  0  0		 0	0	 0  0  0  1</a:t>
            </a:r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r>
              <a:rPr lang="en-US" sz="1600"/>
              <a:t>1 1 0  1	0	 0  0  0  1		 1	1	-1 -1 0 -1</a:t>
            </a:r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r>
              <a:rPr lang="en-US" sz="1600"/>
              <a:t>0 1 1  1	0	-1 -1  0  0		-1	0	 0  0  0  0</a:t>
            </a:r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r>
              <a:rPr lang="en-US" sz="1600" u="sng"/>
              <a:t>0 1 0  1	1	-1 -1  0  0		-1	0	 0  1  0  1</a:t>
            </a:r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endParaRPr lang="en-US" sz="1600"/>
          </a:p>
        </p:txBody>
      </p:sp>
      <p:sp>
        <p:nvSpPr>
          <p:cNvPr id="192516" name="Rectangle 4"/>
          <p:cNvSpPr>
            <a:spLocks noChangeArrowheads="1"/>
          </p:cNvSpPr>
          <p:nvPr/>
        </p:nvSpPr>
        <p:spPr bwMode="auto">
          <a:xfrm>
            <a:off x="631825" y="28384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478 - Perceptrons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CED55-1340-8846-9DF5-A6564A1B83BF}" type="slidenum">
              <a:rPr lang="en-US"/>
              <a:pPr/>
              <a:t>5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2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1600"/>
              <a:t>Assume a 3 input perceptron plus bias (it outputs 1 if  net &gt; 0, else 0) </a:t>
            </a:r>
          </a:p>
          <a:p>
            <a:pPr>
              <a:lnSpc>
                <a:spcPct val="90000"/>
              </a:lnSpc>
            </a:pPr>
            <a:r>
              <a:rPr lang="en-US" sz="1600"/>
              <a:t>Assume a learning rate of 1 and initial weights all 0:  </a:t>
            </a:r>
            <a:r>
              <a:rPr lang="en-US" sz="1600">
                <a:latin typeface="Symbol" pitchFamily="1" charset="2"/>
              </a:rPr>
              <a:t>D</a:t>
            </a:r>
            <a:r>
              <a:rPr lang="en-US" sz="1600" i="1"/>
              <a:t>w</a:t>
            </a:r>
            <a:r>
              <a:rPr lang="en-US" sz="1600" i="1" baseline="-25000"/>
              <a:t>ij</a:t>
            </a:r>
            <a:r>
              <a:rPr lang="en-US" sz="1600" i="1"/>
              <a:t> = c</a:t>
            </a:r>
            <a:r>
              <a:rPr lang="en-US" sz="1600" i="1">
                <a:latin typeface="Symbol" pitchFamily="1" charset="2"/>
              </a:rPr>
              <a:t>(</a:t>
            </a:r>
            <a:r>
              <a:rPr lang="en-US" sz="1600" i="1"/>
              <a:t>t</a:t>
            </a:r>
            <a:r>
              <a:rPr lang="en-US" sz="1600" i="1" baseline="-25000"/>
              <a:t>j</a:t>
            </a:r>
            <a:r>
              <a:rPr lang="en-US" sz="1600" i="1"/>
              <a:t> – z</a:t>
            </a:r>
            <a:r>
              <a:rPr lang="en-US" sz="1600" i="1" baseline="-25000"/>
              <a:t>j</a:t>
            </a:r>
            <a:r>
              <a:rPr lang="en-US" sz="1600" i="1"/>
              <a:t>)</a:t>
            </a:r>
            <a:r>
              <a:rPr lang="en-US" sz="1600" i="1">
                <a:latin typeface="Symbol" pitchFamily="1" charset="2"/>
              </a:rPr>
              <a:t> </a:t>
            </a:r>
            <a:r>
              <a:rPr lang="en-US" sz="1600" i="1"/>
              <a:t>x</a:t>
            </a:r>
            <a:r>
              <a:rPr lang="en-US" sz="1600" i="1" baseline="-25000"/>
              <a:t>i</a:t>
            </a:r>
            <a:r>
              <a:rPr lang="en-US" sz="1400"/>
              <a:t> </a:t>
            </a:r>
          </a:p>
          <a:p>
            <a:pPr>
              <a:lnSpc>
                <a:spcPct val="90000"/>
              </a:lnSpc>
            </a:pPr>
            <a:r>
              <a:rPr lang="en-US" sz="1400"/>
              <a:t>Training set	0 0 0 -&gt; 1</a:t>
            </a:r>
          </a:p>
          <a:p>
            <a:pPr lvl="4">
              <a:lnSpc>
                <a:spcPct val="90000"/>
              </a:lnSpc>
              <a:buFontTx/>
              <a:buNone/>
            </a:pPr>
            <a:r>
              <a:rPr lang="en-US" sz="1400"/>
              <a:t>1 1 0 -&gt; 0</a:t>
            </a:r>
          </a:p>
          <a:p>
            <a:pPr lvl="4">
              <a:lnSpc>
                <a:spcPct val="90000"/>
              </a:lnSpc>
              <a:buFontTx/>
              <a:buNone/>
            </a:pPr>
            <a:r>
              <a:rPr lang="en-US" sz="1400"/>
              <a:t>0 1 1 -&gt; 0</a:t>
            </a:r>
          </a:p>
          <a:p>
            <a:pPr lvl="4">
              <a:lnSpc>
                <a:spcPct val="90000"/>
              </a:lnSpc>
              <a:buFontTx/>
              <a:buNone/>
            </a:pPr>
            <a:r>
              <a:rPr lang="en-US" sz="1400"/>
              <a:t>0 1 0 -&gt; 1</a:t>
            </a:r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endParaRPr lang="en-US" sz="1400" u="sng"/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r>
              <a:rPr lang="en-US" sz="1400" u="sng"/>
              <a:t>Pattern	Target	Weight Vector	Net	Output	</a:t>
            </a:r>
            <a:r>
              <a:rPr lang="en-US" sz="1400" u="sng">
                <a:latin typeface="Symbol" pitchFamily="1" charset="2"/>
              </a:rPr>
              <a:t>D</a:t>
            </a:r>
            <a:r>
              <a:rPr lang="en-US" sz="1400" i="1" u="sng"/>
              <a:t>W</a:t>
            </a:r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r>
              <a:rPr lang="en-US" sz="1400"/>
              <a:t>0 0 0  1	1	 0  0  0  0		 0	0	 0  0  0  1</a:t>
            </a:r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r>
              <a:rPr lang="en-US" sz="1400"/>
              <a:t>1 1 0  1	0	 0  0  0  1		 1	1	-1 -1 0 -1</a:t>
            </a:r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r>
              <a:rPr lang="en-US" sz="1400"/>
              <a:t>0 1 1  1	0	-1 -1  0  0		-1	0	 0  0  0  0</a:t>
            </a:r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r>
              <a:rPr lang="en-US" sz="1400" u="sng"/>
              <a:t>0 1 0  1	1	-1 -1  0  0		-1	0	 0  1  0  1</a:t>
            </a:r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r>
              <a:rPr lang="en-US" sz="1400"/>
              <a:t>0 0 0  1	1	-1  0  0  1		 1	1	 0  0  0  0</a:t>
            </a:r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r>
              <a:rPr lang="en-US" sz="1400"/>
              <a:t>1 1 0  1	0	-1  0  0  1		 0	0	 0  0  0  0</a:t>
            </a:r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r>
              <a:rPr lang="en-US" sz="1400"/>
              <a:t>0 1 1  1	0	-1  0  0  1		 1	1	 0 -1 -1 -1</a:t>
            </a:r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r>
              <a:rPr lang="en-US" sz="1400" u="sng"/>
              <a:t>0 1 0  1	1	-1 -1 -1  0		-1	0	 0  1  0  1</a:t>
            </a:r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r>
              <a:rPr lang="en-US" sz="1400"/>
              <a:t>			-1  0 -1  1</a:t>
            </a:r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endParaRPr lang="en-US" sz="1400"/>
          </a:p>
        </p:txBody>
      </p:sp>
      <p:sp>
        <p:nvSpPr>
          <p:cNvPr id="194564" name="Rectangle 4"/>
          <p:cNvSpPr>
            <a:spLocks noChangeArrowheads="1"/>
          </p:cNvSpPr>
          <p:nvPr/>
        </p:nvSpPr>
        <p:spPr bwMode="auto">
          <a:xfrm>
            <a:off x="631825" y="28384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818</Words>
  <Application>Microsoft Macintosh PowerPoint</Application>
  <PresentationFormat>On-screen Show (4:3)</PresentationFormat>
  <Paragraphs>77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Times New Roman</vt:lpstr>
      <vt:lpstr>Arial</vt:lpstr>
      <vt:lpstr>Wingdings</vt:lpstr>
      <vt:lpstr>Symbol</vt:lpstr>
      <vt:lpstr>Soaring</vt:lpstr>
      <vt:lpstr>Example 2</vt:lpstr>
      <vt:lpstr>Example 2</vt:lpstr>
      <vt:lpstr>Example 2</vt:lpstr>
      <vt:lpstr>Example 2</vt:lpstr>
      <vt:lpstr>Example 2</vt:lpstr>
    </vt:vector>
  </TitlesOfParts>
  <Company>BYU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2</dc:title>
  <cp:lastModifiedBy>Tony Martinez</cp:lastModifiedBy>
  <cp:revision>1</cp:revision>
  <dcterms:created xsi:type="dcterms:W3CDTF">2011-12-29T20:15:50Z</dcterms:created>
  <dcterms:modified xsi:type="dcterms:W3CDTF">2011-12-29T20:16:02Z</dcterms:modified>
</cp:coreProperties>
</file>