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0"/>
  </p:notesMasterIdLst>
  <p:handoutMasterIdLst>
    <p:handoutMasterId r:id="rId141"/>
  </p:handoutMasterIdLst>
  <p:sldIdLst>
    <p:sldId id="293" r:id="rId2"/>
    <p:sldId id="257" r:id="rId3"/>
    <p:sldId id="309" r:id="rId4"/>
    <p:sldId id="258" r:id="rId5"/>
    <p:sldId id="259" r:id="rId6"/>
    <p:sldId id="315" r:id="rId7"/>
    <p:sldId id="260" r:id="rId8"/>
    <p:sldId id="339" r:id="rId9"/>
    <p:sldId id="261" r:id="rId10"/>
    <p:sldId id="304" r:id="rId11"/>
    <p:sldId id="488" r:id="rId12"/>
    <p:sldId id="263" r:id="rId13"/>
    <p:sldId id="317" r:id="rId14"/>
    <p:sldId id="335" r:id="rId15"/>
    <p:sldId id="262" r:id="rId16"/>
    <p:sldId id="486" r:id="rId17"/>
    <p:sldId id="298" r:id="rId18"/>
    <p:sldId id="336" r:id="rId19"/>
    <p:sldId id="487" r:id="rId20"/>
    <p:sldId id="318" r:id="rId21"/>
    <p:sldId id="299" r:id="rId22"/>
    <p:sldId id="319" r:id="rId23"/>
    <p:sldId id="485" r:id="rId24"/>
    <p:sldId id="495" r:id="rId25"/>
    <p:sldId id="300" r:id="rId26"/>
    <p:sldId id="302" r:id="rId27"/>
    <p:sldId id="499" r:id="rId28"/>
    <p:sldId id="498" r:id="rId29"/>
    <p:sldId id="344" r:id="rId30"/>
    <p:sldId id="342" r:id="rId31"/>
    <p:sldId id="343" r:id="rId32"/>
    <p:sldId id="341" r:id="rId33"/>
    <p:sldId id="301" r:id="rId34"/>
    <p:sldId id="264" r:id="rId35"/>
    <p:sldId id="269" r:id="rId36"/>
    <p:sldId id="267" r:id="rId37"/>
    <p:sldId id="266" r:id="rId38"/>
    <p:sldId id="268" r:id="rId39"/>
    <p:sldId id="270" r:id="rId40"/>
    <p:sldId id="271" r:id="rId41"/>
    <p:sldId id="272" r:id="rId42"/>
    <p:sldId id="295" r:id="rId43"/>
    <p:sldId id="273" r:id="rId44"/>
    <p:sldId id="275" r:id="rId45"/>
    <p:sldId id="274" r:id="rId46"/>
    <p:sldId id="276" r:id="rId47"/>
    <p:sldId id="277" r:id="rId48"/>
    <p:sldId id="278" r:id="rId49"/>
    <p:sldId id="279" r:id="rId50"/>
    <p:sldId id="280" r:id="rId51"/>
    <p:sldId id="281" r:id="rId52"/>
    <p:sldId id="282" r:id="rId53"/>
    <p:sldId id="283" r:id="rId54"/>
    <p:sldId id="284" r:id="rId55"/>
    <p:sldId id="294" r:id="rId56"/>
    <p:sldId id="285" r:id="rId57"/>
    <p:sldId id="288" r:id="rId58"/>
    <p:sldId id="289" r:id="rId59"/>
    <p:sldId id="290" r:id="rId60"/>
    <p:sldId id="291" r:id="rId61"/>
    <p:sldId id="286" r:id="rId62"/>
    <p:sldId id="287" r:id="rId63"/>
    <p:sldId id="345" r:id="rId64"/>
    <p:sldId id="303" r:id="rId65"/>
    <p:sldId id="313" r:id="rId66"/>
    <p:sldId id="308" r:id="rId67"/>
    <p:sldId id="346" r:id="rId68"/>
    <p:sldId id="347" r:id="rId69"/>
    <p:sldId id="348" r:id="rId70"/>
    <p:sldId id="357" r:id="rId71"/>
    <p:sldId id="509" r:id="rId72"/>
    <p:sldId id="307" r:id="rId73"/>
    <p:sldId id="350" r:id="rId74"/>
    <p:sldId id="349" r:id="rId75"/>
    <p:sldId id="351" r:id="rId76"/>
    <p:sldId id="366" r:id="rId77"/>
    <p:sldId id="362" r:id="rId78"/>
    <p:sldId id="363" r:id="rId79"/>
    <p:sldId id="340" r:id="rId80"/>
    <p:sldId id="479" r:id="rId81"/>
    <p:sldId id="476" r:id="rId82"/>
    <p:sldId id="480" r:id="rId83"/>
    <p:sldId id="477" r:id="rId84"/>
    <p:sldId id="474" r:id="rId85"/>
    <p:sldId id="489" r:id="rId86"/>
    <p:sldId id="482" r:id="rId87"/>
    <p:sldId id="475" r:id="rId88"/>
    <p:sldId id="481" r:id="rId89"/>
    <p:sldId id="478" r:id="rId90"/>
    <p:sldId id="492" r:id="rId91"/>
    <p:sldId id="493" r:id="rId92"/>
    <p:sldId id="494" r:id="rId93"/>
    <p:sldId id="496" r:id="rId94"/>
    <p:sldId id="311" r:id="rId95"/>
    <p:sldId id="472" r:id="rId96"/>
    <p:sldId id="466" r:id="rId97"/>
    <p:sldId id="467" r:id="rId98"/>
    <p:sldId id="471" r:id="rId99"/>
    <p:sldId id="470" r:id="rId100"/>
    <p:sldId id="473" r:id="rId101"/>
    <p:sldId id="491" r:id="rId102"/>
    <p:sldId id="469" r:id="rId103"/>
    <p:sldId id="490" r:id="rId104"/>
    <p:sldId id="497" r:id="rId105"/>
    <p:sldId id="352" r:id="rId106"/>
    <p:sldId id="484" r:id="rId107"/>
    <p:sldId id="361" r:id="rId108"/>
    <p:sldId id="483" r:id="rId109"/>
    <p:sldId id="305" r:id="rId110"/>
    <p:sldId id="360" r:id="rId111"/>
    <p:sldId id="364" r:id="rId112"/>
    <p:sldId id="365" r:id="rId113"/>
    <p:sldId id="312" r:id="rId114"/>
    <p:sldId id="354" r:id="rId115"/>
    <p:sldId id="356" r:id="rId116"/>
    <p:sldId id="359" r:id="rId117"/>
    <p:sldId id="500" r:id="rId118"/>
    <p:sldId id="501" r:id="rId119"/>
    <p:sldId id="502" r:id="rId120"/>
    <p:sldId id="504" r:id="rId121"/>
    <p:sldId id="506" r:id="rId122"/>
    <p:sldId id="517" r:id="rId123"/>
    <p:sldId id="505" r:id="rId124"/>
    <p:sldId id="516" r:id="rId125"/>
    <p:sldId id="511" r:id="rId126"/>
    <p:sldId id="518" r:id="rId127"/>
    <p:sldId id="519" r:id="rId128"/>
    <p:sldId id="520" r:id="rId129"/>
    <p:sldId id="521" r:id="rId130"/>
    <p:sldId id="522" r:id="rId131"/>
    <p:sldId id="510" r:id="rId132"/>
    <p:sldId id="507" r:id="rId133"/>
    <p:sldId id="515" r:id="rId134"/>
    <p:sldId id="508" r:id="rId135"/>
    <p:sldId id="523" r:id="rId136"/>
    <p:sldId id="514" r:id="rId137"/>
    <p:sldId id="513" r:id="rId138"/>
    <p:sldId id="292" r:id="rId139"/>
  </p:sldIdLst>
  <p:sldSz cx="9144000" cy="6858000" type="screen4x3"/>
  <p:notesSz cx="6858000" cy="9144000"/>
  <p:defaultTextStyle>
    <a:defPPr>
      <a:defRPr lang="en-US">
        <a:uFillTx/>
      </a:defRPr>
    </a:defPPr>
    <a:lvl1pPr algn="l" rtl="0" fontAlgn="base">
      <a:spcBef>
        <a:spcPct val="0"/>
      </a:spcBef>
      <a:spcAft>
        <a:spcPct val="0"/>
      </a:spcAft>
      <a:defRPr sz="2400" kern="1200">
        <a:solidFill>
          <a:schemeClr val="tx1"/>
        </a:solidFill>
        <a:uFillTx/>
        <a:latin typeface="Times New Roman" charset="0"/>
        <a:ea typeface="+mn-ea"/>
        <a:cs typeface="+mn-cs"/>
      </a:defRPr>
    </a:lvl1pPr>
    <a:lvl2pPr marL="457200" algn="l" rtl="0" fontAlgn="base">
      <a:spcBef>
        <a:spcPct val="0"/>
      </a:spcBef>
      <a:spcAft>
        <a:spcPct val="0"/>
      </a:spcAft>
      <a:defRPr sz="2400" kern="1200">
        <a:solidFill>
          <a:schemeClr val="tx1"/>
        </a:solidFill>
        <a:uFillTx/>
        <a:latin typeface="Times New Roman" charset="0"/>
        <a:ea typeface="+mn-ea"/>
        <a:cs typeface="+mn-cs"/>
      </a:defRPr>
    </a:lvl2pPr>
    <a:lvl3pPr marL="914400" algn="l" rtl="0" fontAlgn="base">
      <a:spcBef>
        <a:spcPct val="0"/>
      </a:spcBef>
      <a:spcAft>
        <a:spcPct val="0"/>
      </a:spcAft>
      <a:defRPr sz="2400" kern="1200">
        <a:solidFill>
          <a:schemeClr val="tx1"/>
        </a:solidFill>
        <a:uFillTx/>
        <a:latin typeface="Times New Roman" charset="0"/>
        <a:ea typeface="+mn-ea"/>
        <a:cs typeface="+mn-cs"/>
      </a:defRPr>
    </a:lvl3pPr>
    <a:lvl4pPr marL="1371600" algn="l" rtl="0" fontAlgn="base">
      <a:spcBef>
        <a:spcPct val="0"/>
      </a:spcBef>
      <a:spcAft>
        <a:spcPct val="0"/>
      </a:spcAft>
      <a:defRPr sz="2400" kern="1200">
        <a:solidFill>
          <a:schemeClr val="tx1"/>
        </a:solidFill>
        <a:uFillTx/>
        <a:latin typeface="Times New Roman" charset="0"/>
        <a:ea typeface="+mn-ea"/>
        <a:cs typeface="+mn-cs"/>
      </a:defRPr>
    </a:lvl4pPr>
    <a:lvl5pPr marL="1828800" algn="l" rtl="0" fontAlgn="base">
      <a:spcBef>
        <a:spcPct val="0"/>
      </a:spcBef>
      <a:spcAft>
        <a:spcPct val="0"/>
      </a:spcAft>
      <a:defRPr sz="2400" kern="1200">
        <a:solidFill>
          <a:schemeClr val="tx1"/>
        </a:solidFill>
        <a:uFillTx/>
        <a:latin typeface="Times New Roman" charset="0"/>
        <a:ea typeface="+mn-ea"/>
        <a:cs typeface="+mn-cs"/>
      </a:defRPr>
    </a:lvl5pPr>
    <a:lvl6pPr marL="2286000" algn="l" defTabSz="457200" rtl="0" eaLnBrk="1" latinLnBrk="0" hangingPunct="1">
      <a:defRPr sz="2400" kern="1200">
        <a:solidFill>
          <a:schemeClr val="tx1"/>
        </a:solidFill>
        <a:uFillTx/>
        <a:latin typeface="Times New Roman" charset="0"/>
        <a:ea typeface="+mn-ea"/>
        <a:cs typeface="+mn-cs"/>
      </a:defRPr>
    </a:lvl6pPr>
    <a:lvl7pPr marL="2743200" algn="l" defTabSz="457200" rtl="0" eaLnBrk="1" latinLnBrk="0" hangingPunct="1">
      <a:defRPr sz="2400" kern="1200">
        <a:solidFill>
          <a:schemeClr val="tx1"/>
        </a:solidFill>
        <a:uFillTx/>
        <a:latin typeface="Times New Roman" charset="0"/>
        <a:ea typeface="+mn-ea"/>
        <a:cs typeface="+mn-cs"/>
      </a:defRPr>
    </a:lvl7pPr>
    <a:lvl8pPr marL="3200400" algn="l" defTabSz="457200" rtl="0" eaLnBrk="1" latinLnBrk="0" hangingPunct="1">
      <a:defRPr sz="2400" kern="1200">
        <a:solidFill>
          <a:schemeClr val="tx1"/>
        </a:solidFill>
        <a:uFillTx/>
        <a:latin typeface="Times New Roman" charset="0"/>
        <a:ea typeface="+mn-ea"/>
        <a:cs typeface="+mn-cs"/>
      </a:defRPr>
    </a:lvl8pPr>
    <a:lvl9pPr marL="3657600" algn="l" defTabSz="457200" rtl="0" eaLnBrk="1" latinLnBrk="0" hangingPunct="1">
      <a:defRPr sz="2400" kern="1200">
        <a:solidFill>
          <a:schemeClr val="tx1"/>
        </a:solidFill>
        <a:uFillTx/>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98"/>
    <p:restoredTop sz="84607" autoAdjust="0"/>
  </p:normalViewPr>
  <p:slideViewPr>
    <p:cSldViewPr snapToObjects="1">
      <p:cViewPr varScale="1">
        <p:scale>
          <a:sx n="132" d="100"/>
          <a:sy n="132" d="100"/>
        </p:scale>
        <p:origin x="2424"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200">
                <a:uFillTx/>
              </a:defRPr>
            </a:lvl1pPr>
          </a:lstStyle>
          <a:p>
            <a:pPr>
              <a:defRPr>
                <a:uFillTx/>
              </a:defRPr>
            </a:pPr>
            <a:endParaRPr lang="en-US">
              <a:uFillTx/>
            </a:endParaRPr>
          </a:p>
        </p:txBody>
      </p:sp>
      <p:sp>
        <p:nvSpPr>
          <p:cNvPr id="9219" name="Rectangle 3"/>
          <p:cNvSpPr>
            <a:spLocks noGrp="1" noChangeArrowheads="1"/>
          </p:cNvSpPr>
          <p:nvPr>
            <p:ph type="dt" sz="quarter"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a:defRPr sz="1200">
                <a:uFillTx/>
              </a:defRPr>
            </a:lvl1pPr>
          </a:lstStyle>
          <a:p>
            <a:pPr>
              <a:defRPr>
                <a:uFillTx/>
              </a:defRPr>
            </a:pPr>
            <a:endParaRPr lang="en-US">
              <a:uFillTx/>
            </a:endParaRPr>
          </a:p>
        </p:txBody>
      </p:sp>
      <p:sp>
        <p:nvSpPr>
          <p:cNvPr id="9220" name="Rectangle 4"/>
          <p:cNvSpPr>
            <a:spLocks noGrp="1" noChangeArrowheads="1"/>
          </p:cNvSpPr>
          <p:nvPr>
            <p:ph type="ftr" sz="quarter" idx="2"/>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prstTxWarp prst="textNoShape">
              <a:avLst/>
            </a:prstTxWarp>
          </a:bodyPr>
          <a:lstStyle>
            <a:lvl1pPr>
              <a:defRPr sz="1200">
                <a:uFillTx/>
              </a:defRPr>
            </a:lvl1pPr>
          </a:lstStyle>
          <a:p>
            <a:pPr>
              <a:defRPr>
                <a:uFillTx/>
              </a:defRPr>
            </a:pPr>
            <a:endParaRPr lang="en-US">
              <a:uFillTx/>
            </a:endParaRPr>
          </a:p>
        </p:txBody>
      </p:sp>
      <p:sp>
        <p:nvSpPr>
          <p:cNvPr id="9221" name="Rectangle 5"/>
          <p:cNvSpPr>
            <a:spLocks noGrp="1" noChangeArrowheads="1"/>
          </p:cNvSpPr>
          <p:nvPr>
            <p:ph type="sldNum" sz="quarter" idx="3"/>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prstTxWarp prst="textNoShape">
              <a:avLst/>
            </a:prstTxWarp>
          </a:bodyPr>
          <a:lstStyle>
            <a:lvl1pPr algn="r">
              <a:defRPr sz="1200">
                <a:uFillTx/>
              </a:defRPr>
            </a:lvl1pPr>
          </a:lstStyle>
          <a:p>
            <a:pPr>
              <a:defRPr>
                <a:uFillTx/>
              </a:defRPr>
            </a:pPr>
            <a:fld id="{62AAD492-056F-8C46-AA47-93435F7FAF97}" type="slidenum">
              <a:rPr lang="en-US">
                <a:uFillTx/>
              </a:rPr>
              <a:pPr>
                <a:defRPr>
                  <a:uFillTx/>
                </a:defRPr>
              </a:pPr>
              <a:t>‹#›</a:t>
            </a:fld>
            <a:endParaRPr lang="en-US">
              <a:uFillTx/>
            </a:endParaRPr>
          </a:p>
        </p:txBody>
      </p:sp>
    </p:spTree>
    <p:extLst>
      <p:ext uri="{BB962C8B-B14F-4D97-AF65-F5344CB8AC3E}">
        <p14:creationId xmlns:p14="http://schemas.microsoft.com/office/powerpoint/2010/main" val="12966810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200">
                <a:uFillTx/>
              </a:defRPr>
            </a:lvl1pPr>
          </a:lstStyle>
          <a:p>
            <a:pPr>
              <a:defRPr>
                <a:uFillTx/>
              </a:defRPr>
            </a:pPr>
            <a:endParaRPr lang="en-US">
              <a:uFillTx/>
            </a:endParaRPr>
          </a:p>
        </p:txBody>
      </p:sp>
      <p:sp>
        <p:nvSpPr>
          <p:cNvPr id="1027" name="Rectangle 3"/>
          <p:cNvSpPr>
            <a:spLocks noGrp="1" noChangeArrowheads="1"/>
          </p:cNvSpPr>
          <p:nvPr>
            <p:ph type="dt"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a:defRPr sz="1200">
                <a:uFillTx/>
              </a:defRPr>
            </a:lvl1pPr>
          </a:lstStyle>
          <a:p>
            <a:pPr>
              <a:defRPr>
                <a:uFillTx/>
              </a:defRPr>
            </a:pPr>
            <a:endParaRPr lang="en-US">
              <a:uFillTx/>
            </a:endParaRPr>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p:spPr>
      </p:sp>
      <p:sp>
        <p:nvSpPr>
          <p:cNvPr id="1029" name="Rectangle 5"/>
          <p:cNvSpPr>
            <a:spLocks noGrp="1" noChangeArrowheads="1"/>
          </p:cNvSpPr>
          <p:nvPr>
            <p:ph type="body" sz="quarter" idx="3"/>
          </p:nvPr>
        </p:nvSpPr>
        <p:spPr bwMode="auto">
          <a:xfrm>
            <a:off x="914400" y="4343400"/>
            <a:ext cx="5029200" cy="41148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p>
            <a:pPr lvl="0"/>
            <a:r>
              <a:rPr lang="en-US" noProof="0">
                <a:uFillTx/>
              </a:rPr>
              <a:t>Click to edit Master text styles</a:t>
            </a:r>
          </a:p>
          <a:p>
            <a:pPr lvl="1"/>
            <a:r>
              <a:rPr lang="en-US" noProof="0">
                <a:uFillTx/>
              </a:rPr>
              <a:t>Second level</a:t>
            </a:r>
          </a:p>
          <a:p>
            <a:pPr lvl="2"/>
            <a:r>
              <a:rPr lang="en-US" noProof="0">
                <a:uFillTx/>
              </a:rPr>
              <a:t>Third level</a:t>
            </a:r>
          </a:p>
          <a:p>
            <a:pPr lvl="3"/>
            <a:r>
              <a:rPr lang="en-US" noProof="0">
                <a:uFillTx/>
              </a:rPr>
              <a:t>Fourth level</a:t>
            </a:r>
          </a:p>
          <a:p>
            <a:pPr lvl="4"/>
            <a:r>
              <a:rPr lang="en-US" noProof="0">
                <a:uFillTx/>
              </a:rPr>
              <a:t>Fifth level</a:t>
            </a:r>
          </a:p>
        </p:txBody>
      </p:sp>
      <p:sp>
        <p:nvSpPr>
          <p:cNvPr id="1030" name="Rectangle 6"/>
          <p:cNvSpPr>
            <a:spLocks noGrp="1" noChangeArrowheads="1"/>
          </p:cNvSpPr>
          <p:nvPr>
            <p:ph type="ftr" sz="quarter" idx="4"/>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prstTxWarp prst="textNoShape">
              <a:avLst/>
            </a:prstTxWarp>
          </a:bodyPr>
          <a:lstStyle>
            <a:lvl1pPr>
              <a:defRPr sz="1200">
                <a:uFillTx/>
              </a:defRPr>
            </a:lvl1pPr>
          </a:lstStyle>
          <a:p>
            <a:pPr>
              <a:defRPr>
                <a:uFillTx/>
              </a:defRPr>
            </a:pPr>
            <a:endParaRPr lang="en-US">
              <a:uFillTx/>
            </a:endParaRPr>
          </a:p>
        </p:txBody>
      </p:sp>
      <p:sp>
        <p:nvSpPr>
          <p:cNvPr id="1031" name="Rectangle 7"/>
          <p:cNvSpPr>
            <a:spLocks noGrp="1" noChangeArrowheads="1"/>
          </p:cNvSpPr>
          <p:nvPr>
            <p:ph type="sldNum" sz="quarter" idx="5"/>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prstTxWarp prst="textNoShape">
              <a:avLst/>
            </a:prstTxWarp>
          </a:bodyPr>
          <a:lstStyle>
            <a:lvl1pPr algn="r">
              <a:defRPr sz="1200">
                <a:uFillTx/>
              </a:defRPr>
            </a:lvl1pPr>
          </a:lstStyle>
          <a:p>
            <a:pPr>
              <a:defRPr>
                <a:uFillTx/>
              </a:defRPr>
            </a:pPr>
            <a:fld id="{670E17A5-503D-AF40-9446-B33EB8126F24}" type="slidenum">
              <a:rPr lang="en-US">
                <a:uFillTx/>
              </a:rPr>
              <a:pPr>
                <a:defRPr>
                  <a:uFillTx/>
                </a:defRPr>
              </a:pPr>
              <a:t>‹#›</a:t>
            </a:fld>
            <a:endParaRPr lang="en-US">
              <a:uFillTx/>
            </a:endParaRPr>
          </a:p>
        </p:txBody>
      </p:sp>
    </p:spTree>
    <p:extLst>
      <p:ext uri="{BB962C8B-B14F-4D97-AF65-F5344CB8AC3E}">
        <p14:creationId xmlns:p14="http://schemas.microsoft.com/office/powerpoint/2010/main" val="8015560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uFillTx/>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uFillTx/>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uFillTx/>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uFillTx/>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uFillTx/>
        <a:latin typeface="Times New Roman" charset="0"/>
        <a:ea typeface="ＭＳ Ｐゴシック" charset="-128"/>
        <a:cs typeface="+mn-cs"/>
      </a:defRPr>
    </a:lvl5pPr>
    <a:lvl6pPr marL="2286000" algn="l" defTabSz="457200" rtl="0" eaLnBrk="1" latinLnBrk="0" hangingPunct="1">
      <a:defRPr sz="1200" kern="1200">
        <a:solidFill>
          <a:schemeClr val="tx1"/>
        </a:solidFill>
        <a:uFillTx/>
        <a:latin typeface="+mn-lt"/>
        <a:ea typeface="+mn-ea"/>
        <a:cs typeface="+mn-cs"/>
      </a:defRPr>
    </a:lvl6pPr>
    <a:lvl7pPr marL="2743200" algn="l" defTabSz="457200" rtl="0" eaLnBrk="1" latinLnBrk="0" hangingPunct="1">
      <a:defRPr sz="1200" kern="1200">
        <a:solidFill>
          <a:schemeClr val="tx1"/>
        </a:solidFill>
        <a:uFillTx/>
        <a:latin typeface="+mn-lt"/>
        <a:ea typeface="+mn-ea"/>
        <a:cs typeface="+mn-cs"/>
      </a:defRPr>
    </a:lvl7pPr>
    <a:lvl8pPr marL="3200400" algn="l" defTabSz="457200" rtl="0" eaLnBrk="1" latinLnBrk="0" hangingPunct="1">
      <a:defRPr sz="1200" kern="1200">
        <a:solidFill>
          <a:schemeClr val="tx1"/>
        </a:solidFill>
        <a:uFillTx/>
        <a:latin typeface="+mn-lt"/>
        <a:ea typeface="+mn-ea"/>
        <a:cs typeface="+mn-cs"/>
      </a:defRPr>
    </a:lvl8pPr>
    <a:lvl9pPr marL="3657600" algn="l" defTabSz="457200" rtl="0" eaLnBrk="1" latinLnBrk="0" hangingPunct="1">
      <a:defRPr sz="1200" kern="1200">
        <a:solidFill>
          <a:schemeClr val="tx1"/>
        </a:solidFill>
        <a:uFillTx/>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Pre-Training</a:t>
            </a: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1</a:t>
            </a:fld>
            <a:endParaRPr lang="en-US">
              <a:uFillTx/>
            </a:endParaRPr>
          </a:p>
        </p:txBody>
      </p:sp>
    </p:spTree>
    <p:extLst>
      <p:ext uri="{BB962C8B-B14F-4D97-AF65-F5344CB8AC3E}">
        <p14:creationId xmlns:p14="http://schemas.microsoft.com/office/powerpoint/2010/main" val="463408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Called convolution since same weight mask from each node of feature map</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13</a:t>
            </a:fld>
            <a:endParaRPr lang="en-US">
              <a:uFillTx/>
            </a:endParaRPr>
          </a:p>
        </p:txBody>
      </p:sp>
    </p:spTree>
    <p:extLst>
      <p:ext uri="{BB962C8B-B14F-4D97-AF65-F5344CB8AC3E}">
        <p14:creationId xmlns:p14="http://schemas.microsoft.com/office/powerpoint/2010/main" val="233403338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Go back and forth between this and next slide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Just high level here.  Details in Dr. Snell’s 574</a:t>
            </a:r>
          </a:p>
          <a:p>
            <a:r>
              <a:rPr lang="en-US" dirty="0"/>
              <a:t>Encoder learns encoding for predictive modeling like classification</a:t>
            </a:r>
          </a:p>
          <a:p>
            <a:r>
              <a:rPr lang="en-US" dirty="0"/>
              <a:t>Decoders generate text, etc. GPT</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123</a:t>
            </a:fld>
            <a:endParaRPr lang="en-US">
              <a:uFillTx/>
            </a:endParaRPr>
          </a:p>
        </p:txBody>
      </p:sp>
    </p:spTree>
    <p:extLst>
      <p:ext uri="{BB962C8B-B14F-4D97-AF65-F5344CB8AC3E}">
        <p14:creationId xmlns:p14="http://schemas.microsoft.com/office/powerpoint/2010/main" val="1734950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from Jay </a:t>
            </a:r>
            <a:r>
              <a:rPr lang="en-US" dirty="0" err="1"/>
              <a:t>Alammar</a:t>
            </a:r>
            <a:r>
              <a:rPr lang="en-US" dirty="0"/>
              <a:t>, the illustrated transformer https://</a:t>
            </a:r>
            <a:r>
              <a:rPr lang="en-US" dirty="0" err="1"/>
              <a:t>jalammar.github.io</a:t>
            </a:r>
            <a:r>
              <a:rPr lang="en-US" dirty="0"/>
              <a:t>/illustrated-transformer/</a:t>
            </a:r>
          </a:p>
          <a:p>
            <a:endParaRPr lang="en-US" dirty="0"/>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124</a:t>
            </a:fld>
            <a:endParaRPr lang="en-US">
              <a:uFillTx/>
            </a:endParaRPr>
          </a:p>
        </p:txBody>
      </p:sp>
    </p:spTree>
    <p:extLst>
      <p:ext uri="{BB962C8B-B14F-4D97-AF65-F5344CB8AC3E}">
        <p14:creationId xmlns:p14="http://schemas.microsoft.com/office/powerpoint/2010/main" val="27547141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Mask – for decoder layer, masks out all future tokens so only considers previous, Adds negative infinity to all future token locations in matrix, leaving 0 probability of interaction after </a:t>
            </a:r>
            <a:r>
              <a:rPr lang="en-US" dirty="0" err="1"/>
              <a:t>softmax</a:t>
            </a:r>
            <a:endParaRPr lang="en-US" dirty="0"/>
          </a:p>
          <a:p>
            <a:r>
              <a:rPr lang="en-US" dirty="0"/>
              <a:t>Next 4 slides on actual attention are the most confusing.  Do you want them?</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125</a:t>
            </a:fld>
            <a:endParaRPr lang="en-US">
              <a:uFillTx/>
            </a:endParaRPr>
          </a:p>
        </p:txBody>
      </p:sp>
    </p:spTree>
    <p:extLst>
      <p:ext uri="{BB962C8B-B14F-4D97-AF65-F5344CB8AC3E}">
        <p14:creationId xmlns:p14="http://schemas.microsoft.com/office/powerpoint/2010/main" val="311424320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confusing part - Skip or light</a:t>
            </a:r>
          </a:p>
          <a:p>
            <a:r>
              <a:rPr lang="en-US" dirty="0"/>
              <a:t>This image a bit misleading because the Q, K, V values on the left and right are not the same.  The ones of the left have undergone the matrix multiply shown on the right</a:t>
            </a:r>
          </a:p>
          <a:p>
            <a:r>
              <a:rPr lang="en-US" dirty="0"/>
              <a:t>Mask – for decoder layer, masks out all future tokens so only considers previous, Adds negative infinity to all future token locations in matrix, leaving 0 probability of interaction after </a:t>
            </a:r>
            <a:r>
              <a:rPr lang="en-US" dirty="0" err="1"/>
              <a:t>softmax</a:t>
            </a:r>
            <a:endParaRPr lang="en-US" dirty="0"/>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126</a:t>
            </a:fld>
            <a:endParaRPr lang="en-US">
              <a:uFillTx/>
            </a:endParaRPr>
          </a:p>
        </p:txBody>
      </p:sp>
    </p:spTree>
    <p:extLst>
      <p:ext uri="{BB962C8B-B14F-4D97-AF65-F5344CB8AC3E}">
        <p14:creationId xmlns:p14="http://schemas.microsoft.com/office/powerpoint/2010/main" val="388922746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Greedy encoding assumes we always choose the word with highest  probability,  Alternative is Beam search where we keep the top candidates (beam width), then combine with next top candidates, etc. to see which sequence has overall lowest error</a:t>
            </a:r>
          </a:p>
          <a:p>
            <a:r>
              <a:rPr lang="en-US" dirty="0"/>
              <a:t>Each word position has its own FFNN, thus position wise</a:t>
            </a:r>
          </a:p>
          <a:p>
            <a:endParaRPr lang="en-US" dirty="0"/>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130</a:t>
            </a:fld>
            <a:endParaRPr lang="en-US">
              <a:uFillTx/>
            </a:endParaRPr>
          </a:p>
        </p:txBody>
      </p:sp>
    </p:spTree>
    <p:extLst>
      <p:ext uri="{BB962C8B-B14F-4D97-AF65-F5344CB8AC3E}">
        <p14:creationId xmlns:p14="http://schemas.microsoft.com/office/powerpoint/2010/main" val="31783296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Decoder – Masked attention blocks out all future positions, and can only consider positions up to where it is outputting</a:t>
            </a:r>
          </a:p>
          <a:p>
            <a:r>
              <a:rPr lang="en-US" dirty="0"/>
              <a:t>Final linear layer projects final z into logits for all the words/tokens, the unravelling of the initial one hot encodings but this time values are real</a:t>
            </a:r>
          </a:p>
          <a:p>
            <a:r>
              <a:rPr lang="en-US" dirty="0"/>
              <a:t>Loss function, difference between the one-hot rep of the target output word and the </a:t>
            </a:r>
            <a:r>
              <a:rPr lang="en-US" dirty="0" err="1"/>
              <a:t>softmax</a:t>
            </a:r>
            <a:r>
              <a:rPr lang="en-US" dirty="0"/>
              <a:t> vector, BP back</a:t>
            </a:r>
          </a:p>
          <a:p>
            <a:r>
              <a:rPr lang="en-US" dirty="0"/>
              <a:t>Greedy encoding assumes we always choose the word with highest  probability,  Alternative is Beam search where we keep the top candidates (beam width), then combine with next top candidates, etc. to see which sequence has overall lowest error</a:t>
            </a:r>
          </a:p>
          <a:p>
            <a:r>
              <a:rPr lang="en-US" dirty="0"/>
              <a:t>Each word position has its own FFNN, thus position wise</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131</a:t>
            </a:fld>
            <a:endParaRPr lang="en-US">
              <a:uFillTx/>
            </a:endParaRPr>
          </a:p>
        </p:txBody>
      </p:sp>
    </p:spTree>
    <p:extLst>
      <p:ext uri="{BB962C8B-B14F-4D97-AF65-F5344CB8AC3E}">
        <p14:creationId xmlns:p14="http://schemas.microsoft.com/office/powerpoint/2010/main" val="12074813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err="1">
                <a:solidFill>
                  <a:srgbClr val="000000"/>
                </a:solidFill>
                <a:effectLst/>
                <a:latin typeface="Raleway" panose="020F0502020204030204" pitchFamily="34" charset="0"/>
              </a:rPr>
              <a:t>OpenAI</a:t>
            </a:r>
            <a:r>
              <a:rPr lang="en-US" b="0" i="0" u="none" strike="noStrike" dirty="0">
                <a:solidFill>
                  <a:srgbClr val="000000"/>
                </a:solidFill>
                <a:effectLst/>
                <a:latin typeface="Raleway" panose="020F0502020204030204" pitchFamily="34" charset="0"/>
              </a:rPr>
              <a:t> – Delaware</a:t>
            </a:r>
          </a:p>
          <a:p>
            <a:r>
              <a:rPr lang="en-US" b="0" i="0" u="none" strike="noStrike" dirty="0">
                <a:solidFill>
                  <a:srgbClr val="000000"/>
                </a:solidFill>
                <a:effectLst/>
                <a:latin typeface="Raleway" panose="020F0502020204030204" pitchFamily="34" charset="0"/>
              </a:rPr>
              <a:t>Go back on slide to show right side, encoder</a:t>
            </a:r>
          </a:p>
          <a:p>
            <a:r>
              <a:rPr lang="en-US" b="0" i="0" u="none" strike="noStrike" dirty="0">
                <a:solidFill>
                  <a:srgbClr val="000000"/>
                </a:solidFill>
                <a:effectLst/>
                <a:latin typeface="Raleway" panose="020F0502020204030204" pitchFamily="34" charset="0"/>
              </a:rPr>
              <a:t>The GPT output is not just a single guess, it's a sequence (length 2048) of guesses (a probability for each likely word). One for each 'next' position in the sequence. But when generating text, we typically only look at the guess for the last word of the sequence.</a:t>
            </a:r>
            <a:endParaRPr lang="en-US" dirty="0"/>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132</a:t>
            </a:fld>
            <a:endParaRPr lang="en-US">
              <a:uFillTx/>
            </a:endParaRPr>
          </a:p>
        </p:txBody>
      </p:sp>
    </p:spTree>
    <p:extLst>
      <p:ext uri="{BB962C8B-B14F-4D97-AF65-F5344CB8AC3E}">
        <p14:creationId xmlns:p14="http://schemas.microsoft.com/office/powerpoint/2010/main" val="426321724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BPE Byte Pair Encoding</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133</a:t>
            </a:fld>
            <a:endParaRPr lang="en-US">
              <a:uFillTx/>
            </a:endParaRPr>
          </a:p>
        </p:txBody>
      </p:sp>
    </p:spTree>
    <p:extLst>
      <p:ext uri="{BB962C8B-B14F-4D97-AF65-F5344CB8AC3E}">
        <p14:creationId xmlns:p14="http://schemas.microsoft.com/office/powerpoint/2010/main" val="14342612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Actually outputs probabilities for following word of every one of the 2K tokens though next word is the one we concentrate on most.  (training speedup with more updates?)</a:t>
            </a:r>
          </a:p>
          <a:p>
            <a:r>
              <a:rPr lang="en-US" dirty="0"/>
              <a:t>Can also do a beam search through the outputs</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134</a:t>
            </a:fld>
            <a:endParaRPr lang="en-US">
              <a:uFillTx/>
            </a:endParaRPr>
          </a:p>
        </p:txBody>
      </p:sp>
    </p:spTree>
    <p:extLst>
      <p:ext uri="{BB962C8B-B14F-4D97-AF65-F5344CB8AC3E}">
        <p14:creationId xmlns:p14="http://schemas.microsoft.com/office/powerpoint/2010/main" val="134414701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skip</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135</a:t>
            </a:fld>
            <a:endParaRPr lang="en-US">
              <a:uFillTx/>
            </a:endParaRPr>
          </a:p>
        </p:txBody>
      </p:sp>
    </p:spTree>
    <p:extLst>
      <p:ext uri="{BB962C8B-B14F-4D97-AF65-F5344CB8AC3E}">
        <p14:creationId xmlns:p14="http://schemas.microsoft.com/office/powerpoint/2010/main" val="523909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receptive field as a convolution operator, translation is just all the different nodes in the feature map, save for next slide</a:t>
            </a:r>
          </a:p>
          <a:p>
            <a:r>
              <a:rPr lang="en-US" dirty="0"/>
              <a:t>then pass convolved feature through the non-linearity</a:t>
            </a: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14</a:t>
            </a:fld>
            <a:endParaRPr lang="en-US">
              <a:uFillTx/>
            </a:endParaRPr>
          </a:p>
        </p:txBody>
      </p:sp>
    </p:spTree>
    <p:extLst>
      <p:ext uri="{BB962C8B-B14F-4D97-AF65-F5344CB8AC3E}">
        <p14:creationId xmlns:p14="http://schemas.microsoft.com/office/powerpoint/2010/main" val="3910193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uFillTx/>
              </a:rPr>
              <a:t>Exact</a:t>
            </a:r>
            <a:r>
              <a:rPr lang="en-US" baseline="0" dirty="0">
                <a:uFillTx/>
              </a:rPr>
              <a:t> position of detected feature not important, but the relative positions can be and can be captured by later layers</a:t>
            </a:r>
          </a:p>
          <a:p>
            <a:r>
              <a:rPr lang="en-US" baseline="0" dirty="0">
                <a:uFillTx/>
              </a:rPr>
              <a:t>5x5, 4x4 common</a:t>
            </a:r>
          </a:p>
          <a:p>
            <a:r>
              <a:rPr lang="en-US" baseline="0" dirty="0">
                <a:uFillTx/>
              </a:rPr>
              <a:t>Convolution input, kernel (learned convolution of weights - tensor), and feature map output</a:t>
            </a:r>
          </a:p>
          <a:p>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15</a:t>
            </a:fld>
            <a:endParaRPr lang="en-US">
              <a:uFillTx/>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theory could be all in parallel, but implemented sequentially as a convolution.</a:t>
            </a:r>
          </a:p>
          <a:p>
            <a:r>
              <a:rPr lang="en-US" dirty="0"/>
              <a:t>https://</a:t>
            </a:r>
            <a:r>
              <a:rPr lang="en-US" dirty="0" err="1"/>
              <a:t>towardsdatascience.com</a:t>
            </a:r>
            <a:r>
              <a:rPr lang="en-US" dirty="0"/>
              <a:t>/a-comprehensive-guide-to-convolutional-neural-networks-the-eli5-way-3bd2b1164a53</a:t>
            </a:r>
          </a:p>
          <a:p>
            <a:r>
              <a:rPr lang="en-US" dirty="0"/>
              <a:t>Stride = 1</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16</a:t>
            </a:fld>
            <a:endParaRPr lang="en-US">
              <a:uFillTx/>
            </a:endParaRPr>
          </a:p>
        </p:txBody>
      </p:sp>
    </p:spTree>
    <p:extLst>
      <p:ext uri="{BB962C8B-B14F-4D97-AF65-F5344CB8AC3E}">
        <p14:creationId xmlns:p14="http://schemas.microsoft.com/office/powerpoint/2010/main" val="3088784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L2 pooling – Square root of sum of the activation squares in the field – ~average magnitude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Max pooling – winner take all for receptive field</a:t>
            </a:r>
          </a:p>
          <a:p>
            <a:r>
              <a:rPr lang="en-US" dirty="0"/>
              <a:t>Small fields</a:t>
            </a:r>
            <a:r>
              <a:rPr lang="en-US" baseline="0" dirty="0"/>
              <a:t> most common (2x2), also allows for deeper network</a:t>
            </a:r>
          </a:p>
          <a:p>
            <a:r>
              <a:rPr lang="en-US" baseline="0" dirty="0"/>
              <a:t>Note depth of network is basically decided by the sub sampling pool size, since once the feature maps are small (e.g. 5x5) there no more room for convoluting and need to just put then in the MLP</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Can get some effects of Pooling and save computation by having convolutional layers less tightly overlapped (stride)</a:t>
            </a:r>
          </a:p>
          <a:p>
            <a:endParaRPr lang="en-US" baseline="0"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17</a:t>
            </a:fld>
            <a:endParaRPr lang="en-US">
              <a:uFillTx/>
            </a:endParaRPr>
          </a:p>
        </p:txBody>
      </p:sp>
    </p:spTree>
    <p:extLst>
      <p:ext uri="{BB962C8B-B14F-4D97-AF65-F5344CB8AC3E}">
        <p14:creationId xmlns:p14="http://schemas.microsoft.com/office/powerpoint/2010/main" val="1157008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Skip?, Usually smaller receptive</a:t>
            </a:r>
            <a:r>
              <a:rPr lang="en-US" baseline="0" dirty="0"/>
              <a:t> fields, can overlap some</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18</a:t>
            </a:fld>
            <a:endParaRPr lang="en-US">
              <a:uFillTx/>
            </a:endParaRPr>
          </a:p>
        </p:txBody>
      </p:sp>
    </p:spTree>
    <p:extLst>
      <p:ext uri="{BB962C8B-B14F-4D97-AF65-F5344CB8AC3E}">
        <p14:creationId xmlns:p14="http://schemas.microsoft.com/office/powerpoint/2010/main" val="433590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Max most common these days and used with small receptive fields (2x2)</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19</a:t>
            </a:fld>
            <a:endParaRPr lang="en-US">
              <a:uFillTx/>
            </a:endParaRPr>
          </a:p>
        </p:txBody>
      </p:sp>
    </p:spTree>
    <p:extLst>
      <p:ext uri="{BB962C8B-B14F-4D97-AF65-F5344CB8AC3E}">
        <p14:creationId xmlns:p14="http://schemas.microsoft.com/office/powerpoint/2010/main" val="583402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Skip in 472, Create “Grandmother</a:t>
            </a:r>
            <a:r>
              <a:rPr lang="en-US" baseline="0" dirty="0"/>
              <a:t>” cells corresponding do different variants of the concept</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20</a:t>
            </a:fld>
            <a:endParaRPr lang="en-US">
              <a:uFillTx/>
            </a:endParaRPr>
          </a:p>
        </p:txBody>
      </p:sp>
    </p:spTree>
    <p:extLst>
      <p:ext uri="{BB962C8B-B14F-4D97-AF65-F5344CB8AC3E}">
        <p14:creationId xmlns:p14="http://schemas.microsoft.com/office/powerpoint/2010/main" val="510393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pooling (size</a:t>
            </a:r>
            <a:r>
              <a:rPr lang="en-US" baseline="0" dirty="0"/>
              <a:t> and function) are hand-crafted by the network designer, though there is a trainable weight and bias to “tune” the pooling</a:t>
            </a:r>
            <a:endParaRPr lang="en-US" dirty="0"/>
          </a:p>
          <a:p>
            <a:r>
              <a:rPr lang="en-US" dirty="0"/>
              <a:t>Or BP</a:t>
            </a:r>
            <a:r>
              <a:rPr lang="en-US" baseline="0" dirty="0"/>
              <a:t> variant</a:t>
            </a:r>
          </a:p>
          <a:p>
            <a:r>
              <a:rPr lang="en-US" baseline="0" dirty="0"/>
              <a:t>Can use Local response normalization or variants – effort to have feature maps learn different features, but not essential</a:t>
            </a:r>
          </a:p>
          <a:p>
            <a:r>
              <a:rPr lang="en-US" baseline="0" dirty="0"/>
              <a:t>But standard BP already deals with that since trying to minimize errors and if all hidden nodes learned the same function, then would get lousy accuracy, with easy problem could duplicate, but then that is </a:t>
            </a:r>
            <a:r>
              <a:rPr lang="en-US" baseline="0"/>
              <a:t>all right.</a:t>
            </a:r>
            <a:endParaRPr lang="en-US" baseline="0" dirty="0"/>
          </a:p>
          <a:p>
            <a:r>
              <a:rPr lang="en-US" baseline="0" dirty="0"/>
              <a:t>Usually need more maps in layers (100s…)</a:t>
            </a: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21</a:t>
            </a:fld>
            <a:endParaRPr lang="en-US">
              <a:uFillTx/>
            </a:endParaRPr>
          </a:p>
        </p:txBody>
      </p:sp>
    </p:spTree>
    <p:extLst>
      <p:ext uri="{BB962C8B-B14F-4D97-AF65-F5344CB8AC3E}">
        <p14:creationId xmlns:p14="http://schemas.microsoft.com/office/powerpoint/2010/main" val="3660227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a:t>
            </a:r>
            <a:r>
              <a:rPr lang="en-US" baseline="0" dirty="0"/>
              <a:t>ly unique connections – Same map size but weights trained independently</a:t>
            </a:r>
          </a:p>
          <a:p>
            <a:r>
              <a:rPr lang="en-US" baseline="0" dirty="0"/>
              <a:t>Tiled convolution – neighbor node uses different kernel, but kernels repeat after some stride</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Could have a stride value in each dimension</a:t>
            </a:r>
          </a:p>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22</a:t>
            </a:fld>
            <a:endParaRPr lang="en-US">
              <a:uFillTx/>
            </a:endParaRPr>
          </a:p>
        </p:txBody>
      </p:sp>
    </p:spTree>
    <p:extLst>
      <p:ext uri="{BB962C8B-B14F-4D97-AF65-F5344CB8AC3E}">
        <p14:creationId xmlns:p14="http://schemas.microsoft.com/office/powerpoint/2010/main" val="1113004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playground to show evolving bases, first layer just lines (show circle), do spirals and with 1 hidden layer, then 3 hidden layers with 6 nodes each to show bases.  Could do tanh but faster with </a:t>
            </a:r>
            <a:r>
              <a:rPr lang="en-US" dirty="0" err="1"/>
              <a:t>relu</a:t>
            </a:r>
            <a:endParaRPr lang="en-US" dirty="0"/>
          </a:p>
          <a:p>
            <a:r>
              <a:rPr lang="en-US" dirty="0" err="1"/>
              <a:t>playground.tensorflow,org</a:t>
            </a:r>
            <a:endParaRPr lang="en-US" dirty="0"/>
          </a:p>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2</a:t>
            </a:fld>
            <a:endParaRPr lang="en-US">
              <a:uFillTx/>
            </a:endParaRPr>
          </a:p>
        </p:txBody>
      </p:sp>
    </p:spTree>
    <p:extLst>
      <p:ext uri="{BB962C8B-B14F-4D97-AF65-F5344CB8AC3E}">
        <p14:creationId xmlns:p14="http://schemas.microsoft.com/office/powerpoint/2010/main" val="3656353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towardsdatascience.com</a:t>
            </a:r>
            <a:r>
              <a:rPr lang="en-US" dirty="0"/>
              <a:t>/a-comprehensive-guide-to-convolutional-neural-networks-the-eli5-way-3bd2b1164a53</a:t>
            </a:r>
          </a:p>
          <a:p>
            <a:r>
              <a:rPr lang="en-US" dirty="0"/>
              <a:t>Stride = 2</a:t>
            </a:r>
          </a:p>
          <a:p>
            <a:r>
              <a:rPr lang="en-US" dirty="0"/>
              <a:t>Stride another way of </a:t>
            </a:r>
            <a:r>
              <a:rPr lang="en-US" dirty="0" err="1"/>
              <a:t>downsampling</a:t>
            </a:r>
            <a:r>
              <a:rPr lang="en-US" dirty="0"/>
              <a:t> rather than pooling</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23</a:t>
            </a:fld>
            <a:endParaRPr lang="en-US">
              <a:uFillTx/>
            </a:endParaRPr>
          </a:p>
        </p:txBody>
      </p:sp>
    </p:spTree>
    <p:extLst>
      <p:ext uri="{BB962C8B-B14F-4D97-AF65-F5344CB8AC3E}">
        <p14:creationId xmlns:p14="http://schemas.microsoft.com/office/powerpoint/2010/main" val="769418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towardsdatascience.com</a:t>
            </a:r>
            <a:r>
              <a:rPr lang="en-US" dirty="0"/>
              <a:t>/a-comprehensive-guide-to-convolutional-neural-networks-the-eli5-way-3bd2b1164a53</a:t>
            </a:r>
          </a:p>
          <a:p>
            <a:r>
              <a:rPr lang="en-US" dirty="0"/>
              <a:t>Stride = 1</a:t>
            </a:r>
          </a:p>
          <a:p>
            <a:r>
              <a:rPr lang="en-US" dirty="0"/>
              <a:t>Without zero padding our next layer would have been 3x3 rather than 5x5</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24</a:t>
            </a:fld>
            <a:endParaRPr lang="en-US">
              <a:uFillTx/>
            </a:endParaRPr>
          </a:p>
        </p:txBody>
      </p:sp>
    </p:spTree>
    <p:extLst>
      <p:ext uri="{BB962C8B-B14F-4D97-AF65-F5344CB8AC3E}">
        <p14:creationId xmlns:p14="http://schemas.microsoft.com/office/powerpoint/2010/main" val="2212078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r>
              <a:rPr lang="en-US" baseline="0" dirty="0"/>
              <a:t> 32x32 to start with.  Actual characters never bigger than 28x28.  Just padding the edges so for example the top corner node of the feature map can have a pad of two up and left for its feature map.</a:t>
            </a:r>
          </a:p>
          <a:p>
            <a:r>
              <a:rPr lang="en-US" baseline="0" dirty="0"/>
              <a:t>Same drop occurs with 14x14 to 10x10 drop S2 to C3</a:t>
            </a:r>
            <a:endParaRPr lang="en-US" dirty="0"/>
          </a:p>
          <a:p>
            <a:r>
              <a:rPr lang="en-US" dirty="0"/>
              <a:t>C1: 156 weights (26*6), 122,304 connections 26*28*28*6 – Parameter</a:t>
            </a:r>
            <a:r>
              <a:rPr lang="en-US" baseline="0" dirty="0"/>
              <a:t> sharing - regularization</a:t>
            </a:r>
            <a:endParaRPr lang="en-US" dirty="0"/>
          </a:p>
          <a:p>
            <a:r>
              <a:rPr lang="en-US" dirty="0"/>
              <a:t>S1: 0 weights. Connections: 2x2*6*14*14 = 4704</a:t>
            </a:r>
          </a:p>
          <a:p>
            <a:r>
              <a:rPr lang="en-US" baseline="0" dirty="0"/>
              <a:t>C2: (5*5*6+1) No zero pad this time, weights per node times 16 maps: 2416 weights .  Connections: 2416*10*10 = 241,600</a:t>
            </a:r>
          </a:p>
          <a:p>
            <a:r>
              <a:rPr lang="en-US" dirty="0"/>
              <a:t>S2: 0 weights. Connections: 2x2*16*5*5 = 1600</a:t>
            </a:r>
          </a:p>
          <a:p>
            <a:r>
              <a:rPr lang="en-US" dirty="0"/>
              <a:t>S2 final number of extracted features: 5*5*16 = 400</a:t>
            </a:r>
          </a:p>
          <a:p>
            <a:r>
              <a:rPr lang="en-US" baseline="0" dirty="0"/>
              <a:t>N1: 120*(5*5*16+1) = 48,120 weights and connections are the same since it is just a fully connected MLP at this point</a:t>
            </a:r>
          </a:p>
          <a:p>
            <a:r>
              <a:rPr lang="en-US" baseline="0" dirty="0"/>
              <a:t>N2 Output: (120+1) * 10= 1210</a:t>
            </a: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25</a:t>
            </a:fld>
            <a:endParaRPr lang="en-US">
              <a:uFillTx/>
            </a:endParaRPr>
          </a:p>
        </p:txBody>
      </p:sp>
    </p:spTree>
    <p:extLst>
      <p:ext uri="{BB962C8B-B14F-4D97-AF65-F5344CB8AC3E}">
        <p14:creationId xmlns:p14="http://schemas.microsoft.com/office/powerpoint/2010/main" val="3902749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C1 also connects to all preceding maps, but there is just one, often a ”stack”, see next slide</a:t>
            </a: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26</a:t>
            </a:fld>
            <a:endParaRPr lang="en-US">
              <a:uFillTx/>
            </a:endParaRPr>
          </a:p>
        </p:txBody>
      </p:sp>
    </p:spTree>
    <p:extLst>
      <p:ext uri="{BB962C8B-B14F-4D97-AF65-F5344CB8AC3E}">
        <p14:creationId xmlns:p14="http://schemas.microsoft.com/office/powerpoint/2010/main" val="1226848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uFillTx/>
              </a:rPr>
              <a:t>Big Picture – then we will look at each part in more detail</a:t>
            </a:r>
          </a:p>
          <a:p>
            <a:r>
              <a:rPr lang="en-US" dirty="0">
                <a:uFillTx/>
              </a:rPr>
              <a:t>Start with bottom picture – use top solidify connection to all maps in previous layer for convolution maps</a:t>
            </a:r>
          </a:p>
          <a:p>
            <a:r>
              <a:rPr lang="en-US" dirty="0">
                <a:uFillTx/>
              </a:rPr>
              <a:t>What features help, background?, most discover</a:t>
            </a: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27</a:t>
            </a:fld>
            <a:endParaRPr lang="en-US">
              <a:uFillTx/>
            </a:endParaRPr>
          </a:p>
        </p:txBody>
      </p:sp>
    </p:spTree>
    <p:extLst>
      <p:ext uri="{BB962C8B-B14F-4D97-AF65-F5344CB8AC3E}">
        <p14:creationId xmlns:p14="http://schemas.microsoft.com/office/powerpoint/2010/main" val="2890124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Top-5 error – Is target label</a:t>
            </a:r>
            <a:r>
              <a:rPr lang="en-US" baseline="0" dirty="0"/>
              <a:t> one of your top 5 predictions ) Dog, </a:t>
            </a:r>
            <a:r>
              <a:rPr lang="en-US" baseline="0" dirty="0" err="1"/>
              <a:t>dogtype</a:t>
            </a:r>
            <a:r>
              <a:rPr lang="en-US" baseline="0" dirty="0"/>
              <a:t>, etc.</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224x224x3 (RGB) input – 150,000 raw input features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Image net larger 15M and 22k classes</a:t>
            </a:r>
            <a:endParaRPr lang="en-US" dirty="0"/>
          </a:p>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29</a:t>
            </a:fld>
            <a:endParaRPr lang="en-US">
              <a:uFillTx/>
            </a:endParaRPr>
          </a:p>
        </p:txBody>
      </p:sp>
    </p:spTree>
    <p:extLst>
      <p:ext uri="{BB962C8B-B14F-4D97-AF65-F5344CB8AC3E}">
        <p14:creationId xmlns:p14="http://schemas.microsoft.com/office/powerpoint/2010/main" val="1675675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Alex </a:t>
            </a:r>
            <a:r>
              <a:rPr lang="en-US" dirty="0" err="1"/>
              <a:t>Krizhevsky</a:t>
            </a:r>
            <a:r>
              <a:rPr lang="en-US" dirty="0"/>
              <a:t> w/Hinton</a:t>
            </a:r>
          </a:p>
          <a:p>
            <a:r>
              <a:rPr lang="en-US" dirty="0" err="1"/>
              <a:t>ResNet</a:t>
            </a:r>
            <a:r>
              <a:rPr lang="en-US" dirty="0"/>
              <a:t> also used batch normalization</a:t>
            </a:r>
          </a:p>
          <a:p>
            <a:r>
              <a:rPr lang="en-US" dirty="0"/>
              <a:t>2015 - Ensemble of Residual</a:t>
            </a:r>
            <a:r>
              <a:rPr lang="en-US" baseline="0" dirty="0"/>
              <a:t> Networks</a:t>
            </a:r>
            <a:endParaRPr lang="en-US" dirty="0"/>
          </a:p>
          <a:p>
            <a:r>
              <a:rPr lang="en-US" dirty="0"/>
              <a:t>Reaching human levels of discrimination</a:t>
            </a:r>
          </a:p>
          <a:p>
            <a:r>
              <a:rPr lang="en-US" dirty="0"/>
              <a:t>2016 – down to 3.0%</a:t>
            </a:r>
            <a:r>
              <a:rPr lang="en-US" baseline="0" dirty="0"/>
              <a:t> with </a:t>
            </a:r>
            <a:r>
              <a:rPr lang="en-US" dirty="0"/>
              <a:t>ensemble</a:t>
            </a:r>
            <a:r>
              <a:rPr lang="en-US" baseline="0" dirty="0"/>
              <a:t>, but not a new model (boring?) – No new major architectures, reaching Bayes limit, Interest waned and many main competitors had moved on</a:t>
            </a: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30</a:t>
            </a:fld>
            <a:endParaRPr lang="en-US">
              <a:uFillTx/>
            </a:endParaRPr>
          </a:p>
        </p:txBody>
      </p:sp>
    </p:spTree>
    <p:extLst>
      <p:ext uri="{BB962C8B-B14F-4D97-AF65-F5344CB8AC3E}">
        <p14:creationId xmlns:p14="http://schemas.microsoft.com/office/powerpoint/2010/main" val="3003840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 </a:t>
            </a:r>
            <a:r>
              <a:rPr lang="en-US" dirty="0" err="1"/>
              <a:t>Krizhevsky</a:t>
            </a:r>
            <a:r>
              <a:rPr lang="en-US" dirty="0"/>
              <a:t> w/Hinton</a:t>
            </a:r>
          </a:p>
          <a:p>
            <a:r>
              <a:rPr lang="en-US" dirty="0"/>
              <a:t>Note Convolution and Pool often</a:t>
            </a:r>
            <a:r>
              <a:rPr lang="en-US" baseline="0" dirty="0"/>
              <a:t> considered one convolutional layer (Layers are number of layers with convolution)</a:t>
            </a:r>
          </a:p>
          <a:p>
            <a:r>
              <a:rPr lang="en-US" baseline="0" dirty="0"/>
              <a:t>96 kernels/feature maps, then 256, etc.</a:t>
            </a:r>
          </a:p>
          <a:p>
            <a:r>
              <a:rPr lang="en-US" baseline="0" dirty="0"/>
              <a:t>/4 stride of 4 for convolution first layer, 1 for rest</a:t>
            </a:r>
          </a:p>
          <a:p>
            <a:r>
              <a:rPr lang="en-US" baseline="0" dirty="0"/>
              <a:t>/2 stride 2 overlapped pooling throughout – Alex net uses 3x3 pooling receptive field</a:t>
            </a:r>
          </a:p>
          <a:p>
            <a:r>
              <a:rPr lang="en-US" baseline="0" dirty="0"/>
              <a:t>Used local response normalization – Lateral inhibition approach with </a:t>
            </a:r>
            <a:r>
              <a:rPr lang="en-US" baseline="0" dirty="0" err="1"/>
              <a:t>ReLUs</a:t>
            </a:r>
            <a:r>
              <a:rPr lang="en-US" baseline="0" dirty="0"/>
              <a:t> which increase highest neurons while inhibiting local neighbors</a:t>
            </a: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31</a:t>
            </a:fld>
            <a:endParaRPr lang="en-US">
              <a:uFillTx/>
            </a:endParaRPr>
          </a:p>
        </p:txBody>
      </p:sp>
    </p:spTree>
    <p:extLst>
      <p:ext uri="{BB962C8B-B14F-4D97-AF65-F5344CB8AC3E}">
        <p14:creationId xmlns:p14="http://schemas.microsoft.com/office/powerpoint/2010/main" val="4030817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VGG – Very Deep CNNs – Visual Geometry Group (VGG) Oxford, England - small filters 3x3 (smallest possible to give Up down left right) with more depth (19 layers), zero pad to maintain volume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Stride 1 for convolution, stride 2 for pooling, pooling only every 4 layers</a:t>
            </a:r>
            <a:endParaRPr lang="en-US" dirty="0"/>
          </a:p>
          <a:p>
            <a:r>
              <a:rPr lang="en-US" dirty="0"/>
              <a:t>No Batch Norm in VGG – BN not until 2015</a:t>
            </a: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32</a:t>
            </a:fld>
            <a:endParaRPr lang="en-US">
              <a:uFillTx/>
            </a:endParaRPr>
          </a:p>
        </p:txBody>
      </p:sp>
    </p:spTree>
    <p:extLst>
      <p:ext uri="{BB962C8B-B14F-4D97-AF65-F5344CB8AC3E}">
        <p14:creationId xmlns:p14="http://schemas.microsoft.com/office/powerpoint/2010/main" val="1010069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Dynamic</a:t>
            </a:r>
            <a:r>
              <a:rPr lang="en-US" baseline="0" dirty="0"/>
              <a:t> size – Pooling region just sums/maxes over an area with one final weight so no hard changes when we adjust pool region size</a:t>
            </a:r>
            <a:endParaRPr lang="en-US" dirty="0"/>
          </a:p>
          <a:p>
            <a:r>
              <a:rPr lang="en-US" dirty="0" err="1"/>
              <a:t>Simard</a:t>
            </a:r>
            <a:r>
              <a:rPr lang="en-US" dirty="0"/>
              <a:t> 2003, Simple</a:t>
            </a:r>
            <a:r>
              <a:rPr lang="en-US" baseline="0" dirty="0"/>
              <a:t> consistent CNN structure 5x5 with 2x2 subsampling with number of features 5 in first C-layer, 50 in next, until too small. </a:t>
            </a:r>
          </a:p>
          <a:p>
            <a:r>
              <a:rPr lang="en-US" baseline="0" dirty="0"/>
              <a:t>Don’t actually used pool layer as instead just connect every other node which samples rather than max/average.</a:t>
            </a:r>
          </a:p>
          <a:p>
            <a:r>
              <a:rPr lang="en-US" baseline="0" dirty="0"/>
              <a:t>Each layer reduces feature size by (n-3)/2.  Just two layers for </a:t>
            </a:r>
            <a:r>
              <a:rPr lang="en-US" baseline="0" dirty="0" err="1"/>
              <a:t>mnist</a:t>
            </a:r>
            <a:r>
              <a:rPr lang="en-US" baseline="0" dirty="0"/>
              <a:t>.</a:t>
            </a:r>
          </a:p>
          <a:p>
            <a:r>
              <a:rPr lang="en-US" baseline="0" dirty="0"/>
              <a:t>They also use elastic distortions which is a type of jitter to get increased data. 99.6% - best at the time, Distortions also help a lot with standard MLP</a:t>
            </a:r>
          </a:p>
          <a:p>
            <a:r>
              <a:rPr lang="en-US" baseline="0" dirty="0"/>
              <a:t>Thus an approach with less </a:t>
            </a:r>
            <a:r>
              <a:rPr lang="en-US" baseline="0" dirty="0" err="1"/>
              <a:t>Hyperparameter</a:t>
            </a:r>
            <a:r>
              <a:rPr lang="en-US" baseline="0" dirty="0"/>
              <a:t> fiddling</a:t>
            </a:r>
          </a:p>
          <a:p>
            <a:r>
              <a:rPr lang="en-US" dirty="0" err="1"/>
              <a:t>Ciresan</a:t>
            </a:r>
            <a:r>
              <a:rPr lang="en-US" dirty="0"/>
              <a:t> and </a:t>
            </a:r>
            <a:r>
              <a:rPr lang="en-US" dirty="0" err="1"/>
              <a:t>Schmidhuber</a:t>
            </a:r>
            <a:r>
              <a:rPr lang="en-US" dirty="0"/>
              <a:t> 2012, Multi</a:t>
            </a:r>
            <a:r>
              <a:rPr lang="en-US" baseline="0" dirty="0"/>
              <a:t> column DNN.  CNN with depth 6-10 (deeper if initial input image is bigger), and wider on fields, 1-2 hidden layers in MLP, columns are CNNs (an ensemble with different parameters, features, etc.) where their output is averaged, jitter inputs, multi-day GPU training, annealed LR (.001 dropping to .00003) 99.76% </a:t>
            </a:r>
            <a:r>
              <a:rPr lang="en-US" baseline="0" dirty="0" err="1"/>
              <a:t>mnist</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33</a:t>
            </a:fld>
            <a:endParaRPr lang="en-US">
              <a:uFillTx/>
            </a:endParaRPr>
          </a:p>
        </p:txBody>
      </p:sp>
    </p:spTree>
    <p:extLst>
      <p:ext uri="{BB962C8B-B14F-4D97-AF65-F5344CB8AC3E}">
        <p14:creationId xmlns:p14="http://schemas.microsoft.com/office/powerpoint/2010/main" val="2170473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uFillTx/>
              </a:rPr>
              <a:t>Can input bot</a:t>
            </a:r>
            <a:r>
              <a:rPr lang="en-US" baseline="0" dirty="0">
                <a:uFillTx/>
              </a:rPr>
              <a:t>h new and original spaces</a:t>
            </a:r>
          </a:p>
          <a:p>
            <a:r>
              <a:rPr lang="en-US" baseline="0" dirty="0">
                <a:uFillTx/>
              </a:rPr>
              <a:t>Unsupervised pre-training</a:t>
            </a:r>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3</a:t>
            </a:fld>
            <a:endParaRPr lang="en-US">
              <a:uFillTx/>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34</a:t>
            </a:fld>
            <a:endParaRPr lang="en-US">
              <a:uFillTx/>
            </a:endParaRPr>
          </a:p>
        </p:txBody>
      </p:sp>
    </p:spTree>
    <p:extLst>
      <p:ext uri="{BB962C8B-B14F-4D97-AF65-F5344CB8AC3E}">
        <p14:creationId xmlns:p14="http://schemas.microsoft.com/office/powerpoint/2010/main" val="3825178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Skip in 270</a:t>
            </a:r>
          </a:p>
          <a:p>
            <a:r>
              <a:rPr lang="en-US" dirty="0"/>
              <a:t>Can use same</a:t>
            </a:r>
            <a:r>
              <a:rPr lang="en-US" baseline="0" dirty="0"/>
              <a:t> approaches with supervised nets (CNNs, etc.)</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35</a:t>
            </a:fld>
            <a:endParaRPr lang="en-US">
              <a:uFillTx/>
            </a:endParaRPr>
          </a:p>
        </p:txBody>
      </p:sp>
    </p:spTree>
    <p:extLst>
      <p:ext uri="{BB962C8B-B14F-4D97-AF65-F5344CB8AC3E}">
        <p14:creationId xmlns:p14="http://schemas.microsoft.com/office/powerpoint/2010/main" val="41663949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uFillTx/>
              </a:rPr>
              <a:t>Can input bot</a:t>
            </a:r>
            <a:r>
              <a:rPr lang="en-US" baseline="0" dirty="0">
                <a:uFillTx/>
              </a:rPr>
              <a:t>h new and original spaces</a:t>
            </a:r>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36</a:t>
            </a:fld>
            <a:endParaRPr lang="en-US">
              <a:uFillTx/>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uFillTx/>
              </a:rPr>
              <a:t>If do full supervised, we</a:t>
            </a:r>
            <a:r>
              <a:rPr lang="en-US" baseline="0" dirty="0">
                <a:uFillTx/>
              </a:rPr>
              <a:t> may not bet the benefits of building up the incrementally abstracted feature space</a:t>
            </a:r>
          </a:p>
          <a:p>
            <a:r>
              <a:rPr lang="en-US" baseline="0" dirty="0">
                <a:uFillTx/>
              </a:rPr>
              <a:t>Steps 1-4 called pre-training as it gets the weights close enough so that standard training in step 5 can be effective</a:t>
            </a:r>
          </a:p>
          <a:p>
            <a:r>
              <a:rPr lang="en-US" baseline="0" dirty="0">
                <a:uFillTx/>
              </a:rPr>
              <a:t>Do fine tuning for sure if lots of labeled data, if little labeled data, not as helpful.</a:t>
            </a:r>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37</a:t>
            </a:fld>
            <a:endParaRPr lang="en-US">
              <a:uFillTx/>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38</a:t>
            </a:fld>
            <a:endParaRPr lang="en-US">
              <a:uFillTx/>
            </a:endParaRPr>
          </a:p>
        </p:txBody>
      </p:sp>
    </p:spTree>
    <p:extLst>
      <p:ext uri="{BB962C8B-B14F-4D97-AF65-F5344CB8AC3E}">
        <p14:creationId xmlns:p14="http://schemas.microsoft.com/office/powerpoint/2010/main" val="35948805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uFillTx/>
              </a:rPr>
              <a:t>Though</a:t>
            </a:r>
            <a:r>
              <a:rPr lang="en-US" baseline="0" dirty="0">
                <a:uFillTx/>
              </a:rPr>
              <a:t> Deep Nets done first, start with auto-encoders because they are simpler</a:t>
            </a:r>
            <a:endParaRPr lang="en-US" dirty="0">
              <a:uFillTx/>
            </a:endParaRPr>
          </a:p>
          <a:p>
            <a:r>
              <a:rPr lang="en-US" dirty="0">
                <a:uFillTx/>
              </a:rPr>
              <a:t>Mention </a:t>
            </a:r>
            <a:r>
              <a:rPr lang="en-US" dirty="0" err="1">
                <a:uFillTx/>
              </a:rPr>
              <a:t>Zipser</a:t>
            </a:r>
            <a:r>
              <a:rPr lang="en-US" baseline="0" dirty="0">
                <a:uFillTx/>
              </a:rPr>
              <a:t> </a:t>
            </a:r>
            <a:r>
              <a:rPr lang="en-US" baseline="0" dirty="0" err="1">
                <a:uFillTx/>
              </a:rPr>
              <a:t>auotencoder</a:t>
            </a:r>
            <a:r>
              <a:rPr lang="en-US" baseline="0" dirty="0">
                <a:uFillTx/>
              </a:rPr>
              <a:t> with reverse engineering, then Cottrell compression where unable to reverse engineer</a:t>
            </a:r>
          </a:p>
          <a:p>
            <a:r>
              <a:rPr lang="en-US" baseline="0" dirty="0">
                <a:uFillTx/>
              </a:rPr>
              <a:t>If h is smaller than x then “</a:t>
            </a:r>
            <a:r>
              <a:rPr lang="en-US" baseline="0" dirty="0" err="1">
                <a:uFillTx/>
              </a:rPr>
              <a:t>undercomplete</a:t>
            </a:r>
            <a:r>
              <a:rPr lang="en-US" baseline="0" dirty="0">
                <a:uFillTx/>
              </a:rPr>
              <a:t>” </a:t>
            </a:r>
            <a:r>
              <a:rPr lang="en-US" baseline="0" dirty="0" err="1">
                <a:uFillTx/>
              </a:rPr>
              <a:t>autoencoding</a:t>
            </a:r>
            <a:r>
              <a:rPr lang="en-US" baseline="0" dirty="0">
                <a:uFillTx/>
              </a:rPr>
              <a:t> – also would use “regularized” </a:t>
            </a:r>
            <a:r>
              <a:rPr lang="en-US" baseline="0" dirty="0" err="1">
                <a:uFillTx/>
              </a:rPr>
              <a:t>autoencoding</a:t>
            </a:r>
            <a:r>
              <a:rPr lang="en-US" baseline="0" dirty="0">
                <a:uFillTx/>
              </a:rPr>
              <a:t>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uFillTx/>
              </a:rPr>
              <a:t>Can use just new features in the new training set or concatenate both</a:t>
            </a:r>
            <a:r>
              <a:rPr lang="en-US" baseline="0" dirty="0">
                <a:uFillTx/>
              </a:rPr>
              <a:t> original and new</a:t>
            </a:r>
            <a:endParaRPr lang="en-US" dirty="0">
              <a:uFillTx/>
            </a:endParaRP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baseline="0"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39</a:t>
            </a:fld>
            <a:endParaRPr lang="en-US">
              <a:uFillTx/>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uFillTx/>
              </a:rPr>
              <a:t>Shows</a:t>
            </a:r>
            <a:r>
              <a:rPr lang="en-US" baseline="0" dirty="0">
                <a:uFillTx/>
              </a:rPr>
              <a:t> </a:t>
            </a:r>
            <a:r>
              <a:rPr lang="en-US" baseline="0" dirty="0" err="1">
                <a:uFillTx/>
              </a:rPr>
              <a:t>softmax</a:t>
            </a:r>
            <a:r>
              <a:rPr lang="en-US" baseline="0" dirty="0">
                <a:uFillTx/>
              </a:rPr>
              <a:t>, but could use any supervised classifier</a:t>
            </a:r>
          </a:p>
          <a:p>
            <a:r>
              <a:rPr lang="en-US" baseline="0" dirty="0">
                <a:uFillTx/>
              </a:rPr>
              <a:t>Each encoder/decoder layers could also be deep rather than one layer, empirically shown to be better vs stacking shallows to build a deep network</a:t>
            </a:r>
          </a:p>
          <a:p>
            <a:r>
              <a:rPr lang="en-US" baseline="0" dirty="0">
                <a:uFillTx/>
              </a:rPr>
              <a:t>Stop here for 270 and jump to speed-up</a:t>
            </a:r>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41</a:t>
            </a:fld>
            <a:endParaRPr lang="en-US">
              <a:uFillTx/>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43</a:t>
            </a:fld>
            <a:endParaRPr lang="en-US">
              <a:uFillTx/>
            </a:endParaRPr>
          </a:p>
        </p:txBody>
      </p:sp>
    </p:spTree>
    <p:extLst>
      <p:ext uri="{BB962C8B-B14F-4D97-AF65-F5344CB8AC3E}">
        <p14:creationId xmlns:p14="http://schemas.microsoft.com/office/powerpoint/2010/main" val="41302948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uFillTx/>
                <a:latin typeface="Times New Roman" charset="0"/>
                <a:ea typeface="ＭＳ Ｐゴシック" charset="-128"/>
                <a:cs typeface="ＭＳ Ｐゴシック" charset="-128"/>
              </a:rPr>
              <a:t>Each square in the figure above shows the (norm bounded) input image  that maximally activates one of 100 hidden units. We see that the different hidden units have learned to detect edges at different positions and orientations in the image.</a:t>
            </a:r>
          </a:p>
          <a:p>
            <a:r>
              <a:rPr lang="en-US" sz="1200" kern="1200" dirty="0">
                <a:solidFill>
                  <a:schemeClr val="tx1"/>
                </a:solidFill>
                <a:uFillTx/>
                <a:latin typeface="Times New Roman" charset="0"/>
                <a:ea typeface="ＭＳ Ｐゴシック" charset="-128"/>
                <a:cs typeface="ＭＳ Ｐゴシック" charset="-128"/>
              </a:rPr>
              <a:t>This image if for a simple auto-encoder with 100 hidden units trained </a:t>
            </a:r>
            <a:r>
              <a:rPr lang="en-US" sz="1200" kern="1200" baseline="0" dirty="0">
                <a:solidFill>
                  <a:schemeClr val="tx1"/>
                </a:solidFill>
                <a:uFillTx/>
                <a:latin typeface="Times New Roman" charset="0"/>
                <a:ea typeface="ＭＳ Ｐゴシック" charset="-128"/>
                <a:cs typeface="ＭＳ Ｐゴシック" charset="-128"/>
              </a:rPr>
              <a:t>on 10x10 images (from UFLDL tutorial)</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44</a:t>
            </a:fld>
            <a:endParaRPr lang="en-US">
              <a:uFillTx/>
            </a:endParaRPr>
          </a:p>
        </p:txBody>
      </p:sp>
    </p:spTree>
    <p:extLst>
      <p:ext uri="{BB962C8B-B14F-4D97-AF65-F5344CB8AC3E}">
        <p14:creationId xmlns:p14="http://schemas.microsoft.com/office/powerpoint/2010/main" val="20915037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uFillTx/>
              </a:rPr>
              <a:t>And</a:t>
            </a:r>
            <a:r>
              <a:rPr lang="en-US" baseline="0" dirty="0">
                <a:uFillTx/>
              </a:rPr>
              <a:t> make sure it doesn't just learn the pass through identity</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uFillTx/>
              </a:rPr>
              <a:t>Sparsity parameter (approach in UFLDL tutorial) is target average activation for all hidden nodes across training set (e.g. .05) requires a forward pass of all data first to calculate current average activation, then a penalty term on error to push </a:t>
            </a:r>
            <a:r>
              <a:rPr lang="en-US" baseline="0" dirty="0" err="1">
                <a:uFillTx/>
              </a:rPr>
              <a:t>avg</a:t>
            </a:r>
            <a:r>
              <a:rPr lang="en-US" baseline="0" dirty="0">
                <a:uFillTx/>
              </a:rPr>
              <a:t> activation towards the sparsity parameter.</a:t>
            </a:r>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45</a:t>
            </a:fld>
            <a:endParaRPr lang="en-US">
              <a:uFillTx/>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uFillTx/>
                <a:latin typeface="Times New Roman" charset="0"/>
                <a:ea typeface="ＭＳ Ｐゴシック" charset="-128"/>
                <a:cs typeface="ＭＳ Ｐゴシック" charset="-128"/>
              </a:rPr>
              <a:t>Each square in the figure above shows the (norm bounded) input image  that maximally activates one of 100 hidden units. We see that the different hidden units have learned to detect edges at different positions and orientations in the image.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uFillTx/>
                <a:latin typeface="Times New Roman" charset="0"/>
                <a:ea typeface="ＭＳ Ｐゴシック" charset="-128"/>
                <a:cs typeface="ＭＳ Ｐゴシック" charset="-128"/>
              </a:rPr>
              <a:t>This image if for a simple auto-encoder with 100 hidden units trained </a:t>
            </a:r>
            <a:r>
              <a:rPr lang="en-US" sz="1200" kern="1200" baseline="0" dirty="0">
                <a:solidFill>
                  <a:schemeClr val="tx1"/>
                </a:solidFill>
                <a:uFillTx/>
                <a:latin typeface="Times New Roman" charset="0"/>
                <a:ea typeface="ＭＳ Ｐゴシック" charset="-128"/>
                <a:cs typeface="ＭＳ Ｐゴシック" charset="-128"/>
              </a:rPr>
              <a:t>on 10x10 images (from UFLDL tutorial)</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uFillTx/>
                <a:latin typeface="Times New Roman" charset="0"/>
                <a:ea typeface="ＭＳ Ｐゴシック" charset="-128"/>
              </a:rPr>
              <a:t>Use </a:t>
            </a:r>
            <a:r>
              <a:rPr lang="en-US" sz="1200" kern="1200" baseline="0" dirty="0" err="1">
                <a:solidFill>
                  <a:schemeClr val="tx1"/>
                </a:solidFill>
                <a:uFillTx/>
                <a:latin typeface="Times New Roman" charset="0"/>
                <a:ea typeface="ＭＳ Ｐゴシック" charset="-128"/>
              </a:rPr>
              <a:t>tensorflow</a:t>
            </a:r>
            <a:r>
              <a:rPr lang="en-US" sz="1200" kern="1200" baseline="0" dirty="0">
                <a:solidFill>
                  <a:schemeClr val="tx1"/>
                </a:solidFill>
                <a:uFillTx/>
                <a:latin typeface="Times New Roman" charset="0"/>
                <a:ea typeface="ＭＳ Ｐゴシック" charset="-128"/>
              </a:rPr>
              <a:t> playground to show how later layers learn more complex surfaces</a:t>
            </a:r>
            <a:endParaRPr lang="en-US" dirty="0"/>
          </a:p>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4</a:t>
            </a:fld>
            <a:endParaRPr lang="en-US">
              <a:uFillTx/>
            </a:endParaRPr>
          </a:p>
        </p:txBody>
      </p:sp>
    </p:spTree>
    <p:extLst>
      <p:ext uri="{BB962C8B-B14F-4D97-AF65-F5344CB8AC3E}">
        <p14:creationId xmlns:p14="http://schemas.microsoft.com/office/powerpoint/2010/main" val="38436122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Linear decoder, </a:t>
            </a:r>
            <a:r>
              <a:rPr lang="en-US" dirty="0"/>
              <a:t>And note that with linear output activations the error signal at</a:t>
            </a:r>
            <a:r>
              <a:rPr lang="en-US" baseline="0" dirty="0"/>
              <a:t> the output layer is (t-net)*f’(net) = t-net since f’(net)=1,</a:t>
            </a:r>
          </a:p>
          <a:p>
            <a:r>
              <a:rPr lang="en-US" baseline="0" dirty="0"/>
              <a:t>But standard MLP error, etc. at hidden </a:t>
            </a:r>
            <a:r>
              <a:rPr lang="en-US" baseline="0"/>
              <a:t>nodes!</a:t>
            </a:r>
            <a:endParaRPr lang="en-US" baseline="0"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46</a:t>
            </a:fld>
            <a:endParaRPr lang="en-US">
              <a:uFillTx/>
            </a:endParaRPr>
          </a:p>
        </p:txBody>
      </p:sp>
    </p:spTree>
    <p:extLst>
      <p:ext uri="{BB962C8B-B14F-4D97-AF65-F5344CB8AC3E}">
        <p14:creationId xmlns:p14="http://schemas.microsoft.com/office/powerpoint/2010/main" val="10533484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uFillTx/>
              </a:rPr>
              <a:t>Remember Hinton was also</a:t>
            </a:r>
            <a:r>
              <a:rPr lang="en-US" baseline="0" dirty="0">
                <a:uFillTx/>
              </a:rPr>
              <a:t> the Boltzmann guy</a:t>
            </a:r>
          </a:p>
          <a:p>
            <a:r>
              <a:rPr lang="en-US" baseline="0" dirty="0">
                <a:uFillTx/>
              </a:rPr>
              <a:t>RBM originally called “Harmonium”</a:t>
            </a:r>
          </a:p>
          <a:p>
            <a:r>
              <a:rPr lang="en-US" baseline="0" dirty="0">
                <a:uFillTx/>
              </a:rPr>
              <a:t>DBN not used as much these days</a:t>
            </a:r>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47</a:t>
            </a:fld>
            <a:endParaRPr lang="en-US">
              <a:uFillTx/>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uFillTx/>
              </a:rPr>
              <a:t>Since x starts as</a:t>
            </a:r>
            <a:r>
              <a:rPr lang="en-US" baseline="0" dirty="0">
                <a:uFillTx/>
              </a:rPr>
              <a:t> a training example, after a bit of training, it should already be close to/in an energy well</a:t>
            </a:r>
          </a:p>
          <a:p>
            <a:r>
              <a:rPr lang="en-US" baseline="0" dirty="0">
                <a:uFillTx/>
              </a:rPr>
              <a:t>RBM allows a tractable block Gibbs sampling (all nodes in a layer sampled at once) because the nodes in a layer are all independent of one another given the opposite layer (i.e. no lateral connections).  Otherwise sampling to get is much more complex (intractable)</a:t>
            </a:r>
            <a:br>
              <a:rPr lang="en-US" baseline="0" dirty="0">
                <a:uFillTx/>
              </a:rPr>
            </a:br>
            <a:r>
              <a:rPr lang="en-US" baseline="0" dirty="0">
                <a:uFillTx/>
              </a:rPr>
              <a:t>CD-1 a bit like stochastic vs batch, get update quick, make small change, on average good vs longer time to still make a small change with better chance of right direction</a:t>
            </a:r>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48</a:t>
            </a:fld>
            <a:endParaRPr lang="en-US">
              <a:uFillTx/>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FontTx/>
              <a:buNone/>
              <a:defRPr>
                <a:uFillTx/>
              </a:defRPr>
            </a:pPr>
            <a:r>
              <a:rPr lang="en-US" baseline="0" dirty="0">
                <a:uFillTx/>
              </a:rPr>
              <a:t>Delta </a:t>
            </a:r>
            <a:r>
              <a:rPr lang="en-US" baseline="0" dirty="0" err="1">
                <a:uFillTx/>
              </a:rPr>
              <a:t>wij</a:t>
            </a:r>
            <a:r>
              <a:rPr lang="en-US" baseline="0" dirty="0">
                <a:uFillTx/>
              </a:rPr>
              <a:t> = x1(initial x1) * h1 (initial sample) – Q(</a:t>
            </a:r>
            <a:r>
              <a:rPr lang="en-US" baseline="0" dirty="0" err="1">
                <a:uFillTx/>
              </a:rPr>
              <a:t>hk</a:t>
            </a:r>
            <a:r>
              <a:rPr lang="en-US" baseline="0" dirty="0">
                <a:uFillTx/>
              </a:rPr>
              <a:t>) (final h </a:t>
            </a:r>
            <a:r>
              <a:rPr lang="en-US" baseline="0" dirty="0" err="1">
                <a:uFillTx/>
              </a:rPr>
              <a:t>probablity</a:t>
            </a:r>
            <a:r>
              <a:rPr lang="en-US" baseline="0" dirty="0">
                <a:uFillTx/>
              </a:rPr>
              <a:t>) * </a:t>
            </a:r>
            <a:r>
              <a:rPr lang="en-US" baseline="0" dirty="0" err="1">
                <a:uFillTx/>
              </a:rPr>
              <a:t>xk</a:t>
            </a:r>
            <a:r>
              <a:rPr lang="en-US" baseline="0" dirty="0">
                <a:uFillTx/>
              </a:rPr>
              <a:t> (final x sample)</a:t>
            </a:r>
          </a:p>
          <a:p>
            <a:pPr marL="0" marR="0" indent="0" algn="l" defTabSz="914400" rtl="0" eaLnBrk="0" fontAlgn="base" latinLnBrk="0" hangingPunct="0">
              <a:lnSpc>
                <a:spcPct val="100000"/>
              </a:lnSpc>
              <a:spcBef>
                <a:spcPct val="30000"/>
              </a:spcBef>
              <a:spcAft>
                <a:spcPct val="0"/>
              </a:spcAft>
              <a:buFontTx/>
              <a:buNone/>
              <a:defRPr>
                <a:uFillTx/>
              </a:defRPr>
            </a:pPr>
            <a:r>
              <a:rPr lang="en-US" baseline="0" dirty="0">
                <a:uFillTx/>
              </a:rPr>
              <a:t>Q and P are probability distribution vectors, for hidden(h)  and visible/input (x) vectors respectively</a:t>
            </a:r>
          </a:p>
          <a:p>
            <a:r>
              <a:rPr lang="en-US" dirty="0">
                <a:uFillTx/>
              </a:rPr>
              <a:t>Do a small example on the board,  at</a:t>
            </a:r>
            <a:r>
              <a:rPr lang="en-US" baseline="0" dirty="0">
                <a:uFillTx/>
              </a:rPr>
              <a:t> least one x value real and not all same weights (set it up like HW)</a:t>
            </a:r>
          </a:p>
          <a:p>
            <a:r>
              <a:rPr lang="en-US" baseline="0" dirty="0">
                <a:uFillTx/>
              </a:rPr>
              <a:t>Why back to Q?, need a p1, q1, p2. q2 then can update</a:t>
            </a:r>
            <a:endParaRPr lang="en-US" dirty="0">
              <a:uFillTx/>
            </a:endParaRPr>
          </a:p>
          <a:p>
            <a:r>
              <a:rPr lang="en-US" dirty="0">
                <a:uFillTx/>
              </a:rPr>
              <a:t>Note</a:t>
            </a:r>
            <a:r>
              <a:rPr lang="en-US" baseline="0" dirty="0">
                <a:uFillTx/>
              </a:rPr>
              <a:t> W update based on when they are both simultaneously on as in standard Boltzmann If h1 and x1 both 1 then weight change &gt;= 0, else &lt;=0, if x2 = 0, then no weight change, else change by c*Q(h2), real or sampled</a:t>
            </a:r>
          </a:p>
          <a:p>
            <a:pPr marL="0" marR="0" indent="0" algn="l" defTabSz="914400" rtl="0" eaLnBrk="0" fontAlgn="base" latinLnBrk="0" hangingPunct="0">
              <a:lnSpc>
                <a:spcPct val="100000"/>
              </a:lnSpc>
              <a:spcBef>
                <a:spcPct val="30000"/>
              </a:spcBef>
              <a:spcAft>
                <a:spcPct val="0"/>
              </a:spcAft>
              <a:buFontTx/>
              <a:buNone/>
              <a:defRPr>
                <a:uFillTx/>
              </a:defRPr>
            </a:pPr>
            <a:r>
              <a:rPr lang="en-US" baseline="0" dirty="0">
                <a:uFillTx/>
              </a:rPr>
              <a:t>Delta w works both ways for h and x.  Delta w = initial product of x1 and h1 – final product of </a:t>
            </a:r>
            <a:r>
              <a:rPr lang="en-US" baseline="0" dirty="0" err="1">
                <a:uFillTx/>
              </a:rPr>
              <a:t>xk</a:t>
            </a:r>
            <a:r>
              <a:rPr lang="en-US" baseline="0" dirty="0">
                <a:uFillTx/>
              </a:rPr>
              <a:t> and </a:t>
            </a:r>
            <a:r>
              <a:rPr lang="en-US" baseline="0" dirty="0" err="1">
                <a:uFillTx/>
              </a:rPr>
              <a:t>Qk</a:t>
            </a:r>
            <a:r>
              <a:rPr lang="en-US" baseline="0" dirty="0">
                <a:uFillTx/>
              </a:rPr>
              <a:t>)</a:t>
            </a:r>
            <a:endParaRPr lang="en-US" dirty="0">
              <a:uFillTx/>
            </a:endParaRPr>
          </a:p>
          <a:p>
            <a:r>
              <a:rPr lang="en-US" baseline="0" dirty="0">
                <a:uFillTx/>
              </a:rPr>
              <a:t>binomial is standard MLP sigmoid unit</a:t>
            </a: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49</a:t>
            </a:fld>
            <a:endParaRPr lang="en-US">
              <a:uFillTx/>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uFillTx/>
              </a:rPr>
              <a:t>Example – 2 inputs 3 </a:t>
            </a:r>
            <a:r>
              <a:rPr lang="en-US" dirty="0" err="1">
                <a:uFillTx/>
              </a:rPr>
              <a:t>hiddens</a:t>
            </a:r>
            <a:r>
              <a:rPr lang="en-US" dirty="0">
                <a:uFillTx/>
              </a:rPr>
              <a:t>, all weights .5 including biases, Thus all values the same</a:t>
            </a:r>
          </a:p>
          <a:p>
            <a:r>
              <a:rPr lang="en-US" dirty="0">
                <a:uFillTx/>
              </a:rPr>
              <a:t>No lateral – allows set up and back passes</a:t>
            </a:r>
          </a:p>
          <a:p>
            <a:r>
              <a:rPr lang="en-US" dirty="0">
                <a:uFillTx/>
              </a:rPr>
              <a:t>Optional: Persistent MCMC for free (negative) phase – Just keep sampling from a long-term chain (ignoring the weight updates)</a:t>
            </a:r>
          </a:p>
          <a:p>
            <a:pPr lvl="1"/>
            <a:r>
              <a:rPr lang="en-US" dirty="0">
                <a:uFillTx/>
              </a:rPr>
              <a:t>trade-off long term chain accuracy vs updated weights</a:t>
            </a:r>
          </a:p>
          <a:p>
            <a:pPr lvl="1"/>
            <a:r>
              <a:rPr lang="en-US" dirty="0">
                <a:uFillTx/>
              </a:rPr>
              <a:t>Early sampling</a:t>
            </a:r>
            <a:r>
              <a:rPr lang="en-US" baseline="0" dirty="0">
                <a:uFillTx/>
              </a:rPr>
              <a:t> can be a type of de-noise which could aid sparseness</a:t>
            </a:r>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50</a:t>
            </a:fld>
            <a:endParaRPr lang="en-US">
              <a:uFillTx/>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uFillTx/>
              </a:rPr>
              <a:t>Also a reason to increase </a:t>
            </a:r>
            <a:r>
              <a:rPr lang="en-US" i="1" dirty="0">
                <a:uFillTx/>
              </a:rPr>
              <a:t>k</a:t>
            </a:r>
            <a:r>
              <a:rPr lang="en-US" dirty="0">
                <a:uFillTx/>
              </a:rPr>
              <a:t> over time in CD-</a:t>
            </a:r>
            <a:r>
              <a:rPr lang="en-US" i="1" dirty="0">
                <a:uFillTx/>
              </a:rPr>
              <a:t>k</a:t>
            </a:r>
            <a:r>
              <a:rPr lang="en-US" dirty="0">
                <a:uFillTx/>
              </a:rPr>
              <a:t> as mixing decreases and weight magnitudes increase</a:t>
            </a:r>
          </a:p>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51</a:t>
            </a:fld>
            <a:endParaRPr lang="en-US">
              <a:uFillTx/>
            </a:endParaRPr>
          </a:p>
        </p:txBody>
      </p:sp>
    </p:spTree>
    <p:extLst>
      <p:ext uri="{BB962C8B-B14F-4D97-AF65-F5344CB8AC3E}">
        <p14:creationId xmlns:p14="http://schemas.microsoft.com/office/powerpoint/2010/main" val="6490712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FontTx/>
              <a:buNone/>
              <a:defRPr>
                <a:uFillTx/>
              </a:defRPr>
            </a:pPr>
            <a:r>
              <a:rPr lang="en-US" dirty="0">
                <a:uFillTx/>
              </a:rPr>
              <a:t>Picture above</a:t>
            </a:r>
            <a:r>
              <a:rPr lang="en-US" baseline="0" dirty="0">
                <a:uFillTx/>
              </a:rPr>
              <a:t> is for generative model (so ignore solid vs dotted lines at this point</a:t>
            </a:r>
            <a:endParaRPr lang="en-US" dirty="0">
              <a:uFillTx/>
            </a:endParaRPr>
          </a:p>
          <a:p>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52</a:t>
            </a:fld>
            <a:endParaRPr lang="en-US">
              <a:uFillTx/>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uFillTx/>
              </a:rPr>
              <a:t>Alternatively,</a:t>
            </a:r>
            <a:r>
              <a:rPr lang="en-US" baseline="0" dirty="0">
                <a:uFillTx/>
              </a:rPr>
              <a:t> </a:t>
            </a:r>
            <a:r>
              <a:rPr lang="en-US" dirty="0">
                <a:uFillTx/>
              </a:rPr>
              <a:t>Can start</a:t>
            </a:r>
            <a:r>
              <a:rPr lang="en-US" baseline="0" dirty="0">
                <a:uFillTx/>
              </a:rPr>
              <a:t> with an </a:t>
            </a:r>
            <a:r>
              <a:rPr lang="en-US" baseline="0" dirty="0" err="1">
                <a:uFillTx/>
              </a:rPr>
              <a:t>x</a:t>
            </a:r>
            <a:r>
              <a:rPr lang="en-US" baseline="0" dirty="0">
                <a:uFillTx/>
              </a:rPr>
              <a:t> at bottom, relax to a top value, then start from that vector when generating a new </a:t>
            </a:r>
            <a:r>
              <a:rPr lang="en-US" baseline="0" dirty="0" err="1">
                <a:uFillTx/>
              </a:rPr>
              <a:t>x</a:t>
            </a:r>
            <a:r>
              <a:rPr lang="en-US" baseline="0" dirty="0">
                <a:uFillTx/>
              </a:rPr>
              <a:t>, which is the dotted lines added version</a:t>
            </a:r>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53</a:t>
            </a:fld>
            <a:endParaRPr lang="en-US">
              <a:uFillTx/>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uFillTx/>
              </a:rPr>
              <a:t>Initial </a:t>
            </a:r>
            <a:r>
              <a:rPr lang="en-US" dirty="0" err="1">
                <a:uFillTx/>
              </a:rPr>
              <a:t>x</a:t>
            </a:r>
            <a:r>
              <a:rPr lang="en-US" dirty="0">
                <a:uFillTx/>
              </a:rPr>
              <a:t> can be real valued</a:t>
            </a:r>
          </a:p>
          <a:p>
            <a:r>
              <a:rPr lang="en-US" dirty="0">
                <a:uFillTx/>
              </a:rPr>
              <a:t>Note</a:t>
            </a:r>
            <a:r>
              <a:rPr lang="en-US" baseline="0" dirty="0">
                <a:uFillTx/>
              </a:rPr>
              <a:t> that nodes have two sets of biases.  Only one is used at a time depending on if node is visible or hidden for that layer</a:t>
            </a:r>
          </a:p>
          <a:p>
            <a:r>
              <a:rPr lang="en-US" baseline="0" dirty="0">
                <a:uFillTx/>
              </a:rPr>
              <a:t>While loop does RBM weight training until convergence for the </a:t>
            </a:r>
            <a:r>
              <a:rPr lang="en-US" baseline="0" dirty="0" err="1">
                <a:uFillTx/>
              </a:rPr>
              <a:t>kth</a:t>
            </a:r>
            <a:r>
              <a:rPr lang="en-US" baseline="0" dirty="0">
                <a:uFillTx/>
              </a:rPr>
              <a:t> layer</a:t>
            </a:r>
          </a:p>
          <a:p>
            <a:r>
              <a:rPr lang="en-US" baseline="0" dirty="0">
                <a:uFillTx/>
              </a:rPr>
              <a:t>second for loop samples from </a:t>
            </a:r>
            <a:r>
              <a:rPr lang="en-US" baseline="0" dirty="0" err="1">
                <a:uFillTx/>
              </a:rPr>
              <a:t>x</a:t>
            </a:r>
            <a:r>
              <a:rPr lang="en-US" baseline="0" dirty="0">
                <a:uFillTx/>
              </a:rPr>
              <a:t> up to k-1 so that we can then do RBM update at the </a:t>
            </a:r>
            <a:r>
              <a:rPr lang="en-US" baseline="0" dirty="0" err="1">
                <a:uFillTx/>
              </a:rPr>
              <a:t>kth</a:t>
            </a:r>
            <a:r>
              <a:rPr lang="en-US" baseline="0" dirty="0">
                <a:uFillTx/>
              </a:rPr>
              <a:t> layer</a:t>
            </a:r>
          </a:p>
          <a:p>
            <a:r>
              <a:rPr lang="en-US" baseline="0" dirty="0" err="1">
                <a:uFillTx/>
              </a:rPr>
              <a:t>Mean_field_computation</a:t>
            </a:r>
            <a:r>
              <a:rPr lang="en-US" baseline="0" dirty="0">
                <a:uFillTx/>
              </a:rPr>
              <a:t> just a flag on whether we sample or use the real values – Lots of wiggle room here, could do it different for different layers or even randomly, etc.</a:t>
            </a:r>
          </a:p>
          <a:p>
            <a:r>
              <a:rPr lang="en-US" baseline="0" dirty="0">
                <a:uFillTx/>
              </a:rPr>
              <a:t>Follow through code for k=1 and k=3 so they see the flow</a:t>
            </a:r>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54</a:t>
            </a:fld>
            <a:endParaRPr lang="en-US">
              <a:uFillTx/>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Downward weights</a:t>
            </a:r>
            <a:r>
              <a:rPr lang="en-US" baseline="0" dirty="0"/>
              <a:t> were mostly necessary for training the feedforward weights</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55</a:t>
            </a:fld>
            <a:endParaRPr lang="en-US">
              <a:uFillTx/>
            </a:endParaRPr>
          </a:p>
        </p:txBody>
      </p:sp>
    </p:spTree>
    <p:extLst>
      <p:ext uri="{BB962C8B-B14F-4D97-AF65-F5344CB8AC3E}">
        <p14:creationId xmlns:p14="http://schemas.microsoft.com/office/powerpoint/2010/main" val="2131979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uFillTx/>
                <a:latin typeface="Times New Roman" pitchFamily="1" charset="0"/>
                <a:ea typeface="ＭＳ Ｐゴシック" pitchFamily="1" charset="-128"/>
                <a:cs typeface="ＭＳ Ｐゴシック" pitchFamily="1" charset="-128"/>
              </a:rPr>
              <a:t>If weights were large gradient could explode as go down the net –much less common but still can happen</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uFillTx/>
                <a:latin typeface="Times New Roman" pitchFamily="1" charset="0"/>
                <a:ea typeface="ＭＳ Ｐゴシック" pitchFamily="1" charset="-128"/>
                <a:cs typeface="ＭＳ Ｐゴシック" pitchFamily="1" charset="-128"/>
              </a:rPr>
              <a:t>Note large weights usually lead to saturation and even smaller f’(net)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uFillTx/>
                <a:latin typeface="Times New Roman" pitchFamily="1" charset="0"/>
                <a:ea typeface="ＭＳ Ｐゴシック" pitchFamily="1" charset="-128"/>
                <a:cs typeface="ＭＳ Ｐゴシック" pitchFamily="1" charset="-128"/>
              </a:rPr>
              <a:t>: Another important reason error is low.  Final layer updates weights so that overall accuracy is pretty good just based on the last hidden layer (and the still pretty much initial weights of the earlier layers). Thus T-Z already gets small pretty fast based on just the learning of the last few layers using the initial layers as a random shuffle.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uFillTx/>
                <a:latin typeface="Times New Roman" pitchFamily="1" charset="0"/>
                <a:ea typeface="ＭＳ Ｐゴシック" pitchFamily="1" charset="-128"/>
                <a:cs typeface="ＭＳ Ｐゴシック" pitchFamily="1" charset="-128"/>
              </a:rPr>
              <a:t>Local minima?  Some say, More likely difficult slow curvatures (Martens: Hessian Free Learning), Properly tuned Moment with proper initial conditions can make a big difference.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uFillTx/>
                <a:latin typeface="Times New Roman" pitchFamily="1" charset="0"/>
                <a:ea typeface="ＭＳ Ｐゴシック" pitchFamily="1" charset="-128"/>
                <a:cs typeface="ＭＳ Ｐゴシック" pitchFamily="1" charset="-128"/>
              </a:rPr>
              <a:t>LSTM are more specialized approach for very long memory cases, but is it best for typical tasks?  Hessian free claims to out-perform it and can also do the specialized tasks</a:t>
            </a:r>
            <a:endParaRPr lang="en-US" dirty="0">
              <a:uFillTx/>
              <a:latin typeface="Times New Roman" pitchFamily="1" charset="0"/>
              <a:ea typeface="ＭＳ Ｐゴシック" pitchFamily="1" charset="-128"/>
              <a:cs typeface="ＭＳ Ｐゴシック" pitchFamily="1" charset="-128"/>
            </a:endParaRPr>
          </a:p>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8</a:t>
            </a:fld>
            <a:endParaRPr lang="en-US">
              <a:uFillTx/>
            </a:endParaRPr>
          </a:p>
        </p:txBody>
      </p:sp>
    </p:spTree>
    <p:extLst>
      <p:ext uri="{BB962C8B-B14F-4D97-AF65-F5344CB8AC3E}">
        <p14:creationId xmlns:p14="http://schemas.microsoft.com/office/powerpoint/2010/main" val="2716276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uFillTx/>
              </a:rPr>
              <a:t>RBM stopping criteria still in </a:t>
            </a:r>
            <a:r>
              <a:rPr lang="en-US" dirty="0"/>
              <a:t>issue.  One common approach is reconstruction error which is the probability that the final x after CD-k is the initial x. (i.e. </a:t>
            </a:r>
            <a:r>
              <a:rPr lang="en-US" i="1" dirty="0"/>
              <a:t>P</a:t>
            </a:r>
            <a:r>
              <a:rPr lang="en-US" dirty="0"/>
              <a:t>(􏰀</a:t>
            </a:r>
            <a:r>
              <a:rPr lang="en-US" dirty="0" err="1"/>
              <a:t>x|E</a:t>
            </a:r>
            <a:r>
              <a:rPr lang="en-US" dirty="0"/>
              <a:t>[</a:t>
            </a:r>
            <a:r>
              <a:rPr lang="en-US" dirty="0" err="1"/>
              <a:t>h|x</a:t>
            </a:r>
            <a:r>
              <a:rPr lang="en-US" dirty="0"/>
              <a:t>􏰈]). The other most common approach is AIC (Annealed Importance Sampling).  Both have been shown to be problematic.</a:t>
            </a:r>
          </a:p>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56</a:t>
            </a:fld>
            <a:endParaRPr lang="en-US">
              <a:uFillTx/>
            </a:endParaRPr>
          </a:p>
        </p:txBody>
      </p:sp>
    </p:spTree>
    <p:extLst>
      <p:ext uri="{BB962C8B-B14F-4D97-AF65-F5344CB8AC3E}">
        <p14:creationId xmlns:p14="http://schemas.microsoft.com/office/powerpoint/2010/main" val="32730127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uFillTx/>
              </a:rPr>
              <a:t>Go to project page</a:t>
            </a:r>
          </a:p>
          <a:p>
            <a:r>
              <a:rPr lang="en-US" dirty="0" err="1">
                <a:uFillTx/>
              </a:rPr>
              <a:t>Mnist</a:t>
            </a:r>
            <a:r>
              <a:rPr lang="en-US" baseline="0" dirty="0">
                <a:uFillTx/>
              </a:rPr>
              <a:t> 28x28 (784) grey scale (0-255) values. </a:t>
            </a:r>
          </a:p>
          <a:p>
            <a:r>
              <a:rPr lang="en-US" baseline="0" dirty="0">
                <a:uFillTx/>
              </a:rPr>
              <a:t>Could do some smarter preprocessing of features!</a:t>
            </a:r>
          </a:p>
          <a:p>
            <a:r>
              <a:rPr lang="en-US" baseline="0" dirty="0">
                <a:uFillTx/>
              </a:rPr>
              <a:t>Just use straight data as our baseline.</a:t>
            </a:r>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57</a:t>
            </a:fld>
            <a:endParaRPr lang="en-US">
              <a:uFillTx/>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uFillTx/>
              </a:rPr>
              <a:t>MLP results much better than that</a:t>
            </a:r>
            <a:r>
              <a:rPr lang="en-US" baseline="0" dirty="0">
                <a:uFillTx/>
              </a:rPr>
              <a:t> reported by </a:t>
            </a:r>
            <a:r>
              <a:rPr lang="en-US" baseline="0" dirty="0" err="1">
                <a:uFillTx/>
              </a:rPr>
              <a:t>LeCun</a:t>
            </a:r>
            <a:r>
              <a:rPr lang="en-US" baseline="0" dirty="0">
                <a:uFillTx/>
              </a:rPr>
              <a:t> and beats many of the other papers, including some of the Deep net results. BP results 1998, slower machines, higher LR, etc.??</a:t>
            </a:r>
          </a:p>
          <a:p>
            <a:r>
              <a:rPr lang="en-US" dirty="0">
                <a:uFillTx/>
              </a:rPr>
              <a:t>http://</a:t>
            </a:r>
            <a:r>
              <a:rPr lang="en-US" dirty="0" err="1">
                <a:uFillTx/>
              </a:rPr>
              <a:t>yann.lecun.com</a:t>
            </a:r>
            <a:r>
              <a:rPr lang="en-US" dirty="0">
                <a:uFillTx/>
              </a:rPr>
              <a:t>/</a:t>
            </a:r>
            <a:r>
              <a:rPr lang="en-US" dirty="0" err="1">
                <a:uFillTx/>
              </a:rPr>
              <a:t>exdb</a:t>
            </a:r>
            <a:r>
              <a:rPr lang="en-US" dirty="0">
                <a:uFillTx/>
              </a:rPr>
              <a:t>/</a:t>
            </a:r>
            <a:r>
              <a:rPr lang="en-US" dirty="0" err="1">
                <a:uFillTx/>
              </a:rPr>
              <a:t>mnist</a:t>
            </a:r>
            <a:r>
              <a:rPr lang="en-US" dirty="0">
                <a:uFillTx/>
              </a:rPr>
              <a:t>/ - Show site, especially last 2 rows (outdated? – MNIST considered solved), His first row (linear classifier) is a perceptron though he calls it one layer NN)</a:t>
            </a:r>
          </a:p>
          <a:p>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58</a:t>
            </a:fld>
            <a:endParaRPr lang="en-US">
              <a:uFillTx/>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r>
              <a:rPr lang="en-US" baseline="0" dirty="0"/>
              <a:t> where nothing happening with quality learning, but once LR get low enough, suddenly they both learn real well.</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59</a:t>
            </a:fld>
            <a:endParaRPr lang="en-US">
              <a:uFillTx/>
            </a:endParaRPr>
          </a:p>
        </p:txBody>
      </p:sp>
    </p:spTree>
    <p:extLst>
      <p:ext uri="{BB962C8B-B14F-4D97-AF65-F5344CB8AC3E}">
        <p14:creationId xmlns:p14="http://schemas.microsoft.com/office/powerpoint/2010/main" val="18886883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a:t>
            </a:r>
            <a:r>
              <a:rPr lang="en-US" baseline="0" dirty="0"/>
              <a:t> BP tune only works for the feedforward weights.  Ignore the others which are not used anyways during normal forward processing (unless we iterate M times at the top layer).</a:t>
            </a:r>
          </a:p>
          <a:p>
            <a:r>
              <a:rPr lang="en-US" baseline="0" dirty="0"/>
              <a:t>We also could use the downward weights for generative.</a:t>
            </a:r>
          </a:p>
          <a:p>
            <a:r>
              <a:rPr lang="en-US" baseline="0" dirty="0"/>
              <a:t>Otherwise we just drop the downward weights after learning the forward weights which is what we really wanted (</a:t>
            </a:r>
            <a:r>
              <a:rPr lang="en-US" baseline="0" dirty="0" err="1"/>
              <a:t>ala</a:t>
            </a:r>
            <a:r>
              <a:rPr lang="en-US" baseline="0" dirty="0"/>
              <a:t> SAE). </a:t>
            </a: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60</a:t>
            </a:fld>
            <a:endParaRPr lang="en-US">
              <a:uFillTx/>
            </a:endParaRPr>
          </a:p>
        </p:txBody>
      </p:sp>
    </p:spTree>
    <p:extLst>
      <p:ext uri="{BB962C8B-B14F-4D97-AF65-F5344CB8AC3E}">
        <p14:creationId xmlns:p14="http://schemas.microsoft.com/office/powerpoint/2010/main" val="17024214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uFillTx/>
              </a:rPr>
              <a:t>The Demo shows generated instance first</a:t>
            </a:r>
            <a:r>
              <a:rPr lang="en-US" baseline="0" dirty="0">
                <a:uFillTx/>
              </a:rPr>
              <a:t> with just one iteration from the top RBN.  In practice would not do bottom generation until after </a:t>
            </a:r>
            <a:r>
              <a:rPr lang="en-US" baseline="0" dirty="0" err="1">
                <a:uFillTx/>
              </a:rPr>
              <a:t>m</a:t>
            </a:r>
            <a:r>
              <a:rPr lang="en-US" baseline="0" dirty="0">
                <a:uFillTx/>
              </a:rPr>
              <a:t> iterations. (i.e. after top has settled into a lower energy state)</a:t>
            </a:r>
          </a:p>
          <a:p>
            <a:r>
              <a:rPr lang="en-US" baseline="0" dirty="0">
                <a:uFillTx/>
              </a:rPr>
              <a:t>Should improve in the discrimination variation also after </a:t>
            </a:r>
            <a:r>
              <a:rPr lang="en-US" baseline="0" dirty="0" err="1">
                <a:uFillTx/>
              </a:rPr>
              <a:t>m</a:t>
            </a:r>
            <a:r>
              <a:rPr lang="en-US" baseline="0" dirty="0">
                <a:uFillTx/>
              </a:rPr>
              <a:t> steps, though seems to get good results sooner</a:t>
            </a:r>
          </a:p>
          <a:p>
            <a:r>
              <a:rPr lang="en-US" baseline="0" dirty="0">
                <a:uFillTx/>
              </a:rPr>
              <a:t>Using Hinton's generating digits demo</a:t>
            </a:r>
          </a:p>
          <a:p>
            <a:r>
              <a:rPr lang="en-US" dirty="0">
                <a:uFillTx/>
              </a:rPr>
              <a:t>http://</a:t>
            </a:r>
            <a:r>
              <a:rPr lang="en-US" dirty="0" err="1">
                <a:uFillTx/>
              </a:rPr>
              <a:t>www.cs.toronto.edu</a:t>
            </a:r>
            <a:r>
              <a:rPr lang="en-US" dirty="0">
                <a:uFillTx/>
              </a:rPr>
              <a:t>/~</a:t>
            </a:r>
            <a:r>
              <a:rPr lang="en-US" dirty="0" err="1">
                <a:uFillTx/>
              </a:rPr>
              <a:t>hinton</a:t>
            </a:r>
            <a:r>
              <a:rPr lang="en-US" dirty="0">
                <a:uFillTx/>
              </a:rPr>
              <a:t>/</a:t>
            </a:r>
            <a:r>
              <a:rPr lang="en-US" dirty="0" err="1">
                <a:uFillTx/>
              </a:rPr>
              <a:t>adi</a:t>
            </a:r>
            <a:r>
              <a:rPr lang="en-US" dirty="0">
                <a:uFillTx/>
              </a:rPr>
              <a:t>/</a:t>
            </a:r>
            <a:r>
              <a:rPr lang="en-US" dirty="0" err="1">
                <a:uFillTx/>
              </a:rPr>
              <a:t>index.htm</a:t>
            </a:r>
            <a:endParaRPr lang="en-US" dirty="0">
              <a:uFillTx/>
            </a:endParaRPr>
          </a:p>
          <a:p>
            <a:r>
              <a:rPr lang="en-US" dirty="0">
                <a:uFillTx/>
              </a:rPr>
              <a:t>Can train supervised by setting initial patterns to digit and digit label and then do CD to updates weights if diverge</a:t>
            </a:r>
          </a:p>
          <a:p>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62</a:t>
            </a:fld>
            <a:endParaRPr lang="en-US">
              <a:uFillTx/>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Green is </a:t>
            </a:r>
            <a:r>
              <a:rPr lang="en-US" dirty="0" err="1"/>
              <a:t>softplus</a:t>
            </a:r>
            <a:r>
              <a:rPr lang="en-US" dirty="0"/>
              <a:t> function</a:t>
            </a:r>
            <a:r>
              <a:rPr lang="en-US" baseline="0" dirty="0"/>
              <a:t> f(x) = </a:t>
            </a:r>
            <a:r>
              <a:rPr lang="en-US" baseline="0" dirty="0" err="1"/>
              <a:t>ls</a:t>
            </a:r>
            <a:r>
              <a:rPr lang="en-US" baseline="0" dirty="0"/>
              <a:t>(1+e^x)  (smooth version of RLU), whose derivative  is the sigmoid 1/(1+e^-x)</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For regular </a:t>
            </a:r>
            <a:r>
              <a:rPr lang="en-US" baseline="0" dirty="0" err="1"/>
              <a:t>ReLU</a:t>
            </a:r>
            <a:r>
              <a:rPr lang="en-US" baseline="0" dirty="0"/>
              <a:t>, set bias slightly positive, so that active to start with</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Leaky </a:t>
            </a:r>
            <a:r>
              <a:rPr lang="en-US" baseline="0" dirty="0" err="1"/>
              <a:t>ReLU</a:t>
            </a:r>
            <a:r>
              <a:rPr lang="en-US" baseline="0" dirty="0"/>
              <a:t>  f(x) = x if &gt; 0 else .01x – some effect for x &lt; 0</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Note </a:t>
            </a:r>
            <a:r>
              <a:rPr lang="en-US" baseline="0" dirty="0" err="1"/>
              <a:t>ReLU</a:t>
            </a:r>
            <a:r>
              <a:rPr lang="en-US" baseline="0" dirty="0"/>
              <a:t> is not everywhere differentiable.  At 0 just choose left or right derivative (0 or 1) and works fine empirically, though theoretically a bit bothersome – Note that since net is real number the </a:t>
            </a:r>
            <a:r>
              <a:rPr lang="en-US" baseline="0" dirty="0" err="1"/>
              <a:t>prob</a:t>
            </a:r>
            <a:r>
              <a:rPr lang="en-US" baseline="0" dirty="0"/>
              <a:t>(0) = 0 anyways and if computer has 0, probably just a representation issue and we would be a little to the left or right anyways in a true system.</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So why not same with threshold function?  Derivate would be 0 everywhere with no learning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Principle: Nets easier to optimize when there behavior is closer to linear</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Still learning why </a:t>
            </a:r>
            <a:r>
              <a:rPr lang="en-US" baseline="0" dirty="0" err="1"/>
              <a:t>ReLUs</a:t>
            </a:r>
            <a:r>
              <a:rPr lang="en-US" baseline="0" dirty="0"/>
              <a:t> work as well as they do</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64</a:t>
            </a:fld>
            <a:endParaRPr lang="en-US">
              <a:uFillTx/>
            </a:endParaRPr>
          </a:p>
        </p:txBody>
      </p:sp>
    </p:spTree>
    <p:extLst>
      <p:ext uri="{BB962C8B-B14F-4D97-AF65-F5344CB8AC3E}">
        <p14:creationId xmlns:p14="http://schemas.microsoft.com/office/powerpoint/2010/main" val="21358306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latin typeface="Times New Roman" pitchFamily="1" charset="0"/>
                <a:ea typeface="ＭＳ Ｐゴシック" pitchFamily="1" charset="-128"/>
                <a:cs typeface="ＭＳ Ｐゴシック" pitchFamily="1" charset="-128"/>
              </a:rPr>
              <a:t>Already discussed.  Just remind them. Momentum Hits terminal velocity of c||gradient||/(1-mom).  Thus .9 gives up to 10 times increase in velocity (LR)</a:t>
            </a:r>
            <a:endParaRPr lang="en-US" dirty="0">
              <a:latin typeface="Times New Roman" pitchFamily="1" charset="0"/>
              <a:ea typeface="ＭＳ Ｐゴシック" pitchFamily="1" charset="-128"/>
              <a:cs typeface="ＭＳ Ｐゴシック" pitchFamily="1" charset="-128"/>
            </a:endParaRPr>
          </a:p>
          <a:p>
            <a:r>
              <a:rPr lang="en-US" dirty="0"/>
              <a:t>Be Brief after standard momentum</a:t>
            </a: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65</a:t>
            </a:fld>
            <a:endParaRPr lang="en-US">
              <a:uFillTx/>
            </a:endParaRPr>
          </a:p>
        </p:txBody>
      </p:sp>
    </p:spTree>
    <p:extLst>
      <p:ext uri="{BB962C8B-B14F-4D97-AF65-F5344CB8AC3E}">
        <p14:creationId xmlns:p14="http://schemas.microsoft.com/office/powerpoint/2010/main" val="26201400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remind.  Already seen this also.</a:t>
            </a:r>
          </a:p>
          <a:p>
            <a:r>
              <a:rPr lang="en-US" dirty="0"/>
              <a:t>Other</a:t>
            </a:r>
            <a:r>
              <a:rPr lang="en-US" baseline="0" dirty="0"/>
              <a:t> standard regularization approaches can be used and are needed, Dropout currently </a:t>
            </a:r>
            <a:r>
              <a:rPr lang="en-US" dirty="0"/>
              <a:t>Very popular</a:t>
            </a:r>
            <a:r>
              <a:rPr lang="en-US" baseline="0" dirty="0"/>
              <a:t> </a:t>
            </a:r>
            <a:r>
              <a:rPr lang="en-US" dirty="0"/>
              <a:t>with</a:t>
            </a:r>
            <a:r>
              <a:rPr lang="en-US" baseline="0" dirty="0"/>
              <a:t> current deep networks</a:t>
            </a:r>
          </a:p>
          <a:p>
            <a:r>
              <a:rPr lang="en-US" baseline="0" dirty="0"/>
              <a:t>Scale by 1-p – in training would be 0 p of the time so total weight should be scaled to average with the number of times it should theoretically be 0.</a:t>
            </a:r>
          </a:p>
          <a:p>
            <a:r>
              <a:rPr lang="en-US" baseline="0" dirty="0"/>
              <a:t>Won’t overfit one particular network structure</a:t>
            </a:r>
          </a:p>
          <a:p>
            <a:r>
              <a:rPr lang="en-US" baseline="0" dirty="0"/>
              <a:t>Forces to regularize</a:t>
            </a:r>
          </a:p>
          <a:p>
            <a:r>
              <a:rPr lang="en-US" baseline="0" dirty="0"/>
              <a:t>*</a:t>
            </a:r>
            <a:r>
              <a:rPr lang="en-US" baseline="0" dirty="0" err="1"/>
              <a:t>Dropconnect</a:t>
            </a:r>
            <a:r>
              <a:rPr lang="en-US" baseline="0" dirty="0"/>
              <a:t> – randomly drop connections</a:t>
            </a:r>
          </a:p>
          <a:p>
            <a:r>
              <a:rPr lang="en-US" baseline="0" dirty="0"/>
              <a:t>Shakeout </a:t>
            </a:r>
            <a:r>
              <a:rPr lang="en-US" dirty="0"/>
              <a:t>Instead of randomly discarding units as Dropout does at the training stage, this method randomly chooses to enhance or inverse the contributions of each unit to the next layer.</a:t>
            </a:r>
          </a:p>
          <a:p>
            <a:r>
              <a:rPr lang="en-US" dirty="0"/>
              <a:t>Others – </a:t>
            </a:r>
            <a:r>
              <a:rPr lang="en-US" dirty="0" err="1"/>
              <a:t>Dropin</a:t>
            </a:r>
            <a:r>
              <a:rPr lang="en-US" dirty="0"/>
              <a:t>, Standout,</a:t>
            </a:r>
            <a:r>
              <a:rPr lang="en-US" baseline="0" dirty="0"/>
              <a:t> etc.</a:t>
            </a:r>
            <a:endParaRPr lang="en-US" dirty="0"/>
          </a:p>
        </p:txBody>
      </p:sp>
      <p:sp>
        <p:nvSpPr>
          <p:cNvPr id="4" name="Slide Number Placeholder 3"/>
          <p:cNvSpPr>
            <a:spLocks noGrp="1"/>
          </p:cNvSpPr>
          <p:nvPr>
            <p:ph type="sldNum" sz="quarter" idx="10"/>
          </p:nvPr>
        </p:nvSpPr>
        <p:spPr/>
        <p:txBody>
          <a:bodyPr/>
          <a:lstStyle/>
          <a:p>
            <a:pPr>
              <a:defRPr/>
            </a:pPr>
            <a:fld id="{C60823E0-E26A-4044-B52C-60D2AEA2837F}" type="slidenum">
              <a:rPr lang="en-US" smtClean="0"/>
              <a:pPr>
                <a:defRPr/>
              </a:pPr>
              <a:t>66</a:t>
            </a:fld>
            <a:endParaRPr lang="en-US"/>
          </a:p>
        </p:txBody>
      </p:sp>
    </p:spTree>
    <p:extLst>
      <p:ext uri="{BB962C8B-B14F-4D97-AF65-F5344CB8AC3E}">
        <p14:creationId xmlns:p14="http://schemas.microsoft.com/office/powerpoint/2010/main" val="12445756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 Less critical once we started using Batch Normalization</a:t>
            </a: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67</a:t>
            </a:fld>
            <a:endParaRPr lang="en-US">
              <a:uFillTx/>
            </a:endParaRPr>
          </a:p>
        </p:txBody>
      </p:sp>
    </p:spTree>
    <p:extLst>
      <p:ext uri="{BB962C8B-B14F-4D97-AF65-F5344CB8AC3E}">
        <p14:creationId xmlns:p14="http://schemas.microsoft.com/office/powerpoint/2010/main" val="2215930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3C28395-B473-0F47-ACC3-2E56FC2FA6AE}" type="slidenum">
              <a:rPr lang="en-US">
                <a:uFillTx/>
                <a:latin typeface="Times New Roman" pitchFamily="1" charset="0"/>
              </a:rPr>
              <a:pPr/>
              <a:t>9</a:t>
            </a:fld>
            <a:endParaRPr lang="en-US">
              <a:uFillTx/>
              <a:latin typeface="Times New Roman" pitchFamily="1" charset="0"/>
            </a:endParaRPr>
          </a:p>
        </p:txBody>
      </p:sp>
      <p:sp>
        <p:nvSpPr>
          <p:cNvPr id="28675" name="Rectangle 2"/>
          <p:cNvSpPr>
            <a:spLocks noGrp="1" noRot="1" noChangeAspect="1" noChangeArrowheads="1" noTextEdit="1"/>
          </p:cNvSpPr>
          <p:nvPr>
            <p:ph type="sldImg"/>
          </p:nvPr>
        </p:nvSpPr>
        <p:spPr/>
      </p:sp>
      <p:sp>
        <p:nvSpPr>
          <p:cNvPr id="28676" name="Rectangle 3"/>
          <p:cNvSpPr>
            <a:spLocks noGrp="1" noChangeArrowheads="1"/>
          </p:cNvSpPr>
          <p:nvPr>
            <p:ph type="body" idx="1"/>
          </p:nvPr>
        </p:nvSpPr>
        <p:spPr>
          <a:noFill/>
        </p:spPr>
        <p:txBody>
          <a:bodyPr/>
          <a:lstStyle/>
          <a:p>
            <a:r>
              <a:rPr lang="en-US" dirty="0">
                <a:uFillTx/>
                <a:latin typeface="Times New Roman" pitchFamily="1" charset="0"/>
                <a:ea typeface="ＭＳ Ｐゴシック" pitchFamily="1" charset="-128"/>
                <a:cs typeface="ＭＳ Ｐゴシック" pitchFamily="1" charset="-128"/>
              </a:rPr>
              <a:t>Usually more nodes in internal</a:t>
            </a:r>
            <a:r>
              <a:rPr lang="en-US" baseline="0" dirty="0">
                <a:uFillTx/>
                <a:latin typeface="Times New Roman" pitchFamily="1" charset="0"/>
                <a:ea typeface="ＭＳ Ｐゴシック" pitchFamily="1" charset="-128"/>
                <a:cs typeface="ＭＳ Ｐゴシック" pitchFamily="1" charset="-128"/>
              </a:rPr>
              <a:t> layers than input layer, layers not same size</a:t>
            </a:r>
          </a:p>
          <a:p>
            <a:r>
              <a:rPr lang="en-US" baseline="0" dirty="0">
                <a:uFillTx/>
                <a:latin typeface="Times New Roman" pitchFamily="1" charset="0"/>
                <a:ea typeface="ＭＳ Ｐゴシック" pitchFamily="1" charset="-128"/>
                <a:cs typeface="ＭＳ Ｐゴシック" pitchFamily="1" charset="-128"/>
              </a:rPr>
              <a:t>Save this until later slide which has it.: Another important reason error is low.  Final layer updates weights so that overall accuracy is pretty good just based on the last hidden layer (and the still pretty much initial weights of the earlier layers). Thus T-Z already gets small pretty fast based on just the learning of the last few layers using the initial layers as a random shuffle.</a:t>
            </a:r>
          </a:p>
          <a:p>
            <a:r>
              <a:rPr lang="en-US" baseline="0" dirty="0">
                <a:uFillTx/>
                <a:latin typeface="Times New Roman" pitchFamily="1" charset="0"/>
                <a:ea typeface="ＭＳ Ｐゴシック" pitchFamily="1" charset="-128"/>
                <a:cs typeface="ＭＳ Ｐゴシック" pitchFamily="1" charset="-128"/>
              </a:rPr>
              <a:t>RLEs, constant derivate, thus just can treat as 1 and scale with LR.  0 once saturated, can come back?  Review these more before next time</a:t>
            </a:r>
          </a:p>
          <a:p>
            <a:r>
              <a:rPr lang="en-US" baseline="0" dirty="0">
                <a:uFillTx/>
                <a:latin typeface="Times New Roman" pitchFamily="1" charset="0"/>
                <a:ea typeface="ＭＳ Ｐゴシック" pitchFamily="1" charset="-128"/>
                <a:cs typeface="ＭＳ Ｐゴシック" pitchFamily="1" charset="-128"/>
              </a:rPr>
              <a:t>Evidence that </a:t>
            </a:r>
            <a:r>
              <a:rPr lang="en-US" baseline="0" dirty="0" err="1">
                <a:uFillTx/>
                <a:latin typeface="Times New Roman" pitchFamily="1" charset="0"/>
                <a:ea typeface="ＭＳ Ｐゴシック" pitchFamily="1" charset="-128"/>
                <a:cs typeface="ＭＳ Ｐゴシック" pitchFamily="1" charset="-128"/>
              </a:rPr>
              <a:t>tanh</a:t>
            </a:r>
            <a:r>
              <a:rPr lang="en-US" baseline="0" dirty="0">
                <a:uFillTx/>
                <a:latin typeface="Times New Roman" pitchFamily="1" charset="0"/>
                <a:ea typeface="ＭＳ Ｐゴシック" pitchFamily="1" charset="-128"/>
                <a:cs typeface="ＭＳ Ｐゴシック" pitchFamily="1" charset="-128"/>
              </a:rPr>
              <a:t> and other activations better than sigmoid for avoiding early top </a:t>
            </a:r>
            <a:r>
              <a:rPr lang="en-US" baseline="0">
                <a:uFillTx/>
                <a:latin typeface="Times New Roman" pitchFamily="1" charset="0"/>
                <a:ea typeface="ＭＳ Ｐゴシック" pitchFamily="1" charset="-128"/>
                <a:cs typeface="ＭＳ Ｐゴシック" pitchFamily="1" charset="-128"/>
              </a:rPr>
              <a:t>layer saturation</a:t>
            </a:r>
            <a:endParaRPr lang="en-US" dirty="0">
              <a:uFillTx/>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initial feature normalization we have the full static column of the data set to find mean and variance.  </a:t>
            </a:r>
          </a:p>
          <a:p>
            <a:r>
              <a:rPr lang="en-US" dirty="0"/>
              <a:t>With all other layers we do not have that and it is constantly changing.  Thus, approximate with a moving average window (Batch)</a:t>
            </a:r>
          </a:p>
          <a:p>
            <a:r>
              <a:rPr lang="en-US" dirty="0"/>
              <a:t>Added after</a:t>
            </a:r>
            <a:r>
              <a:rPr lang="en-US" baseline="0" dirty="0"/>
              <a:t> fully connected layers and convolutional layers in CNNs</a:t>
            </a:r>
          </a:p>
          <a:p>
            <a:r>
              <a:rPr lang="en-US" baseline="0" dirty="0"/>
              <a:t>Inputs whitened – transformed to have 0 means and unit variances, and decorrelated (ala PCA) – BN whitens at each layer</a:t>
            </a:r>
          </a:p>
          <a:p>
            <a:r>
              <a:rPr lang="en-US" baseline="0" dirty="0"/>
              <a:t>BN usually done on the net value before passing through a non-linearity.</a:t>
            </a:r>
          </a:p>
          <a:p>
            <a:r>
              <a:rPr lang="en-US" baseline="0" dirty="0"/>
              <a:t>Scale and shift step allows net to recover the initial identity function if necessary</a:t>
            </a:r>
          </a:p>
          <a:p>
            <a:r>
              <a:rPr lang="en-US" baseline="0" dirty="0"/>
              <a:t>During batch computation feed the batch normalized activation from lower layers up as input to the next layer to calculate their mean and variance.</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68</a:t>
            </a:fld>
            <a:endParaRPr lang="en-US">
              <a:uFillTx/>
            </a:endParaRPr>
          </a:p>
        </p:txBody>
      </p:sp>
    </p:spTree>
    <p:extLst>
      <p:ext uri="{BB962C8B-B14F-4D97-AF65-F5344CB8AC3E}">
        <p14:creationId xmlns:p14="http://schemas.microsoft.com/office/powerpoint/2010/main" val="16780399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Shape 7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9" name="Shape 7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dirty="0"/>
              <a:t>Drop</a:t>
            </a:r>
            <a:r>
              <a:rPr lang="en-US" baseline="0" dirty="0"/>
              <a:t> superscript k for simplicity and looks at one activation example, separate gamma and beta for each activation</a:t>
            </a:r>
          </a:p>
          <a:p>
            <a:pPr lvl="0" rtl="0">
              <a:spcBef>
                <a:spcPts val="0"/>
              </a:spcBef>
              <a:buNone/>
            </a:pPr>
            <a:r>
              <a:rPr lang="en-US" baseline="0" dirty="0"/>
              <a:t>One might intuitively had thought that BN would be Layered normalization – different approach where you take the mean and variance across all nodes in the same layer and then normalize.</a:t>
            </a:r>
            <a:endParaRPr dirty="0"/>
          </a:p>
        </p:txBody>
      </p:sp>
    </p:spTree>
    <p:extLst>
      <p:ext uri="{BB962C8B-B14F-4D97-AF65-F5344CB8AC3E}">
        <p14:creationId xmlns:p14="http://schemas.microsoft.com/office/powerpoint/2010/main" val="5965745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Made deep net deeper with more learnable parameters to help find solution</a:t>
            </a: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70</a:t>
            </a:fld>
            <a:endParaRPr lang="en-US">
              <a:uFillTx/>
            </a:endParaRPr>
          </a:p>
        </p:txBody>
      </p:sp>
    </p:spTree>
    <p:extLst>
      <p:ext uri="{BB962C8B-B14F-4D97-AF65-F5344CB8AC3E}">
        <p14:creationId xmlns:p14="http://schemas.microsoft.com/office/powerpoint/2010/main" val="42333146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DRL – Learn</a:t>
            </a:r>
            <a:r>
              <a:rPr lang="en-US" baseline="0" dirty="0"/>
              <a:t> residual F(x)  every two layers as you advance through the net – difference between current input x and the goal H(x) to get to.</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72</a:t>
            </a:fld>
            <a:endParaRPr lang="en-US">
              <a:uFillTx/>
            </a:endParaRPr>
          </a:p>
        </p:txBody>
      </p:sp>
    </p:spTree>
    <p:extLst>
      <p:ext uri="{BB962C8B-B14F-4D97-AF65-F5344CB8AC3E}">
        <p14:creationId xmlns:p14="http://schemas.microsoft.com/office/powerpoint/2010/main" val="11104196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H(X) is whatever is left</a:t>
            </a:r>
            <a:r>
              <a:rPr lang="en-US" sz="1600" baseline="0" dirty="0"/>
              <a:t> over (residual) from the sum of the current network output and the input x (from a few time steps back)</a:t>
            </a:r>
            <a:endParaRPr lang="en-US" sz="1600"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74</a:t>
            </a:fld>
            <a:endParaRPr lang="en-US">
              <a:uFillTx/>
            </a:endParaRPr>
          </a:p>
        </p:txBody>
      </p:sp>
    </p:spTree>
    <p:extLst>
      <p:ext uri="{BB962C8B-B14F-4D97-AF65-F5344CB8AC3E}">
        <p14:creationId xmlns:p14="http://schemas.microsoft.com/office/powerpoint/2010/main" val="4573645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Skip next 2</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77</a:t>
            </a:fld>
            <a:endParaRPr lang="en-US">
              <a:uFillTx/>
            </a:endParaRPr>
          </a:p>
        </p:txBody>
      </p:sp>
    </p:spTree>
    <p:extLst>
      <p:ext uri="{BB962C8B-B14F-4D97-AF65-F5344CB8AC3E}">
        <p14:creationId xmlns:p14="http://schemas.microsoft.com/office/powerpoint/2010/main" val="36147808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DBM – All even and odd</a:t>
            </a:r>
            <a:r>
              <a:rPr lang="en-US" baseline="0" dirty="0"/>
              <a:t> layers can be sampled simultaneously - Not just up then down, thus more global continuous update</a:t>
            </a:r>
          </a:p>
          <a:p>
            <a:r>
              <a:rPr lang="en-US" baseline="0" dirty="0"/>
              <a:t>DBM, Often Greedy layer-wise training somewhat like DBN, Generative</a:t>
            </a:r>
          </a:p>
          <a:p>
            <a:r>
              <a:rPr lang="en-US" baseline="0" dirty="0"/>
              <a:t>DBM – Then if doing classification as typical, put an MLP at top layer for classification, then set as entire MLP for final tuning and classification</a:t>
            </a:r>
          </a:p>
          <a:p>
            <a:r>
              <a:rPr lang="en-US" baseline="0" dirty="0"/>
              <a:t>Lots of Boltzmann variations to model real values rather than probabilities over binary values</a:t>
            </a:r>
          </a:p>
          <a:p>
            <a:r>
              <a:rPr lang="en-US" baseline="0" dirty="0"/>
              <a:t>Thus GANs could be used to aid generation and/or discrimination?</a:t>
            </a:r>
          </a:p>
          <a:p>
            <a:r>
              <a:rPr lang="en-US" baseline="0" dirty="0"/>
              <a:t>Evaluating models can be a challenge, Human inspection?, Make sure not just copying training data (overfit)</a:t>
            </a:r>
          </a:p>
          <a:p>
            <a:r>
              <a:rPr lang="en-US" baseline="0" dirty="0"/>
              <a:t>Also convolutional generative models.  Kind of an inverse CNN, Learn multiple things, face, face orientation, then could do random seed for face, and random or controlled seed for orientation, etc. Can show face moving by slowly changing direction input.</a:t>
            </a:r>
          </a:p>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79</a:t>
            </a:fld>
            <a:endParaRPr lang="en-US">
              <a:uFillTx/>
            </a:endParaRPr>
          </a:p>
        </p:txBody>
      </p:sp>
    </p:spTree>
    <p:extLst>
      <p:ext uri="{BB962C8B-B14F-4D97-AF65-F5344CB8AC3E}">
        <p14:creationId xmlns:p14="http://schemas.microsoft.com/office/powerpoint/2010/main" val="20857980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80</a:t>
            </a:fld>
            <a:endParaRPr lang="en-US">
              <a:uFillTx/>
            </a:endParaRPr>
          </a:p>
        </p:txBody>
      </p:sp>
    </p:spTree>
    <p:extLst>
      <p:ext uri="{BB962C8B-B14F-4D97-AF65-F5344CB8AC3E}">
        <p14:creationId xmlns:p14="http://schemas.microsoft.com/office/powerpoint/2010/main" val="4425038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Vincent Van Gogh</a:t>
            </a:r>
          </a:p>
          <a:p>
            <a:r>
              <a:rPr lang="en-US" dirty="0"/>
              <a:t>Also did starry night</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81</a:t>
            </a:fld>
            <a:endParaRPr lang="en-US">
              <a:uFillTx/>
            </a:endParaRPr>
          </a:p>
        </p:txBody>
      </p:sp>
    </p:spTree>
    <p:extLst>
      <p:ext uri="{BB962C8B-B14F-4D97-AF65-F5344CB8AC3E}">
        <p14:creationId xmlns:p14="http://schemas.microsoft.com/office/powerpoint/2010/main" val="23601699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82</a:t>
            </a:fld>
            <a:endParaRPr lang="en-US">
              <a:uFillTx/>
            </a:endParaRPr>
          </a:p>
        </p:txBody>
      </p:sp>
    </p:spTree>
    <p:extLst>
      <p:ext uri="{BB962C8B-B14F-4D97-AF65-F5344CB8AC3E}">
        <p14:creationId xmlns:p14="http://schemas.microsoft.com/office/powerpoint/2010/main" val="124256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uFillTx/>
              </a:rPr>
              <a:t>Important "Niche"</a:t>
            </a:r>
          </a:p>
          <a:p>
            <a:r>
              <a:rPr lang="en-US" dirty="0">
                <a:uFillTx/>
              </a:rPr>
              <a:t>Exact</a:t>
            </a:r>
            <a:r>
              <a:rPr lang="en-US" baseline="0" dirty="0">
                <a:uFillTx/>
              </a:rPr>
              <a:t> position of detected feature not important, but the relative positions can be and can be captured by later layers</a:t>
            </a:r>
          </a:p>
          <a:p>
            <a:r>
              <a:rPr lang="en-US" baseline="0" dirty="0">
                <a:uFillTx/>
              </a:rPr>
              <a:t>5x5, 4x4 common</a:t>
            </a:r>
          </a:p>
          <a:p>
            <a:r>
              <a:rPr lang="en-US" baseline="0" dirty="0">
                <a:uFillTx/>
              </a:rPr>
              <a:t>Do 1-d example of MLP layer with sentence input, and trying to learn a feature with 3 inputs (receptive field) (determinant, noun, verb) – Feature map, all same weights – exhaustive search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uFillTx/>
              </a:rPr>
              <a:t>When training would all weight updates be same?  No.  Thus save each and take their average to make one update so all weights remain same</a:t>
            </a:r>
          </a:p>
          <a:p>
            <a:r>
              <a:rPr lang="en-US" baseline="0" dirty="0">
                <a:uFillTx/>
              </a:rPr>
              <a:t>now add a second hidden layer behind to find another feature (another feature map) – Just let model learn what features</a:t>
            </a:r>
          </a:p>
          <a:p>
            <a:endParaRPr lang="en-US" baseline="0"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10</a:t>
            </a:fld>
            <a:endParaRPr lang="en-US">
              <a:uFillTx/>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2014 – Ian </a:t>
            </a:r>
            <a:r>
              <a:rPr lang="en-US" dirty="0" err="1"/>
              <a:t>Goodfellow</a:t>
            </a:r>
            <a:r>
              <a:rPr lang="en-US" dirty="0"/>
              <a:t> - Google</a:t>
            </a:r>
          </a:p>
          <a:p>
            <a:r>
              <a:rPr lang="en-US" dirty="0"/>
              <a:t>Assume discriminative net output is a probability of the input being real (drawn from data set) vs fake (Generated).  Since targets (1/0) use cross-entropy loss.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If input is real, then target is one and loss is –ln(z), where z is the output (probability of being real) </a:t>
            </a:r>
          </a:p>
          <a:p>
            <a:r>
              <a:rPr lang="en-US" dirty="0"/>
              <a:t>If input is real, then target is one and loss is –ln(1-z), where z is the output (probability of being real) </a:t>
            </a:r>
          </a:p>
          <a:p>
            <a:r>
              <a:rPr lang="en-US" dirty="0"/>
              <a:t>For Generative net, only train on fake (generated) data, use output of discriminative net for loss.  Generative net wants discriminative net to output between .5-1 (thinking it is real), less. than .5 is bad, thus</a:t>
            </a:r>
          </a:p>
          <a:p>
            <a:r>
              <a:rPr lang="en-US" dirty="0"/>
              <a:t>loss for Generative net is –ln(z), where z comes from the discriminative net, big error if thinks it is not real</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84</a:t>
            </a:fld>
            <a:endParaRPr lang="en-US">
              <a:uFillTx/>
            </a:endParaRPr>
          </a:p>
        </p:txBody>
      </p:sp>
    </p:spTree>
    <p:extLst>
      <p:ext uri="{BB962C8B-B14F-4D97-AF65-F5344CB8AC3E}">
        <p14:creationId xmlns:p14="http://schemas.microsoft.com/office/powerpoint/2010/main" val="27691308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Caption creation – Describe a picture</a:t>
            </a:r>
          </a:p>
          <a:p>
            <a:r>
              <a:rPr lang="en-US" dirty="0"/>
              <a:t>Stories, etc.</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86</a:t>
            </a:fld>
            <a:endParaRPr lang="en-US">
              <a:uFillTx/>
            </a:endParaRPr>
          </a:p>
        </p:txBody>
      </p:sp>
    </p:spTree>
    <p:extLst>
      <p:ext uri="{BB962C8B-B14F-4D97-AF65-F5344CB8AC3E}">
        <p14:creationId xmlns:p14="http://schemas.microsoft.com/office/powerpoint/2010/main" val="20086241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Caption creation – Describe a picture</a:t>
            </a:r>
          </a:p>
          <a:p>
            <a:r>
              <a:rPr lang="en-US" dirty="0"/>
              <a:t>Stories, etc.</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87</a:t>
            </a:fld>
            <a:endParaRPr lang="en-US">
              <a:uFillTx/>
            </a:endParaRPr>
          </a:p>
        </p:txBody>
      </p:sp>
    </p:spTree>
    <p:extLst>
      <p:ext uri="{BB962C8B-B14F-4D97-AF65-F5344CB8AC3E}">
        <p14:creationId xmlns:p14="http://schemas.microsoft.com/office/powerpoint/2010/main" val="38268685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Adds a number of new improvements</a:t>
            </a:r>
          </a:p>
          <a:p>
            <a:r>
              <a:rPr lang="en-US" dirty="0"/>
              <a:t>Incorporates some style transfer techniques into generator</a:t>
            </a:r>
          </a:p>
          <a:p>
            <a:r>
              <a:rPr lang="en-US" dirty="0"/>
              <a:t>Start with two random faces for generator, base face and style face</a:t>
            </a:r>
          </a:p>
          <a:p>
            <a:r>
              <a:rPr lang="en-US" dirty="0"/>
              <a:t>Style include pose, fine vs coarse features, shape, which make sure facial features fit well that style</a:t>
            </a:r>
          </a:p>
          <a:p>
            <a:r>
              <a:rPr lang="en-US" dirty="0"/>
              <a:t>style-mixing – styles can be changed at different points during synthesis to aid regularization</a:t>
            </a:r>
          </a:p>
          <a:p>
            <a:r>
              <a:rPr lang="en-US" dirty="0"/>
              <a:t>https://</a:t>
            </a:r>
            <a:r>
              <a:rPr lang="en-US" dirty="0" err="1"/>
              <a:t>youtu.be</a:t>
            </a:r>
            <a:r>
              <a:rPr lang="en-US" dirty="0"/>
              <a:t>/</a:t>
            </a:r>
            <a:r>
              <a:rPr lang="en-US" dirty="0" err="1"/>
              <a:t>kSLJriaOumA</a:t>
            </a:r>
            <a:endParaRPr lang="en-US" dirty="0"/>
          </a:p>
          <a:p>
            <a:r>
              <a:rPr lang="en-US" dirty="0"/>
              <a:t>https://</a:t>
            </a:r>
            <a:r>
              <a:rPr lang="en-US" dirty="0" err="1"/>
              <a:t>medium.com</a:t>
            </a:r>
            <a:r>
              <a:rPr lang="en-US" dirty="0"/>
              <a:t>/</a:t>
            </a:r>
            <a:r>
              <a:rPr lang="en-US" dirty="0" err="1"/>
              <a:t>syncedreview</a:t>
            </a:r>
            <a:r>
              <a:rPr lang="en-US" dirty="0"/>
              <a:t>/gan-2-0-nvidias-hyperrealistic-face-generator-e3439d33ebaf</a:t>
            </a:r>
          </a:p>
          <a:p>
            <a:r>
              <a:rPr lang="en-US" dirty="0"/>
              <a:t>First two minutes – Stop at each new style to see difference,  4:20-5:00 examples,  5:30 style mixing</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88</a:t>
            </a:fld>
            <a:endParaRPr lang="en-US">
              <a:uFillTx/>
            </a:endParaRPr>
          </a:p>
        </p:txBody>
      </p:sp>
    </p:spTree>
    <p:extLst>
      <p:ext uri="{BB962C8B-B14F-4D97-AF65-F5344CB8AC3E}">
        <p14:creationId xmlns:p14="http://schemas.microsoft.com/office/powerpoint/2010/main" val="22747725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Done by a Paris based arts-collective called obvious.  Trained on 15,000 portraits from various time periods.</a:t>
            </a:r>
          </a:p>
          <a:p>
            <a:r>
              <a:rPr lang="en-US" dirty="0"/>
              <a:t>Printed on canvas</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89</a:t>
            </a:fld>
            <a:endParaRPr lang="en-US">
              <a:uFillTx/>
            </a:endParaRPr>
          </a:p>
        </p:txBody>
      </p:sp>
    </p:spTree>
    <p:extLst>
      <p:ext uri="{BB962C8B-B14F-4D97-AF65-F5344CB8AC3E}">
        <p14:creationId xmlns:p14="http://schemas.microsoft.com/office/powerpoint/2010/main" val="24064336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=p9MAvRpT6Cg</a:t>
            </a:r>
          </a:p>
          <a:p>
            <a:r>
              <a:rPr lang="en-US" dirty="0"/>
              <a:t>Just first 1.5 minutes or so</a:t>
            </a:r>
          </a:p>
        </p:txBody>
      </p:sp>
      <p:sp>
        <p:nvSpPr>
          <p:cNvPr id="4" name="Slide Number Placeholder 3"/>
          <p:cNvSpPr>
            <a:spLocks noGrp="1"/>
          </p:cNvSpPr>
          <p:nvPr>
            <p:ph type="sldNum" sz="quarter" idx="5"/>
          </p:nvPr>
        </p:nvSpPr>
        <p:spPr/>
        <p:txBody>
          <a:bodyPr/>
          <a:lstStyle/>
          <a:p>
            <a:pPr>
              <a:defRPr/>
            </a:pPr>
            <a:fld id="{D87FE470-29B2-0741-A68A-87F3A82763EC}" type="slidenum">
              <a:rPr lang="en-US" smtClean="0"/>
              <a:pPr>
                <a:defRPr/>
              </a:pPr>
              <a:t>90</a:t>
            </a:fld>
            <a:endParaRPr lang="en-US"/>
          </a:p>
        </p:txBody>
      </p:sp>
    </p:spTree>
    <p:extLst>
      <p:ext uri="{BB962C8B-B14F-4D97-AF65-F5344CB8AC3E}">
        <p14:creationId xmlns:p14="http://schemas.microsoft.com/office/powerpoint/2010/main" val="31390523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Glide – 2021 – Guided diffusion model</a:t>
            </a:r>
          </a:p>
        </p:txBody>
      </p:sp>
      <p:sp>
        <p:nvSpPr>
          <p:cNvPr id="4" name="Slide Number Placeholder 3"/>
          <p:cNvSpPr>
            <a:spLocks noGrp="1"/>
          </p:cNvSpPr>
          <p:nvPr>
            <p:ph type="sldNum" sz="quarter" idx="5"/>
          </p:nvPr>
        </p:nvSpPr>
        <p:spPr/>
        <p:txBody>
          <a:bodyPr/>
          <a:lstStyle/>
          <a:p>
            <a:pPr>
              <a:defRPr/>
            </a:pPr>
            <a:fld id="{D87FE470-29B2-0741-A68A-87F3A82763EC}" type="slidenum">
              <a:rPr lang="en-US" smtClean="0"/>
              <a:pPr>
                <a:defRPr/>
              </a:pPr>
              <a:t>91</a:t>
            </a:fld>
            <a:endParaRPr lang="en-US"/>
          </a:p>
        </p:txBody>
      </p:sp>
    </p:spTree>
    <p:extLst>
      <p:ext uri="{BB962C8B-B14F-4D97-AF65-F5344CB8AC3E}">
        <p14:creationId xmlns:p14="http://schemas.microsoft.com/office/powerpoint/2010/main" val="18943252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Times New Roman" pitchFamily="-107" charset="0"/>
                <a:ea typeface="ＭＳ Ｐゴシック" pitchFamily="-107" charset="-128"/>
                <a:cs typeface="ＭＳ Ｐゴシック" pitchFamily="-107" charset="-128"/>
              </a:rPr>
              <a:t>Nelson: If we are to have any hope of sifting through the myriad of voices and the philosophies of men that attack truth, we must learn to receive revelation.</a:t>
            </a:r>
          </a:p>
          <a:p>
            <a:r>
              <a:rPr lang="en-US" sz="1200" b="0" i="0" u="none" strike="noStrike" kern="1200" dirty="0">
                <a:solidFill>
                  <a:schemeClr val="tx1"/>
                </a:solidFill>
                <a:effectLst/>
                <a:latin typeface="Times New Roman" pitchFamily="-107" charset="0"/>
                <a:ea typeface="ＭＳ Ｐゴシック" pitchFamily="-107" charset="-128"/>
                <a:cs typeface="ＭＳ Ｐゴシック" pitchFamily="-107" charset="-128"/>
              </a:rPr>
              <a:t>"In coming days, it will not be possible to survive spiritually without the guiding, directing, comforting, and constant influence of the Holy Ghost."</a:t>
            </a:r>
            <a:endParaRPr lang="en-US" dirty="0"/>
          </a:p>
        </p:txBody>
      </p:sp>
      <p:sp>
        <p:nvSpPr>
          <p:cNvPr id="4" name="Slide Number Placeholder 3"/>
          <p:cNvSpPr>
            <a:spLocks noGrp="1"/>
          </p:cNvSpPr>
          <p:nvPr>
            <p:ph type="sldNum" sz="quarter" idx="5"/>
          </p:nvPr>
        </p:nvSpPr>
        <p:spPr/>
        <p:txBody>
          <a:bodyPr/>
          <a:lstStyle/>
          <a:p>
            <a:pPr>
              <a:defRPr/>
            </a:pPr>
            <a:fld id="{D87FE470-29B2-0741-A68A-87F3A82763EC}" type="slidenum">
              <a:rPr lang="en-US" smtClean="0"/>
              <a:pPr>
                <a:defRPr/>
              </a:pPr>
              <a:t>92</a:t>
            </a:fld>
            <a:endParaRPr lang="en-US"/>
          </a:p>
        </p:txBody>
      </p:sp>
    </p:spTree>
    <p:extLst>
      <p:ext uri="{BB962C8B-B14F-4D97-AF65-F5344CB8AC3E}">
        <p14:creationId xmlns:p14="http://schemas.microsoft.com/office/powerpoint/2010/main" val="1943806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a:t>
            </a:r>
            <a:r>
              <a:rPr lang="en-US" baseline="0" dirty="0"/>
              <a:t> competitive with professional human </a:t>
            </a:r>
            <a:r>
              <a:rPr lang="en-US" dirty="0"/>
              <a:t>Better than human on half. Only pixels</a:t>
            </a:r>
            <a:r>
              <a:rPr lang="en-US" baseline="0" dirty="0"/>
              <a:t> and score.  Same net, Hyperparameters, no tuning, etc.</a:t>
            </a:r>
          </a:p>
          <a:p>
            <a:r>
              <a:rPr lang="en-US" baseline="0" dirty="0"/>
              <a:t>Error – difference between current predicted Q by deep network and the actual discounted reward based on current samples and Q values from deep network for next </a:t>
            </a:r>
            <a:r>
              <a:rPr lang="en-US" baseline="0" dirty="0" err="1"/>
              <a:t>s,a</a:t>
            </a:r>
            <a:r>
              <a:rPr lang="en-US" baseline="0" dirty="0"/>
              <a:t> state.</a:t>
            </a:r>
          </a:p>
          <a:p>
            <a:r>
              <a:rPr lang="en-US" baseline="0" dirty="0"/>
              <a:t>Input state is made of the M=4 previous frames in order to give temporal context.  One output for each action rather than needing to run net |A| times to get each Q(</a:t>
            </a:r>
            <a:r>
              <a:rPr lang="en-US" baseline="0" dirty="0" err="1"/>
              <a:t>s,a</a:t>
            </a:r>
            <a:r>
              <a:rPr lang="en-US" baseline="0" dirty="0"/>
              <a:t>) value.</a:t>
            </a:r>
            <a:endParaRPr lang="en-US" dirty="0"/>
          </a:p>
        </p:txBody>
      </p:sp>
      <p:sp>
        <p:nvSpPr>
          <p:cNvPr id="4" name="Slide Number Placeholder 3"/>
          <p:cNvSpPr>
            <a:spLocks noGrp="1"/>
          </p:cNvSpPr>
          <p:nvPr>
            <p:ph type="sldNum" sz="quarter" idx="10"/>
          </p:nvPr>
        </p:nvSpPr>
        <p:spPr/>
        <p:txBody>
          <a:bodyPr/>
          <a:lstStyle/>
          <a:p>
            <a:pPr>
              <a:defRPr/>
            </a:pPr>
            <a:fld id="{C73BB03A-5476-6741-92D7-1B8A975FEE5F}" type="slidenum">
              <a:rPr lang="en-US" smtClean="0"/>
              <a:pPr>
                <a:defRPr/>
              </a:pPr>
              <a:t>94</a:t>
            </a:fld>
            <a:endParaRPr lang="en-US"/>
          </a:p>
        </p:txBody>
      </p:sp>
    </p:spTree>
    <p:extLst>
      <p:ext uri="{BB962C8B-B14F-4D97-AF65-F5344CB8AC3E}">
        <p14:creationId xmlns:p14="http://schemas.microsoft.com/office/powerpoint/2010/main" val="11320816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lang="en-US" dirty="0"/>
              <a:t>19x19 = 3^361 positions</a:t>
            </a:r>
          </a:p>
          <a:p>
            <a:pPr marL="171450" indent="-171450">
              <a:buFont typeface="Wingdings" pitchFamily="2" charset="2"/>
              <a:buChar char="Ø"/>
            </a:pPr>
            <a:r>
              <a:rPr lang="en-US" dirty="0"/>
              <a:t>Greater than 10^172 board positions &gt; #atoms in the known universe</a:t>
            </a:r>
          </a:p>
          <a:p>
            <a:pPr marL="171450" marR="0" lvl="0" indent="-171450" algn="l" defTabSz="914400" rtl="0" eaLnBrk="0" fontAlgn="base" latinLnBrk="0" hangingPunct="0">
              <a:lnSpc>
                <a:spcPct val="100000"/>
              </a:lnSpc>
              <a:spcBef>
                <a:spcPct val="30000"/>
              </a:spcBef>
              <a:spcAft>
                <a:spcPct val="0"/>
              </a:spcAft>
              <a:buClrTx/>
              <a:buSzTx/>
              <a:buFont typeface="Wingdings" pitchFamily="2" charset="2"/>
              <a:buChar char="Ø"/>
              <a:tabLst/>
              <a:defRPr/>
            </a:pPr>
            <a:r>
              <a:rPr lang="en-US" dirty="0"/>
              <a:t>https://</a:t>
            </a:r>
            <a:r>
              <a:rPr lang="en-US" dirty="0" err="1"/>
              <a:t>www.youtube.com</a:t>
            </a:r>
            <a:r>
              <a:rPr lang="en-US" dirty="0"/>
              <a:t>/</a:t>
            </a:r>
            <a:r>
              <a:rPr lang="en-US" dirty="0" err="1"/>
              <a:t>watch?v</a:t>
            </a:r>
            <a:r>
              <a:rPr lang="en-US" dirty="0"/>
              <a:t>=7L2sUGcOgh0 – Beginning </a:t>
            </a:r>
            <a:r>
              <a:rPr lang="en-US" dirty="0" err="1"/>
              <a:t>LeeSeeDol</a:t>
            </a:r>
            <a:r>
              <a:rPr lang="en-US" dirty="0"/>
              <a:t> – Watch first minute on Alpha Go, second minute on Alpha Zero till 2:25</a:t>
            </a:r>
          </a:p>
          <a:p>
            <a:pPr marL="171450" indent="-171450">
              <a:buFont typeface="Wingdings" pitchFamily="2" charset="2"/>
              <a:buChar char="Ø"/>
            </a:pP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95</a:t>
            </a:fld>
            <a:endParaRPr lang="en-US">
              <a:uFillTx/>
            </a:endParaRPr>
          </a:p>
        </p:txBody>
      </p:sp>
    </p:spTree>
    <p:extLst>
      <p:ext uri="{BB962C8B-B14F-4D97-AF65-F5344CB8AC3E}">
        <p14:creationId xmlns:p14="http://schemas.microsoft.com/office/powerpoint/2010/main" val="2531938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each pixel a feature, close or far pixels most correlated?</a:t>
            </a:r>
          </a:p>
          <a:p>
            <a:r>
              <a:rPr lang="en-US" dirty="0"/>
              <a:t>Nodes in feature map have same </a:t>
            </a:r>
            <a:r>
              <a:rPr lang="en-US" dirty="0" err="1"/>
              <a:t>nxn</a:t>
            </a:r>
            <a:r>
              <a:rPr lang="en-US" dirty="0"/>
              <a:t> receptive field just slid over/u[ 1 or more (convolution_</a:t>
            </a:r>
          </a:p>
          <a:p>
            <a:r>
              <a:rPr lang="en-US" dirty="0"/>
              <a:t>Each node in first feature map has same exact weights.  When learned do weight averaging.  Learns a feature (foot), Each outputs high if a foot in its fields, exhaustive search for feet!</a:t>
            </a:r>
          </a:p>
          <a:p>
            <a:r>
              <a:rPr lang="en-US" dirty="0"/>
              <a:t>Second feature map learns a different feature, etc.</a:t>
            </a:r>
          </a:p>
          <a:p>
            <a:r>
              <a:rPr lang="en-US" dirty="0"/>
              <a:t>Each weight matrix called a filter</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11</a:t>
            </a:fld>
            <a:endParaRPr lang="en-US">
              <a:uFillTx/>
            </a:endParaRPr>
          </a:p>
        </p:txBody>
      </p:sp>
    </p:spTree>
    <p:extLst>
      <p:ext uri="{BB962C8B-B14F-4D97-AF65-F5344CB8AC3E}">
        <p14:creationId xmlns:p14="http://schemas.microsoft.com/office/powerpoint/2010/main" val="4399198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www.alphagomovie.com</a:t>
            </a:r>
            <a:endParaRPr lang="en-US" dirty="0"/>
          </a:p>
          <a:p>
            <a:r>
              <a:rPr lang="en-US" dirty="0"/>
              <a:t>Masters include current top </a:t>
            </a:r>
            <a:r>
              <a:rPr lang="en-US" dirty="0" err="1"/>
              <a:t>Ke</a:t>
            </a:r>
            <a:r>
              <a:rPr lang="en-US" dirty="0"/>
              <a:t> </a:t>
            </a:r>
            <a:r>
              <a:rPr lang="en-US" dirty="0" err="1"/>
              <a:t>Jie</a:t>
            </a:r>
            <a:r>
              <a:rPr lang="en-US" dirty="0"/>
              <a:t> (</a:t>
            </a:r>
            <a:r>
              <a:rPr lang="en-US" dirty="0" err="1"/>
              <a:t>kah</a:t>
            </a:r>
            <a:r>
              <a:rPr lang="en-US" dirty="0"/>
              <a:t>-jay) who it beats 3-0 – He said he is playing Go in a little pond it front of him (just seeing locally), and </a:t>
            </a:r>
            <a:r>
              <a:rPr lang="en-US" dirty="0" err="1"/>
              <a:t>AlphaGo</a:t>
            </a:r>
            <a:r>
              <a:rPr lang="en-US" dirty="0"/>
              <a:t> is seeing the whole Universe."</a:t>
            </a:r>
          </a:p>
          <a:p>
            <a:r>
              <a:rPr lang="en-US" dirty="0"/>
              <a:t>He said "</a:t>
            </a:r>
            <a:r>
              <a:rPr lang="en-US" dirty="0" err="1"/>
              <a:t>AlphaGo</a:t>
            </a:r>
            <a:r>
              <a:rPr lang="en-US" dirty="0"/>
              <a:t> is God. A being that can beat anyone or anything."  Won't play it again.  Said "I have no chance to beat it"</a:t>
            </a:r>
          </a:p>
          <a:p>
            <a:r>
              <a:rPr lang="en-US" dirty="0" err="1"/>
              <a:t>AlphaGo</a:t>
            </a:r>
            <a:r>
              <a:rPr lang="en-US" dirty="0"/>
              <a:t> Zero reaches </a:t>
            </a:r>
            <a:r>
              <a:rPr lang="en-US" dirty="0" err="1"/>
              <a:t>AlphaGo</a:t>
            </a:r>
            <a:r>
              <a:rPr lang="en-US" dirty="0"/>
              <a:t> after 36 hours training</a:t>
            </a:r>
          </a:p>
        </p:txBody>
      </p:sp>
      <p:sp>
        <p:nvSpPr>
          <p:cNvPr id="4" name="Slide Number Placeholder 3"/>
          <p:cNvSpPr>
            <a:spLocks noGrp="1"/>
          </p:cNvSpPr>
          <p:nvPr>
            <p:ph type="sldNum" sz="quarter" idx="10"/>
          </p:nvPr>
        </p:nvSpPr>
        <p:spPr/>
        <p:txBody>
          <a:bodyPr/>
          <a:lstStyle/>
          <a:p>
            <a:pPr>
              <a:defRPr/>
            </a:pPr>
            <a:fld id="{C73BB03A-5476-6741-92D7-1B8A975FEE5F}" type="slidenum">
              <a:rPr lang="en-US" smtClean="0"/>
              <a:pPr>
                <a:defRPr/>
              </a:pPr>
              <a:t>96</a:t>
            </a:fld>
            <a:endParaRPr lang="en-US"/>
          </a:p>
        </p:txBody>
      </p:sp>
    </p:spTree>
    <p:extLst>
      <p:ext uri="{BB962C8B-B14F-4D97-AF65-F5344CB8AC3E}">
        <p14:creationId xmlns:p14="http://schemas.microsoft.com/office/powerpoint/2010/main" val="243961070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 matches with Elmo and </a:t>
            </a:r>
            <a:r>
              <a:rPr lang="en-US" dirty="0" err="1"/>
              <a:t>AlphaGo</a:t>
            </a:r>
            <a:r>
              <a:rPr lang="en-US" dirty="0"/>
              <a:t> Zero</a:t>
            </a:r>
          </a:p>
          <a:p>
            <a:r>
              <a:rPr lang="en-US" dirty="0"/>
              <a:t>Input is just board position and previous ~7 board positions (own and opponent stones separate channels– keeps 0-1 rep) – History mainly to avoid repetitions which are illegal</a:t>
            </a:r>
          </a:p>
          <a:p>
            <a:r>
              <a:rPr lang="en-US" dirty="0"/>
              <a:t>Deep RL with CNN board engine, very fast hardware training, and little refinements- not a huge leap from where we have been heading in terms of basic technology, lots of TPUs for learning power</a:t>
            </a:r>
          </a:p>
          <a:p>
            <a:r>
              <a:rPr lang="en-US" dirty="0" err="1"/>
              <a:t>AlphaGoZero</a:t>
            </a:r>
            <a:r>
              <a:rPr lang="en-US" dirty="0"/>
              <a:t> beat </a:t>
            </a:r>
            <a:r>
              <a:rPr lang="en-US" dirty="0" err="1"/>
              <a:t>AlphaGo</a:t>
            </a:r>
            <a:r>
              <a:rPr lang="en-US" dirty="0"/>
              <a:t> 100-0 – 80 layers with 3x3 convolutions stride 1 into 256 feature maps with batch normalization and </a:t>
            </a:r>
            <a:r>
              <a:rPr lang="en-US" dirty="0" err="1"/>
              <a:t>resnet</a:t>
            </a:r>
            <a:r>
              <a:rPr lang="en-US" dirty="0"/>
              <a:t>., no pooling. shared with fully connected value net and policy net.  Uses Monte Carlo Tree Search (ala Alpha Beta) with node values given by deep net to decide move</a:t>
            </a:r>
          </a:p>
          <a:p>
            <a:r>
              <a:rPr lang="en-US" dirty="0"/>
              <a:t>Policy net outputs probability vector of all moves. Value net outputs one probability of winning from current state. Top moves from policy net are used to do a MCTS (Monte-Carlo Tree search – During learning is MC since pick one best action at each branch probabilistically – keep track of #visits for exploration/exploitation. Nodes q-value is updated to the mean of the evaluation over its visits ) using the deep net to guide the expansion of the search.  This MCTS returns a final </a:t>
            </a:r>
            <a:r>
              <a:rPr lang="en-US" dirty="0" err="1"/>
              <a:t>prob</a:t>
            </a:r>
            <a:r>
              <a:rPr lang="en-US" dirty="0"/>
              <a:t> vector for best moves.  The difference between this and the initial policy </a:t>
            </a:r>
            <a:r>
              <a:rPr lang="en-US" dirty="0" err="1"/>
              <a:t>prob</a:t>
            </a:r>
            <a:r>
              <a:rPr lang="en-US" dirty="0"/>
              <a:t> vector form the net is used to create the error and update weights.  Whether win or loss (or the final state value) is used to update the initial state value given by the net.</a:t>
            </a:r>
          </a:p>
          <a:p>
            <a:r>
              <a:rPr lang="en-US" dirty="0"/>
              <a:t>64 TPUs to </a:t>
            </a:r>
            <a:r>
              <a:rPr lang="en-US" dirty="0" err="1"/>
              <a:t>triain</a:t>
            </a:r>
            <a:r>
              <a:rPr lang="en-US" dirty="0"/>
              <a:t> net, 5000 TPUs to generate self-play games</a:t>
            </a:r>
          </a:p>
          <a:p>
            <a:r>
              <a:rPr lang="en-US" dirty="0"/>
              <a:t>Alpha Zero very similar to AlphaGo Zero but drops symmetry assumption, simplifies updates (no candidate tourneys, etc.) and a few minor things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Now they've moved on to harder tasks (noise, </a:t>
            </a:r>
            <a:r>
              <a:rPr lang="en-US" dirty="0" err="1"/>
              <a:t>etc</a:t>
            </a:r>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a:t>
            </a:r>
            <a:r>
              <a:rPr lang="en-US" dirty="0" err="1"/>
              <a:t>www.youtube.com</a:t>
            </a:r>
            <a:r>
              <a:rPr lang="en-US" dirty="0"/>
              <a:t>/</a:t>
            </a:r>
            <a:r>
              <a:rPr lang="en-US" dirty="0" err="1"/>
              <a:t>watch?v</a:t>
            </a:r>
            <a:r>
              <a:rPr lang="en-US" dirty="0"/>
              <a:t>=7L2sUGcOgh0  – Beginning </a:t>
            </a:r>
            <a:r>
              <a:rPr lang="en-US" dirty="0" err="1"/>
              <a:t>LeeSeeDol</a:t>
            </a:r>
            <a:r>
              <a:rPr lang="en-US" dirty="0"/>
              <a:t> – Watch first minute or up to 2:20</a:t>
            </a:r>
          </a:p>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97</a:t>
            </a:fld>
            <a:endParaRPr lang="en-US">
              <a:uFillTx/>
            </a:endParaRPr>
          </a:p>
        </p:txBody>
      </p:sp>
    </p:spTree>
    <p:extLst>
      <p:ext uri="{BB962C8B-B14F-4D97-AF65-F5344CB8AC3E}">
        <p14:creationId xmlns:p14="http://schemas.microsoft.com/office/powerpoint/2010/main" val="26271566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cheat sheet is actually for </a:t>
            </a:r>
            <a:r>
              <a:rPr lang="en-US" dirty="0" err="1"/>
              <a:t>AlphaGo</a:t>
            </a:r>
            <a:r>
              <a:rPr lang="en-US" dirty="0"/>
              <a:t> Zero, but is very similar to Alpha Zero</a:t>
            </a:r>
          </a:p>
          <a:p>
            <a:r>
              <a:rPr lang="en-US" dirty="0"/>
              <a:t>Note that for Go/chess, etc. Previous 7 time steps just to make sure no loops/repeats, stale mates.  Other games however, could use that for seeing trajectory …</a:t>
            </a: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98</a:t>
            </a:fld>
            <a:endParaRPr lang="en-US">
              <a:uFillTx/>
            </a:endParaRPr>
          </a:p>
        </p:txBody>
      </p:sp>
    </p:spTree>
    <p:extLst>
      <p:ext uri="{BB962C8B-B14F-4D97-AF65-F5344CB8AC3E}">
        <p14:creationId xmlns:p14="http://schemas.microsoft.com/office/powerpoint/2010/main" val="30219848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residual layers, 80 convolutional layers ,160 if include BN layers</a:t>
            </a:r>
          </a:p>
          <a:p>
            <a:r>
              <a:rPr lang="en-US" dirty="0"/>
              <a:t>Same size feature maps throughout so zero pad each time to maintain dimensions</a:t>
            </a: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99</a:t>
            </a:fld>
            <a:endParaRPr lang="en-US">
              <a:uFillTx/>
            </a:endParaRPr>
          </a:p>
        </p:txBody>
      </p:sp>
    </p:spTree>
    <p:extLst>
      <p:ext uri="{BB962C8B-B14F-4D97-AF65-F5344CB8AC3E}">
        <p14:creationId xmlns:p14="http://schemas.microsoft.com/office/powerpoint/2010/main" val="26544797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100</a:t>
            </a:fld>
            <a:endParaRPr lang="en-US">
              <a:uFillTx/>
            </a:endParaRPr>
          </a:p>
        </p:txBody>
      </p:sp>
    </p:spTree>
    <p:extLst>
      <p:ext uri="{BB962C8B-B14F-4D97-AF65-F5344CB8AC3E}">
        <p14:creationId xmlns:p14="http://schemas.microsoft.com/office/powerpoint/2010/main" val="280472989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Alpha Go Zero Cheat Sheet – David Foster</a:t>
            </a:r>
          </a:p>
          <a:p>
            <a:r>
              <a:rPr lang="en-US" dirty="0"/>
              <a:t>For training sample positions from recent games, and then update value head using a loss which is difference of win/loss vs current network value prediction</a:t>
            </a:r>
          </a:p>
          <a:p>
            <a:r>
              <a:rPr lang="en-US" dirty="0"/>
              <a:t>update policy value with loss which is difference between P value from net and MCTS value at that time. MCTS does 1600 trials of weighted moves (going until a final state) from current position returning the best predicted move at this time (using the current state of the deep network).</a:t>
            </a: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102</a:t>
            </a:fld>
            <a:endParaRPr lang="en-US">
              <a:uFillTx/>
            </a:endParaRPr>
          </a:p>
        </p:txBody>
      </p:sp>
    </p:spTree>
    <p:extLst>
      <p:ext uri="{BB962C8B-B14F-4D97-AF65-F5344CB8AC3E}">
        <p14:creationId xmlns:p14="http://schemas.microsoft.com/office/powerpoint/2010/main" val="23518328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 2018 – current – Just out</a:t>
            </a:r>
          </a:p>
          <a:p>
            <a:r>
              <a:rPr lang="en-US" dirty="0"/>
              <a:t>https://</a:t>
            </a:r>
            <a:r>
              <a:rPr lang="en-US" dirty="0" err="1"/>
              <a:t>www.youtube.com</a:t>
            </a:r>
            <a:r>
              <a:rPr lang="en-US" dirty="0"/>
              <a:t>/</a:t>
            </a:r>
            <a:r>
              <a:rPr lang="en-US" dirty="0" err="1"/>
              <a:t>watch?time_continue</a:t>
            </a:r>
            <a:r>
              <a:rPr lang="en-US" dirty="0"/>
              <a:t>=311&amp;v=UuhECwm31dM - </a:t>
            </a:r>
            <a:r>
              <a:rPr lang="en-US" dirty="0" err="1"/>
              <a:t>AlphaStar</a:t>
            </a:r>
            <a:endParaRPr lang="en-US" dirty="0"/>
          </a:p>
          <a:p>
            <a:r>
              <a:rPr lang="en-US" dirty="0"/>
              <a:t>https://</a:t>
            </a:r>
            <a:r>
              <a:rPr lang="en-US" dirty="0" err="1"/>
              <a:t>deepmind.com</a:t>
            </a:r>
            <a:r>
              <a:rPr lang="en-US" dirty="0"/>
              <a:t>/blog/</a:t>
            </a:r>
            <a:r>
              <a:rPr lang="en-US" dirty="0" err="1"/>
              <a:t>alphastar</a:t>
            </a:r>
            <a:r>
              <a:rPr lang="en-US" dirty="0"/>
              <a:t>-mastering-real-time-strategy-game-</a:t>
            </a:r>
            <a:r>
              <a:rPr lang="en-US" dirty="0" err="1"/>
              <a:t>starcraft</a:t>
            </a:r>
            <a:r>
              <a:rPr lang="en-US" dirty="0"/>
              <a:t>-ii/ ~ 5 winds  around 45:20 minutes in </a:t>
            </a:r>
          </a:p>
          <a:p>
            <a:endParaRPr lang="en-US" dirty="0"/>
          </a:p>
          <a:p>
            <a:r>
              <a:rPr lang="en-US" dirty="0" err="1"/>
              <a:t>AlphaFold</a:t>
            </a:r>
            <a:r>
              <a:rPr lang="en-US" dirty="0"/>
              <a:t> – Protein folding – Attention network </a:t>
            </a:r>
          </a:p>
          <a:p>
            <a:endParaRPr lang="en-US" dirty="0"/>
          </a:p>
        </p:txBody>
      </p:sp>
      <p:sp>
        <p:nvSpPr>
          <p:cNvPr id="4" name="Slide Number Placeholder 3"/>
          <p:cNvSpPr>
            <a:spLocks noGrp="1"/>
          </p:cNvSpPr>
          <p:nvPr>
            <p:ph type="sldNum" sz="quarter" idx="5"/>
          </p:nvPr>
        </p:nvSpPr>
        <p:spPr/>
        <p:txBody>
          <a:bodyPr/>
          <a:lstStyle/>
          <a:p>
            <a:pPr>
              <a:defRPr/>
            </a:pPr>
            <a:fld id="{C73BB03A-5476-6741-92D7-1B8A975FEE5F}" type="slidenum">
              <a:rPr lang="en-US" smtClean="0"/>
              <a:pPr>
                <a:defRPr/>
              </a:pPr>
              <a:t>103</a:t>
            </a:fld>
            <a:endParaRPr lang="en-US"/>
          </a:p>
        </p:txBody>
      </p:sp>
    </p:spTree>
    <p:extLst>
      <p:ext uri="{BB962C8B-B14F-4D97-AF65-F5344CB8AC3E}">
        <p14:creationId xmlns:p14="http://schemas.microsoft.com/office/powerpoint/2010/main" val="354289422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a typeface="ＭＳ Ｐゴシック" pitchFamily="-105" charset="-128"/>
                <a:cs typeface="ＭＳ Ｐゴシック" pitchFamily="-105" charset="-128"/>
              </a:rPr>
              <a:t>This slide just for 478 – Speech, translation, Stock prediction, etc. BPTT next slide</a:t>
            </a:r>
          </a:p>
          <a:p>
            <a:r>
              <a:rPr lang="en-US" dirty="0">
                <a:ea typeface="ＭＳ Ｐゴシック" pitchFamily="-105" charset="-128"/>
                <a:cs typeface="ＭＳ Ｐゴシック" pitchFamily="-105" charset="-128"/>
              </a:rPr>
              <a:t>High level on BPTT – Training as if unfolded – Thus a deep net with all the difficulties including vanishing gradient.</a:t>
            </a:r>
          </a:p>
          <a:p>
            <a:r>
              <a:rPr lang="en-US" dirty="0">
                <a:ea typeface="ＭＳ Ｐゴシック" pitchFamily="-105" charset="-128"/>
                <a:cs typeface="ＭＳ Ｐゴシック" pitchFamily="-105" charset="-128"/>
              </a:rPr>
              <a:t>Deep in time</a:t>
            </a:r>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10009C1-BCEC-8948-AFE9-03D3CE5758D0}" type="slidenum">
              <a:rPr lang="en-US" smtClean="0">
                <a:latin typeface="Times" pitchFamily="-105" charset="0"/>
              </a:rPr>
              <a:pPr/>
              <a:t>105</a:t>
            </a:fld>
            <a:endParaRPr lang="en-US">
              <a:latin typeface="Times" pitchFamily="-105" charset="0"/>
            </a:endParaRPr>
          </a:p>
        </p:txBody>
      </p:sp>
    </p:spTree>
    <p:extLst>
      <p:ext uri="{BB962C8B-B14F-4D97-AF65-F5344CB8AC3E}">
        <p14:creationId xmlns:p14="http://schemas.microsoft.com/office/powerpoint/2010/main" val="39286299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a typeface="ＭＳ Ｐゴシック" pitchFamily="-105" charset="-128"/>
                <a:cs typeface="ＭＳ Ｐゴシック" pitchFamily="-105" charset="-128"/>
              </a:rPr>
              <a:t>Example where needed</a:t>
            </a:r>
          </a:p>
          <a:p>
            <a:r>
              <a:rPr lang="en-US" dirty="0">
                <a:ea typeface="ＭＳ Ｐゴシック" pitchFamily="-105" charset="-128"/>
                <a:cs typeface="ＭＳ Ｐゴシック" pitchFamily="-105" charset="-128"/>
              </a:rPr>
              <a:t>Alternative: Snapshot of context – easy to train with standard BP, but have to choose fixed size context which is not always easy.</a:t>
            </a:r>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10009C1-BCEC-8948-AFE9-03D3CE5758D0}" type="slidenum">
              <a:rPr lang="en-US" smtClean="0">
                <a:latin typeface="Times" pitchFamily="-105" charset="0"/>
              </a:rPr>
              <a:pPr/>
              <a:t>106</a:t>
            </a:fld>
            <a:endParaRPr lang="en-US">
              <a:latin typeface="Times" pitchFamily="-105" charset="0"/>
            </a:endParaRPr>
          </a:p>
        </p:txBody>
      </p:sp>
    </p:spTree>
    <p:extLst>
      <p:ext uri="{BB962C8B-B14F-4D97-AF65-F5344CB8AC3E}">
        <p14:creationId xmlns:p14="http://schemas.microsoft.com/office/powerpoint/2010/main" val="7668447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Pictures and flow from </a:t>
            </a:r>
            <a:r>
              <a:rPr lang="en-US" dirty="0" err="1"/>
              <a:t>Olah's</a:t>
            </a:r>
            <a:r>
              <a:rPr lang="en-US" dirty="0"/>
              <a:t> Blog</a:t>
            </a:r>
          </a:p>
          <a:p>
            <a:r>
              <a:rPr lang="en-US" dirty="0"/>
              <a:t>h is output, A is middle section of MLP, hidden nodes, state</a:t>
            </a:r>
          </a:p>
          <a:p>
            <a:r>
              <a:rPr lang="en-US" dirty="0"/>
              <a:t>Often weight layer before between h and output though also often the same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105" charset="-128"/>
                <a:cs typeface="ＭＳ Ｐゴシック" pitchFamily="-105" charset="-128"/>
              </a:rPr>
              <a:t>High level on BPTT – Training as if unfolded –  (but with tied weights) Thus a deep net with all the difficulties including vanishing gradient.</a:t>
            </a:r>
          </a:p>
          <a:p>
            <a:r>
              <a:rPr lang="en-US" dirty="0"/>
              <a:t>Usually show diagrams in the unfolded rep, though remember it is really the one recurrent net</a:t>
            </a:r>
          </a:p>
        </p:txBody>
      </p:sp>
      <p:sp>
        <p:nvSpPr>
          <p:cNvPr id="4" name="Slide Number Placeholder 3"/>
          <p:cNvSpPr>
            <a:spLocks noGrp="1"/>
          </p:cNvSpPr>
          <p:nvPr>
            <p:ph type="sldNum" sz="quarter" idx="10"/>
          </p:nvPr>
        </p:nvSpPr>
        <p:spPr/>
        <p:txBody>
          <a:bodyPr/>
          <a:lstStyle/>
          <a:p>
            <a:pPr>
              <a:defRPr/>
            </a:pPr>
            <a:fld id="{0CB8A933-A479-4B49-986E-C37BFFADADBE}" type="slidenum">
              <a:rPr lang="en-US" smtClean="0"/>
              <a:pPr>
                <a:defRPr/>
              </a:pPr>
              <a:t>107</a:t>
            </a:fld>
            <a:endParaRPr lang="en-US"/>
          </a:p>
        </p:txBody>
      </p:sp>
    </p:spTree>
    <p:extLst>
      <p:ext uri="{BB962C8B-B14F-4D97-AF65-F5344CB8AC3E}">
        <p14:creationId xmlns:p14="http://schemas.microsoft.com/office/powerpoint/2010/main" val="2233012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uFillTx/>
              </a:rPr>
              <a:t>Big Picture – then we will look at each part in more detail</a:t>
            </a:r>
          </a:p>
          <a:p>
            <a:r>
              <a:rPr lang="en-US" dirty="0">
                <a:uFillTx/>
              </a:rPr>
              <a:t>Start with bottom picture – use top solidify connection to all maps in previous layer for convolution maps</a:t>
            </a:r>
          </a:p>
          <a:p>
            <a:r>
              <a:rPr lang="en-US" dirty="0">
                <a:uFillTx/>
              </a:rPr>
              <a:t>What features help, background?, most discover</a:t>
            </a: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12</a:t>
            </a:fld>
            <a:endParaRPr lang="en-US">
              <a:uFillTx/>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weight layer before between h and output though also often the same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478: </a:t>
            </a:r>
            <a:r>
              <a:rPr lang="en-US" dirty="0">
                <a:ea typeface="ＭＳ Ｐゴシック" pitchFamily="-105" charset="-128"/>
                <a:cs typeface="ＭＳ Ｐゴシック" pitchFamily="-105" charset="-128"/>
              </a:rPr>
              <a:t>High level on BPTT – Training as if unfolded –  (but with tied weights) Thus a deep net with all the difficulties including vanishing gradient.</a:t>
            </a:r>
          </a:p>
          <a:p>
            <a:endParaRPr lang="en-US" dirty="0"/>
          </a:p>
        </p:txBody>
      </p:sp>
      <p:sp>
        <p:nvSpPr>
          <p:cNvPr id="4" name="Slide Number Placeholder 3"/>
          <p:cNvSpPr>
            <a:spLocks noGrp="1"/>
          </p:cNvSpPr>
          <p:nvPr>
            <p:ph type="sldNum" sz="quarter" idx="10"/>
          </p:nvPr>
        </p:nvSpPr>
        <p:spPr/>
        <p:txBody>
          <a:bodyPr/>
          <a:lstStyle/>
          <a:p>
            <a:pPr>
              <a:defRPr/>
            </a:pPr>
            <a:fld id="{0CB8A933-A479-4B49-986E-C37BFFADADBE}" type="slidenum">
              <a:rPr lang="en-US" smtClean="0"/>
              <a:pPr>
                <a:defRPr/>
              </a:pPr>
              <a:t>108</a:t>
            </a:fld>
            <a:endParaRPr lang="en-US"/>
          </a:p>
        </p:txBody>
      </p:sp>
    </p:spTree>
    <p:extLst>
      <p:ext uri="{BB962C8B-B14F-4D97-AF65-F5344CB8AC3E}">
        <p14:creationId xmlns:p14="http://schemas.microsoft.com/office/powerpoint/2010/main" val="420546902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take quick look at next picture</a:t>
            </a:r>
          </a:p>
          <a:p>
            <a:r>
              <a:rPr lang="en-US" dirty="0"/>
              <a:t>Could combine G and I weights, but more power this way</a:t>
            </a:r>
          </a:p>
          <a:p>
            <a:r>
              <a:rPr lang="en-US" dirty="0"/>
              <a:t>In the </a:t>
            </a:r>
            <a:r>
              <a:rPr lang="en-US" dirty="0" err="1"/>
              <a:t>recurrency</a:t>
            </a:r>
            <a:r>
              <a:rPr lang="en-US" dirty="0"/>
              <a:t> of the LSTM the activation function is the </a:t>
            </a:r>
            <a:r>
              <a:rPr lang="en-US" i="1" dirty="0"/>
              <a:t>identity </a:t>
            </a:r>
            <a:r>
              <a:rPr lang="en-US" dirty="0"/>
              <a:t>function with a derivative of 1.0. So, the </a:t>
            </a:r>
            <a:r>
              <a:rPr lang="en-US" dirty="0" err="1"/>
              <a:t>backpropagated</a:t>
            </a:r>
            <a:r>
              <a:rPr lang="en-US" dirty="0"/>
              <a:t> gradient neither vanishes or explodes when passing through, but remains constant.</a:t>
            </a:r>
          </a:p>
          <a:p>
            <a:r>
              <a:rPr lang="en-US" dirty="0"/>
              <a:t>The effective weight of the </a:t>
            </a:r>
            <a:r>
              <a:rPr lang="en-US" dirty="0" err="1"/>
              <a:t>recurrency</a:t>
            </a:r>
            <a:r>
              <a:rPr lang="en-US" dirty="0"/>
              <a:t> is equal to the </a:t>
            </a:r>
            <a:r>
              <a:rPr lang="en-US" i="1" dirty="0"/>
              <a:t>forget gate</a:t>
            </a:r>
            <a:r>
              <a:rPr lang="en-US" dirty="0"/>
              <a:t> activation. So, if the </a:t>
            </a:r>
            <a:r>
              <a:rPr lang="en-US" i="1" dirty="0"/>
              <a:t>forget gate</a:t>
            </a:r>
            <a:r>
              <a:rPr lang="en-US" dirty="0"/>
              <a:t> is on (activation close to 1.0), then the gradient does not vanish. Since the </a:t>
            </a:r>
            <a:r>
              <a:rPr lang="en-US" i="1" dirty="0"/>
              <a:t>forget gate</a:t>
            </a:r>
            <a:r>
              <a:rPr lang="en-US" dirty="0"/>
              <a:t> activation is never&gt;1.0&gt;1.0, the gradient can't explode either.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Use </a:t>
            </a:r>
            <a:r>
              <a:rPr lang="en-US" dirty="0" err="1"/>
              <a:t>Maliya</a:t>
            </a:r>
            <a:r>
              <a:rPr lang="en-US" dirty="0"/>
              <a:t> slides to show gradients.  Need delta c to calculate c-1, since all weight deltas are just products with c, then c keeps control of vanishing/exploding gradients for most part</a:t>
            </a:r>
          </a:p>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109</a:t>
            </a:fld>
            <a:endParaRPr lang="en-US">
              <a:uFillTx/>
            </a:endParaRPr>
          </a:p>
        </p:txBody>
      </p:sp>
    </p:spTree>
    <p:extLst>
      <p:ext uri="{BB962C8B-B14F-4D97-AF65-F5344CB8AC3E}">
        <p14:creationId xmlns:p14="http://schemas.microsoft.com/office/powerpoint/2010/main" val="27387730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just one node in reality, left right are just the </a:t>
            </a:r>
            <a:r>
              <a:rPr lang="en-US" dirty="0" err="1"/>
              <a:t>unfoldings</a:t>
            </a:r>
            <a:r>
              <a:rPr lang="en-US" dirty="0"/>
              <a:t> in time</a:t>
            </a:r>
          </a:p>
          <a:p>
            <a:r>
              <a:rPr lang="en-US" dirty="0"/>
              <a:t>Show where top and bottom match, Discuss top figure as standard RNN, block/layer of nodes/inputs</a:t>
            </a:r>
          </a:p>
          <a:p>
            <a:r>
              <a:rPr lang="en-US" dirty="0"/>
              <a:t>define the new top horizontal arrow as Ct – Cell state, then discuss overall logic of LSTM, </a:t>
            </a:r>
          </a:p>
          <a:p>
            <a:r>
              <a:rPr lang="en-US" dirty="0"/>
              <a:t>Gate is sigmoid between 0 and 1, 1 remembers all, 0 forgets all, Same concept with input and output</a:t>
            </a:r>
          </a:p>
          <a:p>
            <a:r>
              <a:rPr lang="en-US" dirty="0"/>
              <a:t>Middle tanh is full standard RNN with LSTM making it go up and combine with C and then gate it with the output gate</a:t>
            </a:r>
          </a:p>
          <a:p>
            <a:r>
              <a:rPr lang="en-US" dirty="0"/>
              <a:t>note h is gated from state, so they are very coupled, GRU combines them.</a:t>
            </a:r>
          </a:p>
        </p:txBody>
      </p:sp>
      <p:sp>
        <p:nvSpPr>
          <p:cNvPr id="4" name="Slide Number Placeholder 3"/>
          <p:cNvSpPr>
            <a:spLocks noGrp="1"/>
          </p:cNvSpPr>
          <p:nvPr>
            <p:ph type="sldNum" sz="quarter" idx="10"/>
          </p:nvPr>
        </p:nvSpPr>
        <p:spPr/>
        <p:txBody>
          <a:bodyPr/>
          <a:lstStyle/>
          <a:p>
            <a:pPr>
              <a:defRPr/>
            </a:pPr>
            <a:fld id="{0CB8A933-A479-4B49-986E-C37BFFADADBE}" type="slidenum">
              <a:rPr lang="en-US" smtClean="0"/>
              <a:pPr>
                <a:defRPr/>
              </a:pPr>
              <a:t>110</a:t>
            </a:fld>
            <a:endParaRPr lang="en-US"/>
          </a:p>
        </p:txBody>
      </p:sp>
    </p:spTree>
    <p:extLst>
      <p:ext uri="{BB962C8B-B14F-4D97-AF65-F5344CB8AC3E}">
        <p14:creationId xmlns:p14="http://schemas.microsoft.com/office/powerpoint/2010/main" val="36506316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Middle </a:t>
            </a:r>
            <a:r>
              <a:rPr lang="en-US" dirty="0" err="1"/>
              <a:t>tanh</a:t>
            </a:r>
            <a:r>
              <a:rPr lang="en-US" dirty="0"/>
              <a:t> is full standard RNN with LSTM making it go up and combine with C and then gate it with the output gate</a:t>
            </a:r>
          </a:p>
          <a:p>
            <a:r>
              <a:rPr lang="en-US" dirty="0"/>
              <a:t>with the normal output h going off to the right (context - with the outputs gate addition) and up (output) - all the extra is the LSTM additions.</a:t>
            </a:r>
          </a:p>
          <a:p>
            <a:r>
              <a:rPr lang="en-US" dirty="0"/>
              <a:t>Input gate – decides how much of the inputs from the context/output will be added into the state C </a:t>
            </a:r>
          </a:p>
          <a:p>
            <a:r>
              <a:rPr lang="en-US" dirty="0" err="1"/>
              <a:t>Tanh</a:t>
            </a:r>
            <a:r>
              <a:rPr lang="en-US" dirty="0"/>
              <a:t> creates candidate state which is added into current state through input gate which decides how much to update each state value</a:t>
            </a: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111</a:t>
            </a:fld>
            <a:endParaRPr lang="en-US">
              <a:uFillTx/>
            </a:endParaRPr>
          </a:p>
        </p:txBody>
      </p:sp>
    </p:spTree>
    <p:extLst>
      <p:ext uri="{BB962C8B-B14F-4D97-AF65-F5344CB8AC3E}">
        <p14:creationId xmlns:p14="http://schemas.microsoft.com/office/powerpoint/2010/main" val="38748779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GRU z function decides both forget (1-sigmoid value) and the input (</a:t>
            </a:r>
            <a:r>
              <a:rPr lang="en-US" dirty="0" err="1"/>
              <a:t>reg</a:t>
            </a:r>
            <a:r>
              <a:rPr lang="en-US" dirty="0"/>
              <a:t> sigmoid value) – if 1 then completely replace Ci with new hi, if 0 don't change</a:t>
            </a:r>
          </a:p>
          <a:p>
            <a:r>
              <a:rPr lang="en-US" dirty="0"/>
              <a:t>Both work good on different problems – still open what's best – GRU a bit simpler, less parameters, but sometime the added parameters helpful</a:t>
            </a:r>
          </a:p>
          <a:p>
            <a:r>
              <a:rPr lang="en-US" dirty="0"/>
              <a:t>Lots of variants on both LSTM and GRU</a:t>
            </a: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112</a:t>
            </a:fld>
            <a:endParaRPr lang="en-US">
              <a:uFillTx/>
            </a:endParaRPr>
          </a:p>
        </p:txBody>
      </p:sp>
    </p:spTree>
    <p:extLst>
      <p:ext uri="{BB962C8B-B14F-4D97-AF65-F5344CB8AC3E}">
        <p14:creationId xmlns:p14="http://schemas.microsoft.com/office/powerpoint/2010/main" val="78541050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Skip next 3 slides. All</a:t>
            </a:r>
            <a:r>
              <a:rPr lang="en-US" baseline="0" dirty="0"/>
              <a:t> 3 gates receive input </a:t>
            </a:r>
            <a:r>
              <a:rPr lang="en-US" baseline="0" dirty="0" err="1"/>
              <a:t>xt</a:t>
            </a:r>
            <a:r>
              <a:rPr lang="en-US" baseline="0" dirty="0"/>
              <a:t> (only shown on left most sigmoid) and previous state </a:t>
            </a:r>
            <a:r>
              <a:rPr lang="en-US" baseline="0" dirty="0" err="1"/>
              <a:t>ct</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113</a:t>
            </a:fld>
            <a:endParaRPr lang="en-US">
              <a:uFillTx/>
            </a:endParaRPr>
          </a:p>
        </p:txBody>
      </p:sp>
    </p:spTree>
    <p:extLst>
      <p:ext uri="{BB962C8B-B14F-4D97-AF65-F5344CB8AC3E}">
        <p14:creationId xmlns:p14="http://schemas.microsoft.com/office/powerpoint/2010/main" val="30134506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uFillTx/>
                <a:latin typeface="Times New Roman" charset="0"/>
                <a:ea typeface="ＭＳ Ｐゴシック" charset="-128"/>
                <a:cs typeface="ＭＳ Ｐゴシック" charset="-128"/>
              </a:rPr>
              <a:t>MD – if image for example with 2 dimensions would have a grid –like unfolding of LSTMs</a:t>
            </a:r>
          </a:p>
          <a:p>
            <a:r>
              <a:rPr lang="en-US" sz="1200" b="0" i="0" kern="1200" dirty="0">
                <a:solidFill>
                  <a:schemeClr val="tx1"/>
                </a:solidFill>
                <a:effectLst/>
                <a:uFillTx/>
                <a:latin typeface="Times New Roman" charset="0"/>
                <a:ea typeface="ＭＳ Ｐゴシック" charset="-128"/>
                <a:cs typeface="ＭＳ Ｐゴシック" charset="-128"/>
              </a:rPr>
              <a:t>BD - Unlike conventional RNNs, bidirectional RNNs utilize both the previous and future context, by processing the data from two directions with two separate hidden layers. One layer processes the input sequence in the forward direction, while the other processes the input in the reverse direction. The output of current time step is then generated by combining both layers’ hidden vector…</a:t>
            </a:r>
          </a:p>
          <a:p>
            <a:r>
              <a:rPr lang="en-US" sz="1200" b="0" i="0" kern="1200" dirty="0">
                <a:solidFill>
                  <a:schemeClr val="tx1"/>
                </a:solidFill>
                <a:effectLst/>
                <a:uFillTx/>
                <a:latin typeface="Times New Roman" charset="0"/>
                <a:ea typeface="ＭＳ Ｐゴシック" charset="-128"/>
                <a:cs typeface="ＭＳ Ｐゴシック" charset="-128"/>
              </a:rPr>
              <a:t>Output of both hidden layers could pass through another layer or could directly use the concatenation of the two (or average, sum, product, etc.) as the output to be learned. Concatenation is the typical approach.</a:t>
            </a:r>
          </a:p>
          <a:p>
            <a:r>
              <a:rPr lang="en-US" sz="1200" b="0" i="0" kern="1200" dirty="0">
                <a:solidFill>
                  <a:schemeClr val="tx1"/>
                </a:solidFill>
                <a:effectLst/>
                <a:uFillTx/>
                <a:latin typeface="Times New Roman" charset="0"/>
                <a:ea typeface="ＭＳ Ｐゴシック" charset="-128"/>
              </a:rPr>
              <a:t>Stacked – still just one main recurrent layer, but have extra layers above (1 or 2, not many) can capture latent info (e.g. different time scales) which could be used to help the main recurrent layer.</a:t>
            </a:r>
          </a:p>
          <a:p>
            <a:r>
              <a:rPr lang="en-US" sz="1200" b="0" i="0" kern="1200" dirty="0">
                <a:solidFill>
                  <a:schemeClr val="tx1"/>
                </a:solidFill>
                <a:effectLst/>
                <a:uFillTx/>
                <a:latin typeface="Times New Roman" charset="0"/>
                <a:ea typeface="ＭＳ Ｐゴシック" charset="-128"/>
              </a:rPr>
              <a:t>RNNs with attention mechanism better for language</a:t>
            </a:r>
          </a:p>
          <a:p>
            <a:r>
              <a:rPr lang="en-US" sz="1200" b="0" i="0" kern="1200" dirty="0">
                <a:solidFill>
                  <a:schemeClr val="tx1"/>
                </a:solidFill>
                <a:effectLst/>
                <a:uFillTx/>
                <a:latin typeface="Times New Roman" charset="0"/>
                <a:ea typeface="ＭＳ Ｐゴシック" charset="-128"/>
              </a:rPr>
              <a:t>Best and latest for NLP/Translation are transformers, which use attention, but not the RNNs.</a:t>
            </a:r>
            <a:endParaRPr lang="en-US" b="1" i="0"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116</a:t>
            </a:fld>
            <a:endParaRPr lang="en-US">
              <a:uFillTx/>
            </a:endParaRPr>
          </a:p>
        </p:txBody>
      </p:sp>
    </p:spTree>
    <p:extLst>
      <p:ext uri="{BB962C8B-B14F-4D97-AF65-F5344CB8AC3E}">
        <p14:creationId xmlns:p14="http://schemas.microsoft.com/office/powerpoint/2010/main" val="85062453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Transformer name? Wanted to call them “attention” networks but that didn’t seem catchy enough.</a:t>
            </a:r>
          </a:p>
          <a:p>
            <a:endParaRPr lang="en-US" dirty="0"/>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117</a:t>
            </a:fld>
            <a:endParaRPr lang="en-US">
              <a:uFillTx/>
            </a:endParaRPr>
          </a:p>
        </p:txBody>
      </p:sp>
    </p:spTree>
    <p:extLst>
      <p:ext uri="{BB962C8B-B14F-4D97-AF65-F5344CB8AC3E}">
        <p14:creationId xmlns:p14="http://schemas.microsoft.com/office/powerpoint/2010/main" val="40650269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some say only big companies can do AI.  Maybe with some of the latest models, but as we discover new models, which require less brute force, things could </a:t>
            </a:r>
            <a:r>
              <a:rPr lang="en-US" dirty="0" err="1"/>
              <a:t>chagne</a:t>
            </a:r>
            <a:endParaRPr lang="en-US" dirty="0"/>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119</a:t>
            </a:fld>
            <a:endParaRPr lang="en-US">
              <a:uFillTx/>
            </a:endParaRPr>
          </a:p>
        </p:txBody>
      </p:sp>
    </p:spTree>
    <p:extLst>
      <p:ext uri="{BB962C8B-B14F-4D97-AF65-F5344CB8AC3E}">
        <p14:creationId xmlns:p14="http://schemas.microsoft.com/office/powerpoint/2010/main" val="22753392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call them attention nets but not catchy enough</a:t>
            </a:r>
          </a:p>
          <a:p>
            <a:r>
              <a:rPr lang="en-US" dirty="0"/>
              <a:t>Transforms once sequence into another</a:t>
            </a:r>
          </a:p>
          <a:p>
            <a:r>
              <a:rPr lang="en-US" dirty="0"/>
              <a:t>Decoder input shifted right so see all previous but not current</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121</a:t>
            </a:fld>
            <a:endParaRPr lang="en-US">
              <a:uFillTx/>
            </a:endParaRPr>
          </a:p>
        </p:txBody>
      </p:sp>
    </p:spTree>
    <p:extLst>
      <p:ext uri="{BB962C8B-B14F-4D97-AF65-F5344CB8AC3E}">
        <p14:creationId xmlns:p14="http://schemas.microsoft.com/office/powerpoint/2010/main" val="657308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p:nvPr/>
        </p:nvGrpSpPr>
        <p:grpSpPr>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shade val="46275"/>
                  </a:schemeClr>
                </a:gs>
                <a:gs pos="100000">
                  <a:schemeClr val="accent2"/>
                </a:gs>
              </a:gsLst>
              <a:lin ang="0" scaled="1"/>
            </a:gradFill>
            <a:ln w="9525" cap="rnd">
              <a:noFill/>
              <a:round/>
            </a:ln>
            <a:effectLst/>
          </p:spPr>
          <p:txBody>
            <a:bodyPr>
              <a:prstTxWarp prst="textNoShape">
                <a:avLst/>
              </a:prstTxWarp>
            </a:bodyPr>
            <a:lstStyle/>
            <a:p>
              <a:pPr>
                <a:defRPr>
                  <a:uFillTx/>
                </a:defRPr>
              </a:pPr>
              <a:endParaRPr lang="en-US">
                <a:uFillTx/>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prstTxWarp prst="textNoShape">
                <a:avLst/>
              </a:prstTxWarp>
            </a:bodyPr>
            <a:lstStyle/>
            <a:p>
              <a:pPr>
                <a:defRPr>
                  <a:uFillTx/>
                </a:defRPr>
              </a:pPr>
              <a:endParaRPr lang="en-US">
                <a:uFillTx/>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uFillTx/>
              </a:defRPr>
            </a:lvl1pPr>
          </a:lstStyle>
          <a:p>
            <a:r>
              <a:rPr lang="en-US">
                <a:uFillTx/>
              </a:rPr>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uFillTx/>
              </a:defRPr>
            </a:lvl1pPr>
          </a:lstStyle>
          <a:p>
            <a:r>
              <a:rPr lang="en-US">
                <a:uFillTx/>
              </a:rPr>
              <a:t>Click to edit Master subtitle style</a:t>
            </a:r>
          </a:p>
        </p:txBody>
      </p:sp>
      <p:sp>
        <p:nvSpPr>
          <p:cNvPr id="7" name="Rectangle 7"/>
          <p:cNvSpPr>
            <a:spLocks noGrp="1" noChangeArrowheads="1"/>
          </p:cNvSpPr>
          <p:nvPr>
            <p:ph type="dt" sz="quarter" idx="10"/>
          </p:nvPr>
        </p:nvSpPr>
        <p:spPr/>
        <p:txBody>
          <a:bodyPr/>
          <a:lstStyle>
            <a:lvl1pPr>
              <a:defRPr sz="1400">
                <a:uFillTx/>
              </a:defRPr>
            </a:lvl1pPr>
          </a:lstStyle>
          <a:p>
            <a:pPr>
              <a:defRPr>
                <a:uFillTx/>
              </a:defRPr>
            </a:pPr>
            <a:endParaRPr lang="en-US">
              <a:uFillTx/>
            </a:endParaRPr>
          </a:p>
        </p:txBody>
      </p:sp>
      <p:sp>
        <p:nvSpPr>
          <p:cNvPr id="8" name="Rectangle 8"/>
          <p:cNvSpPr>
            <a:spLocks noGrp="1" noChangeArrowheads="1"/>
          </p:cNvSpPr>
          <p:nvPr>
            <p:ph type="ftr" sz="quarter" idx="11"/>
          </p:nvPr>
        </p:nvSpPr>
        <p:spPr>
          <a:xfrm>
            <a:off x="3124200" y="6248400"/>
            <a:ext cx="2895600" cy="457200"/>
          </a:xfrm>
        </p:spPr>
        <p:txBody>
          <a:bodyPr/>
          <a:lstStyle>
            <a:lvl1pPr>
              <a:defRPr sz="1400">
                <a:uFillTx/>
              </a:defRPr>
            </a:lvl1pPr>
          </a:lstStyle>
          <a:p>
            <a:pPr>
              <a:defRPr>
                <a:uFillTx/>
              </a:defRPr>
            </a:pPr>
            <a:r>
              <a:rPr lang="en-US">
                <a:uFillTx/>
              </a:rPr>
              <a:t>CS 270 – Deep Learning</a:t>
            </a:r>
          </a:p>
        </p:txBody>
      </p:sp>
      <p:sp>
        <p:nvSpPr>
          <p:cNvPr id="9" name="Rectangle 9"/>
          <p:cNvSpPr>
            <a:spLocks noGrp="1" noChangeArrowheads="1"/>
          </p:cNvSpPr>
          <p:nvPr>
            <p:ph type="sldNum" sz="quarter" idx="12"/>
          </p:nvPr>
        </p:nvSpPr>
        <p:spPr/>
        <p:txBody>
          <a:bodyPr/>
          <a:lstStyle>
            <a:lvl1pPr>
              <a:defRPr sz="1400">
                <a:uFillTx/>
              </a:defRPr>
            </a:lvl1pPr>
          </a:lstStyle>
          <a:p>
            <a:pPr>
              <a:defRPr>
                <a:uFillTx/>
              </a:defRPr>
            </a:pPr>
            <a:fld id="{1F7A8112-AB2E-3545-A9E7-8AD357E5B7BE}" type="slidenum">
              <a:rPr lang="en-US">
                <a:uFillTx/>
              </a:rPr>
              <a:pPr>
                <a:defRPr>
                  <a:uFillTx/>
                </a:defRPr>
              </a:pPr>
              <a:t>‹#›</a:t>
            </a:fld>
            <a:endParaRPr lang="en-US">
              <a:uFillTx/>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Vertical Text Placeholder 2"/>
          <p:cNvSpPr>
            <a:spLocks noGrp="1"/>
          </p:cNvSpPr>
          <p:nvPr>
            <p:ph type="body" orient="vert" idx="1"/>
          </p:nvPr>
        </p:nvSpPr>
        <p:spPr/>
        <p:txBody>
          <a:bodyPr vert="eaVert"/>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Rectangle 6"/>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5" name="Rectangle 7"/>
          <p:cNvSpPr>
            <a:spLocks noGrp="1" noChangeArrowheads="1"/>
          </p:cNvSpPr>
          <p:nvPr>
            <p:ph type="ftr" sz="quarter" idx="11"/>
          </p:nvPr>
        </p:nvSpPr>
        <p:spPr/>
        <p:txBody>
          <a:bodyPr/>
          <a:lstStyle>
            <a:lvl1pPr>
              <a:defRPr>
                <a:uFillTx/>
              </a:defRPr>
            </a:lvl1pPr>
          </a:lstStyle>
          <a:p>
            <a:pPr>
              <a:defRPr>
                <a:uFillTx/>
              </a:defRPr>
            </a:pPr>
            <a:r>
              <a:rPr lang="en-US">
                <a:uFillTx/>
              </a:rPr>
              <a:t>CS 270 – Deep Learning</a:t>
            </a:r>
          </a:p>
        </p:txBody>
      </p:sp>
      <p:sp>
        <p:nvSpPr>
          <p:cNvPr id="6" name="Rectangle 8"/>
          <p:cNvSpPr>
            <a:spLocks noGrp="1" noChangeArrowheads="1"/>
          </p:cNvSpPr>
          <p:nvPr>
            <p:ph type="sldNum" sz="quarter" idx="12"/>
          </p:nvPr>
        </p:nvSpPr>
        <p:spPr/>
        <p:txBody>
          <a:bodyPr/>
          <a:lstStyle>
            <a:lvl1pPr>
              <a:defRPr>
                <a:uFillTx/>
              </a:defRPr>
            </a:lvl1pPr>
          </a:lstStyle>
          <a:p>
            <a:pPr>
              <a:defRPr>
                <a:uFillTx/>
              </a:defRPr>
            </a:pPr>
            <a:fld id="{DB2F7DA9-8206-214D-B528-C8B0202C0094}" type="slidenum">
              <a:rPr lang="en-US">
                <a:uFillTx/>
              </a:rPr>
              <a:pPr>
                <a:defRPr>
                  <a:uFillTx/>
                </a:defRPr>
              </a:pPr>
              <a:t>‹#›</a:t>
            </a:fld>
            <a:endParaRPr lang="en-US">
              <a:uFillTx/>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609600"/>
            <a:ext cx="1962150" cy="5486400"/>
          </a:xfrm>
        </p:spPr>
        <p:txBody>
          <a:bodyPr vert="eaVert"/>
          <a:lstStyle/>
          <a:p>
            <a:r>
              <a:rPr lang="en-US">
                <a:uFillTx/>
              </a:rPr>
              <a:t>Click to edit Master title style</a:t>
            </a:r>
          </a:p>
        </p:txBody>
      </p:sp>
      <p:sp>
        <p:nvSpPr>
          <p:cNvPr id="3" name="Vertical Text Placeholder 2"/>
          <p:cNvSpPr>
            <a:spLocks noGrp="1"/>
          </p:cNvSpPr>
          <p:nvPr>
            <p:ph type="body" orient="vert" idx="1"/>
          </p:nvPr>
        </p:nvSpPr>
        <p:spPr>
          <a:xfrm>
            <a:off x="609600" y="609600"/>
            <a:ext cx="5734050" cy="5486400"/>
          </a:xfrm>
        </p:spPr>
        <p:txBody>
          <a:bodyPr vert="eaVert"/>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Rectangle 6"/>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5" name="Rectangle 7"/>
          <p:cNvSpPr>
            <a:spLocks noGrp="1" noChangeArrowheads="1"/>
          </p:cNvSpPr>
          <p:nvPr>
            <p:ph type="ftr" sz="quarter" idx="11"/>
          </p:nvPr>
        </p:nvSpPr>
        <p:spPr/>
        <p:txBody>
          <a:bodyPr/>
          <a:lstStyle>
            <a:lvl1pPr>
              <a:defRPr>
                <a:uFillTx/>
              </a:defRPr>
            </a:lvl1pPr>
          </a:lstStyle>
          <a:p>
            <a:pPr>
              <a:defRPr>
                <a:uFillTx/>
              </a:defRPr>
            </a:pPr>
            <a:r>
              <a:rPr lang="en-US">
                <a:uFillTx/>
              </a:rPr>
              <a:t>CS 270 – Deep Learning</a:t>
            </a:r>
          </a:p>
        </p:txBody>
      </p:sp>
      <p:sp>
        <p:nvSpPr>
          <p:cNvPr id="6" name="Rectangle 8"/>
          <p:cNvSpPr>
            <a:spLocks noGrp="1" noChangeArrowheads="1"/>
          </p:cNvSpPr>
          <p:nvPr>
            <p:ph type="sldNum" sz="quarter" idx="12"/>
          </p:nvPr>
        </p:nvSpPr>
        <p:spPr/>
        <p:txBody>
          <a:bodyPr/>
          <a:lstStyle>
            <a:lvl1pPr>
              <a:defRPr>
                <a:uFillTx/>
              </a:defRPr>
            </a:lvl1pPr>
          </a:lstStyle>
          <a:p>
            <a:pPr>
              <a:defRPr>
                <a:uFillTx/>
              </a:defRPr>
            </a:pPr>
            <a:fld id="{CDD46474-F460-DF43-9214-4384862C9451}" type="slidenum">
              <a:rPr lang="en-US">
                <a:uFillTx/>
              </a:rPr>
              <a:pPr>
                <a:defRPr>
                  <a:uFillTx/>
                </a:defRPr>
              </a:pPr>
              <a:t>‹#›</a:t>
            </a:fld>
            <a:endParaRPr lang="en-US">
              <a:uFillTx/>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2"/>
        <p:cNvGrpSpPr/>
        <p:nvPr/>
      </p:nvGrpSpPr>
      <p:grpSpPr>
        <a:xfrm>
          <a:off x="0" y="0"/>
          <a:ext cx="0" cy="0"/>
          <a:chOff x="0" y="0"/>
          <a:chExt cx="0" cy="0"/>
        </a:xfrm>
      </p:grpSpPr>
    </p:spTree>
    <p:extLst>
      <p:ext uri="{BB962C8B-B14F-4D97-AF65-F5344CB8AC3E}">
        <p14:creationId xmlns:p14="http://schemas.microsoft.com/office/powerpoint/2010/main" val="3506917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Content Placeholder 2"/>
          <p:cNvSpPr>
            <a:spLocks noGrp="1"/>
          </p:cNvSpPr>
          <p:nvPr>
            <p:ph idx="1"/>
          </p:nvPr>
        </p:nvSpPr>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Rectangle 6"/>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5" name="Rectangle 7"/>
          <p:cNvSpPr>
            <a:spLocks noGrp="1" noChangeArrowheads="1"/>
          </p:cNvSpPr>
          <p:nvPr>
            <p:ph type="ftr" sz="quarter" idx="11"/>
          </p:nvPr>
        </p:nvSpPr>
        <p:spPr/>
        <p:txBody>
          <a:bodyPr/>
          <a:lstStyle>
            <a:lvl1pPr>
              <a:defRPr>
                <a:uFillTx/>
              </a:defRPr>
            </a:lvl1pPr>
          </a:lstStyle>
          <a:p>
            <a:pPr>
              <a:defRPr>
                <a:uFillTx/>
              </a:defRPr>
            </a:pPr>
            <a:r>
              <a:rPr lang="en-US">
                <a:uFillTx/>
              </a:rPr>
              <a:t>CS 270 – Deep Learning</a:t>
            </a:r>
          </a:p>
        </p:txBody>
      </p:sp>
      <p:sp>
        <p:nvSpPr>
          <p:cNvPr id="6" name="Rectangle 8"/>
          <p:cNvSpPr>
            <a:spLocks noGrp="1" noChangeArrowheads="1"/>
          </p:cNvSpPr>
          <p:nvPr>
            <p:ph type="sldNum" sz="quarter" idx="12"/>
          </p:nvPr>
        </p:nvSpPr>
        <p:spPr/>
        <p:txBody>
          <a:bodyPr/>
          <a:lstStyle>
            <a:lvl1pPr>
              <a:defRPr>
                <a:uFillTx/>
              </a:defRPr>
            </a:lvl1pPr>
          </a:lstStyle>
          <a:p>
            <a:pPr>
              <a:defRPr>
                <a:uFillTx/>
              </a:defRPr>
            </a:pPr>
            <a:fld id="{693AB152-2227-4B45-9010-C68F73A2215D}" type="slidenum">
              <a:rPr lang="en-US">
                <a:uFillTx/>
              </a:rPr>
              <a:pPr>
                <a:defRPr>
                  <a:uFillTx/>
                </a:defRPr>
              </a:pPr>
              <a:t>‹#›</a:t>
            </a:fld>
            <a:endParaRPr lang="en-US">
              <a:uFillTx/>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uFillTx/>
              </a:defRPr>
            </a:lvl1pPr>
          </a:lstStyle>
          <a:p>
            <a:r>
              <a:rPr lang="en-US">
                <a:uFillTx/>
              </a:rPr>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uFillTx/>
              </a:defRPr>
            </a:lvl1pPr>
            <a:lvl2pPr marL="457200" indent="0">
              <a:buNone/>
              <a:defRPr sz="1800">
                <a:uFillTx/>
              </a:defRPr>
            </a:lvl2pPr>
            <a:lvl3pPr marL="914400" indent="0">
              <a:buNone/>
              <a:defRPr sz="1600">
                <a:uFillTx/>
              </a:defRPr>
            </a:lvl3pPr>
            <a:lvl4pPr marL="1371600" indent="0">
              <a:buNone/>
              <a:defRPr sz="1400">
                <a:uFillTx/>
              </a:defRPr>
            </a:lvl4pPr>
            <a:lvl5pPr marL="1828800" indent="0">
              <a:buNone/>
              <a:defRPr sz="1400">
                <a:uFillTx/>
              </a:defRPr>
            </a:lvl5pPr>
            <a:lvl6pPr marL="2286000" indent="0">
              <a:buNone/>
              <a:defRPr sz="1400">
                <a:uFillTx/>
              </a:defRPr>
            </a:lvl6pPr>
            <a:lvl7pPr marL="2743200" indent="0">
              <a:buNone/>
              <a:defRPr sz="1400">
                <a:uFillTx/>
              </a:defRPr>
            </a:lvl7pPr>
            <a:lvl8pPr marL="3200400" indent="0">
              <a:buNone/>
              <a:defRPr sz="1400">
                <a:uFillTx/>
              </a:defRPr>
            </a:lvl8pPr>
            <a:lvl9pPr marL="3657600" indent="0">
              <a:buNone/>
              <a:defRPr sz="1400">
                <a:uFillTx/>
              </a:defRPr>
            </a:lvl9pPr>
          </a:lstStyle>
          <a:p>
            <a:pPr lvl="0"/>
            <a:r>
              <a:rPr lang="en-US">
                <a:uFillTx/>
              </a:rPr>
              <a:t>Click to edit Master text styles</a:t>
            </a:r>
          </a:p>
        </p:txBody>
      </p:sp>
      <p:sp>
        <p:nvSpPr>
          <p:cNvPr id="4" name="Rectangle 6"/>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5" name="Rectangle 7"/>
          <p:cNvSpPr>
            <a:spLocks noGrp="1" noChangeArrowheads="1"/>
          </p:cNvSpPr>
          <p:nvPr>
            <p:ph type="ftr" sz="quarter" idx="11"/>
          </p:nvPr>
        </p:nvSpPr>
        <p:spPr/>
        <p:txBody>
          <a:bodyPr/>
          <a:lstStyle>
            <a:lvl1pPr>
              <a:defRPr>
                <a:uFillTx/>
              </a:defRPr>
            </a:lvl1pPr>
          </a:lstStyle>
          <a:p>
            <a:pPr>
              <a:defRPr>
                <a:uFillTx/>
              </a:defRPr>
            </a:pPr>
            <a:r>
              <a:rPr lang="en-US">
                <a:uFillTx/>
              </a:rPr>
              <a:t>CS 270 – Deep Learning</a:t>
            </a:r>
          </a:p>
        </p:txBody>
      </p:sp>
      <p:sp>
        <p:nvSpPr>
          <p:cNvPr id="6" name="Rectangle 8"/>
          <p:cNvSpPr>
            <a:spLocks noGrp="1" noChangeArrowheads="1"/>
          </p:cNvSpPr>
          <p:nvPr>
            <p:ph type="sldNum" sz="quarter" idx="12"/>
          </p:nvPr>
        </p:nvSpPr>
        <p:spPr/>
        <p:txBody>
          <a:bodyPr/>
          <a:lstStyle>
            <a:lvl1pPr>
              <a:defRPr>
                <a:uFillTx/>
              </a:defRPr>
            </a:lvl1pPr>
          </a:lstStyle>
          <a:p>
            <a:pPr>
              <a:defRPr>
                <a:uFillTx/>
              </a:defRPr>
            </a:pPr>
            <a:fld id="{D7C12403-019D-0641-9A5D-403292D04E59}" type="slidenum">
              <a:rPr lang="en-US">
                <a:uFillTx/>
              </a:rPr>
              <a:pPr>
                <a:defRPr>
                  <a:uFillTx/>
                </a:defRPr>
              </a:pPr>
              <a:t>‹#›</a:t>
            </a:fld>
            <a:endParaRPr lang="en-US">
              <a:uFillTx/>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Content Placeholder 2"/>
          <p:cNvSpPr>
            <a:spLocks noGrp="1"/>
          </p:cNvSpPr>
          <p:nvPr>
            <p:ph sz="half" idx="1"/>
          </p:nvPr>
        </p:nvSpPr>
        <p:spPr>
          <a:xfrm>
            <a:off x="685800" y="1676400"/>
            <a:ext cx="3810000" cy="4419600"/>
          </a:xfrm>
        </p:spPr>
        <p:txBody>
          <a:bodyPr/>
          <a:lstStyle>
            <a:lvl1pPr>
              <a:defRPr sz="2800">
                <a:uFillTx/>
              </a:defRPr>
            </a:lvl1pPr>
            <a:lvl2pPr>
              <a:defRPr sz="2400">
                <a:uFillTx/>
              </a:defRPr>
            </a:lvl2pPr>
            <a:lvl3pPr>
              <a:defRPr sz="20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Content Placeholder 3"/>
          <p:cNvSpPr>
            <a:spLocks noGrp="1"/>
          </p:cNvSpPr>
          <p:nvPr>
            <p:ph sz="half" idx="2"/>
          </p:nvPr>
        </p:nvSpPr>
        <p:spPr>
          <a:xfrm>
            <a:off x="4648200" y="1676400"/>
            <a:ext cx="3810000" cy="4419600"/>
          </a:xfrm>
        </p:spPr>
        <p:txBody>
          <a:bodyPr/>
          <a:lstStyle>
            <a:lvl1pPr>
              <a:defRPr sz="2800">
                <a:uFillTx/>
              </a:defRPr>
            </a:lvl1pPr>
            <a:lvl2pPr>
              <a:defRPr sz="2400">
                <a:uFillTx/>
              </a:defRPr>
            </a:lvl2pPr>
            <a:lvl3pPr>
              <a:defRPr sz="20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5" name="Rectangle 6"/>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6" name="Rectangle 7"/>
          <p:cNvSpPr>
            <a:spLocks noGrp="1" noChangeArrowheads="1"/>
          </p:cNvSpPr>
          <p:nvPr>
            <p:ph type="ftr" sz="quarter" idx="11"/>
          </p:nvPr>
        </p:nvSpPr>
        <p:spPr/>
        <p:txBody>
          <a:bodyPr/>
          <a:lstStyle>
            <a:lvl1pPr>
              <a:defRPr>
                <a:uFillTx/>
              </a:defRPr>
            </a:lvl1pPr>
          </a:lstStyle>
          <a:p>
            <a:pPr>
              <a:defRPr>
                <a:uFillTx/>
              </a:defRPr>
            </a:pPr>
            <a:r>
              <a:rPr lang="en-US">
                <a:uFillTx/>
              </a:rPr>
              <a:t>CS 270 – Deep Learning</a:t>
            </a:r>
          </a:p>
        </p:txBody>
      </p:sp>
      <p:sp>
        <p:nvSpPr>
          <p:cNvPr id="7" name="Rectangle 8"/>
          <p:cNvSpPr>
            <a:spLocks noGrp="1" noChangeArrowheads="1"/>
          </p:cNvSpPr>
          <p:nvPr>
            <p:ph type="sldNum" sz="quarter" idx="12"/>
          </p:nvPr>
        </p:nvSpPr>
        <p:spPr/>
        <p:txBody>
          <a:bodyPr/>
          <a:lstStyle>
            <a:lvl1pPr>
              <a:defRPr>
                <a:uFillTx/>
              </a:defRPr>
            </a:lvl1pPr>
          </a:lstStyle>
          <a:p>
            <a:pPr>
              <a:defRPr>
                <a:uFillTx/>
              </a:defRPr>
            </a:pPr>
            <a:fld id="{2A276AB7-239B-D44D-9369-CA5FD90C86A2}" type="slidenum">
              <a:rPr lang="en-US">
                <a:uFillTx/>
              </a:rPr>
              <a:pPr>
                <a:defRPr>
                  <a:uFillTx/>
                </a:defRPr>
              </a:pPr>
              <a:t>‹#›</a:t>
            </a:fld>
            <a:endParaRPr lang="en-US">
              <a:uFillTx/>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uFillTx/>
              </a:defRPr>
            </a:lvl1pPr>
          </a:lstStyle>
          <a:p>
            <a:r>
              <a:rPr lang="en-US">
                <a:uFillTx/>
              </a:rPr>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uFillTx/>
              </a:defRPr>
            </a:lvl1pPr>
            <a:lvl2pPr>
              <a:defRPr sz="2000">
                <a:uFillTx/>
              </a:defRPr>
            </a:lvl2pPr>
            <a:lvl3pPr>
              <a:defRPr sz="1800">
                <a:uFillTx/>
              </a:defRPr>
            </a:lvl3pPr>
            <a:lvl4pPr>
              <a:defRPr sz="1600">
                <a:uFillTx/>
              </a:defRPr>
            </a:lvl4pPr>
            <a:lvl5pPr>
              <a:defRPr sz="1600">
                <a:uFillTx/>
              </a:defRPr>
            </a:lvl5pPr>
            <a:lvl6pPr>
              <a:defRPr sz="1600">
                <a:uFillTx/>
              </a:defRPr>
            </a:lvl6pPr>
            <a:lvl7pPr>
              <a:defRPr sz="1600">
                <a:uFillTx/>
              </a:defRPr>
            </a:lvl7pPr>
            <a:lvl8pPr>
              <a:defRPr sz="1600">
                <a:uFillTx/>
              </a:defRPr>
            </a:lvl8pPr>
            <a:lvl9pPr>
              <a:defRPr sz="16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uFillTx/>
              </a:defRPr>
            </a:lvl1pPr>
            <a:lvl2pPr>
              <a:defRPr sz="2000">
                <a:uFillTx/>
              </a:defRPr>
            </a:lvl2pPr>
            <a:lvl3pPr>
              <a:defRPr sz="1800">
                <a:uFillTx/>
              </a:defRPr>
            </a:lvl3pPr>
            <a:lvl4pPr>
              <a:defRPr sz="1600">
                <a:uFillTx/>
              </a:defRPr>
            </a:lvl4pPr>
            <a:lvl5pPr>
              <a:defRPr sz="1600">
                <a:uFillTx/>
              </a:defRPr>
            </a:lvl5pPr>
            <a:lvl6pPr>
              <a:defRPr sz="1600">
                <a:uFillTx/>
              </a:defRPr>
            </a:lvl6pPr>
            <a:lvl7pPr>
              <a:defRPr sz="1600">
                <a:uFillTx/>
              </a:defRPr>
            </a:lvl7pPr>
            <a:lvl8pPr>
              <a:defRPr sz="1600">
                <a:uFillTx/>
              </a:defRPr>
            </a:lvl8pPr>
            <a:lvl9pPr>
              <a:defRPr sz="16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7" name="Rectangle 6"/>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8" name="Rectangle 7"/>
          <p:cNvSpPr>
            <a:spLocks noGrp="1" noChangeArrowheads="1"/>
          </p:cNvSpPr>
          <p:nvPr>
            <p:ph type="ftr" sz="quarter" idx="11"/>
          </p:nvPr>
        </p:nvSpPr>
        <p:spPr/>
        <p:txBody>
          <a:bodyPr/>
          <a:lstStyle>
            <a:lvl1pPr>
              <a:defRPr>
                <a:uFillTx/>
              </a:defRPr>
            </a:lvl1pPr>
          </a:lstStyle>
          <a:p>
            <a:pPr>
              <a:defRPr>
                <a:uFillTx/>
              </a:defRPr>
            </a:pPr>
            <a:r>
              <a:rPr lang="en-US">
                <a:uFillTx/>
              </a:rPr>
              <a:t>CS 270 – Deep Learning</a:t>
            </a:r>
          </a:p>
        </p:txBody>
      </p:sp>
      <p:sp>
        <p:nvSpPr>
          <p:cNvPr id="9" name="Rectangle 8"/>
          <p:cNvSpPr>
            <a:spLocks noGrp="1" noChangeArrowheads="1"/>
          </p:cNvSpPr>
          <p:nvPr>
            <p:ph type="sldNum" sz="quarter" idx="12"/>
          </p:nvPr>
        </p:nvSpPr>
        <p:spPr/>
        <p:txBody>
          <a:bodyPr/>
          <a:lstStyle>
            <a:lvl1pPr>
              <a:defRPr>
                <a:uFillTx/>
              </a:defRPr>
            </a:lvl1pPr>
          </a:lstStyle>
          <a:p>
            <a:pPr>
              <a:defRPr>
                <a:uFillTx/>
              </a:defRPr>
            </a:pPr>
            <a:fld id="{6971D733-61E8-2041-AC43-B0507E98A236}" type="slidenum">
              <a:rPr lang="en-US">
                <a:uFillTx/>
              </a:rPr>
              <a:pPr>
                <a:defRPr>
                  <a:uFillTx/>
                </a:defRPr>
              </a:pPr>
              <a:t>‹#›</a:t>
            </a:fld>
            <a:endParaRPr lang="en-US">
              <a:uFillTx/>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Rectangle 6"/>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4" name="Rectangle 7"/>
          <p:cNvSpPr>
            <a:spLocks noGrp="1" noChangeArrowheads="1"/>
          </p:cNvSpPr>
          <p:nvPr>
            <p:ph type="ftr" sz="quarter" idx="11"/>
          </p:nvPr>
        </p:nvSpPr>
        <p:spPr/>
        <p:txBody>
          <a:bodyPr/>
          <a:lstStyle>
            <a:lvl1pPr>
              <a:defRPr>
                <a:uFillTx/>
              </a:defRPr>
            </a:lvl1pPr>
          </a:lstStyle>
          <a:p>
            <a:pPr>
              <a:defRPr>
                <a:uFillTx/>
              </a:defRPr>
            </a:pPr>
            <a:r>
              <a:rPr lang="en-US">
                <a:uFillTx/>
              </a:rPr>
              <a:t>CS 270 – Deep Learning</a:t>
            </a:r>
          </a:p>
        </p:txBody>
      </p:sp>
      <p:sp>
        <p:nvSpPr>
          <p:cNvPr id="5" name="Rectangle 8"/>
          <p:cNvSpPr>
            <a:spLocks noGrp="1" noChangeArrowheads="1"/>
          </p:cNvSpPr>
          <p:nvPr>
            <p:ph type="sldNum" sz="quarter" idx="12"/>
          </p:nvPr>
        </p:nvSpPr>
        <p:spPr/>
        <p:txBody>
          <a:bodyPr/>
          <a:lstStyle>
            <a:lvl1pPr>
              <a:defRPr>
                <a:uFillTx/>
              </a:defRPr>
            </a:lvl1pPr>
          </a:lstStyle>
          <a:p>
            <a:pPr>
              <a:defRPr>
                <a:uFillTx/>
              </a:defRPr>
            </a:pPr>
            <a:fld id="{0C3C15FA-4196-3343-BEAE-015DB87B8BEE}" type="slidenum">
              <a:rPr lang="en-US">
                <a:uFillTx/>
              </a:rPr>
              <a:pPr>
                <a:defRPr>
                  <a:uFillTx/>
                </a:defRPr>
              </a:pPr>
              <a:t>‹#›</a:t>
            </a:fld>
            <a:endParaRPr lang="en-US">
              <a:uFillTx/>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3" name="Rectangle 7"/>
          <p:cNvSpPr>
            <a:spLocks noGrp="1" noChangeArrowheads="1"/>
          </p:cNvSpPr>
          <p:nvPr>
            <p:ph type="ftr" sz="quarter" idx="11"/>
          </p:nvPr>
        </p:nvSpPr>
        <p:spPr/>
        <p:txBody>
          <a:bodyPr/>
          <a:lstStyle>
            <a:lvl1pPr>
              <a:defRPr>
                <a:uFillTx/>
              </a:defRPr>
            </a:lvl1pPr>
          </a:lstStyle>
          <a:p>
            <a:pPr>
              <a:defRPr>
                <a:uFillTx/>
              </a:defRPr>
            </a:pPr>
            <a:r>
              <a:rPr lang="en-US">
                <a:uFillTx/>
              </a:rPr>
              <a:t>CS 270 – Deep Learning</a:t>
            </a:r>
          </a:p>
        </p:txBody>
      </p:sp>
      <p:sp>
        <p:nvSpPr>
          <p:cNvPr id="4" name="Rectangle 8"/>
          <p:cNvSpPr>
            <a:spLocks noGrp="1" noChangeArrowheads="1"/>
          </p:cNvSpPr>
          <p:nvPr>
            <p:ph type="sldNum" sz="quarter" idx="12"/>
          </p:nvPr>
        </p:nvSpPr>
        <p:spPr/>
        <p:txBody>
          <a:bodyPr/>
          <a:lstStyle>
            <a:lvl1pPr>
              <a:defRPr>
                <a:uFillTx/>
              </a:defRPr>
            </a:lvl1pPr>
          </a:lstStyle>
          <a:p>
            <a:pPr>
              <a:defRPr>
                <a:uFillTx/>
              </a:defRPr>
            </a:pPr>
            <a:fld id="{E90D3189-7DF2-9A44-BC5F-662892817F5F}" type="slidenum">
              <a:rPr lang="en-US">
                <a:uFillTx/>
              </a:rPr>
              <a:pPr>
                <a:defRPr>
                  <a:uFillTx/>
                </a:defRPr>
              </a:pPr>
              <a:t>‹#›</a:t>
            </a:fld>
            <a:endParaRPr lang="en-US">
              <a:uFillTx/>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uFillTx/>
              </a:defRPr>
            </a:lvl1pPr>
          </a:lstStyle>
          <a:p>
            <a:r>
              <a:rPr lang="en-US">
                <a:uFillTx/>
              </a:rPr>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uFillTx/>
              </a:defRPr>
            </a:lvl1pPr>
            <a:lvl2pPr>
              <a:defRPr sz="2800">
                <a:uFillTx/>
              </a:defRPr>
            </a:lvl2pPr>
            <a:lvl3pPr>
              <a:defRPr sz="2400">
                <a:uFillTx/>
              </a:defRPr>
            </a:lvl3pPr>
            <a:lvl4pPr>
              <a:defRPr sz="2000">
                <a:uFillTx/>
              </a:defRPr>
            </a:lvl4pPr>
            <a:lvl5pPr>
              <a:defRPr sz="2000">
                <a:uFillTx/>
              </a:defRPr>
            </a:lvl5pPr>
            <a:lvl6pPr>
              <a:defRPr sz="2000">
                <a:uFillTx/>
              </a:defRPr>
            </a:lvl6pPr>
            <a:lvl7pPr>
              <a:defRPr sz="2000">
                <a:uFillTx/>
              </a:defRPr>
            </a:lvl7pPr>
            <a:lvl8pPr>
              <a:defRPr sz="2000">
                <a:uFillTx/>
              </a:defRPr>
            </a:lvl8pPr>
            <a:lvl9pPr>
              <a:defRPr sz="20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uFillTx/>
              </a:defRPr>
            </a:lvl1pPr>
            <a:lvl2pPr marL="457200" indent="0">
              <a:buNone/>
              <a:defRPr sz="1200">
                <a:uFillTx/>
              </a:defRPr>
            </a:lvl2pPr>
            <a:lvl3pPr marL="914400" indent="0">
              <a:buNone/>
              <a:defRPr sz="1000">
                <a:uFillTx/>
              </a:defRPr>
            </a:lvl3pPr>
            <a:lvl4pPr marL="1371600" indent="0">
              <a:buNone/>
              <a:defRPr sz="900">
                <a:uFillTx/>
              </a:defRPr>
            </a:lvl4pPr>
            <a:lvl5pPr marL="1828800" indent="0">
              <a:buNone/>
              <a:defRPr sz="900">
                <a:uFillTx/>
              </a:defRPr>
            </a:lvl5pPr>
            <a:lvl6pPr marL="2286000" indent="0">
              <a:buNone/>
              <a:defRPr sz="900">
                <a:uFillTx/>
              </a:defRPr>
            </a:lvl6pPr>
            <a:lvl7pPr marL="2743200" indent="0">
              <a:buNone/>
              <a:defRPr sz="900">
                <a:uFillTx/>
              </a:defRPr>
            </a:lvl7pPr>
            <a:lvl8pPr marL="3200400" indent="0">
              <a:buNone/>
              <a:defRPr sz="900">
                <a:uFillTx/>
              </a:defRPr>
            </a:lvl8pPr>
            <a:lvl9pPr marL="3657600" indent="0">
              <a:buNone/>
              <a:defRPr sz="900">
                <a:uFillTx/>
              </a:defRPr>
            </a:lvl9pPr>
          </a:lstStyle>
          <a:p>
            <a:pPr lvl="0"/>
            <a:r>
              <a:rPr lang="en-US">
                <a:uFillTx/>
              </a:rPr>
              <a:t>Click to edit Master text styles</a:t>
            </a:r>
          </a:p>
        </p:txBody>
      </p:sp>
      <p:sp>
        <p:nvSpPr>
          <p:cNvPr id="5" name="Rectangle 6"/>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6" name="Rectangle 7"/>
          <p:cNvSpPr>
            <a:spLocks noGrp="1" noChangeArrowheads="1"/>
          </p:cNvSpPr>
          <p:nvPr>
            <p:ph type="ftr" sz="quarter" idx="11"/>
          </p:nvPr>
        </p:nvSpPr>
        <p:spPr/>
        <p:txBody>
          <a:bodyPr/>
          <a:lstStyle>
            <a:lvl1pPr>
              <a:defRPr>
                <a:uFillTx/>
              </a:defRPr>
            </a:lvl1pPr>
          </a:lstStyle>
          <a:p>
            <a:pPr>
              <a:defRPr>
                <a:uFillTx/>
              </a:defRPr>
            </a:pPr>
            <a:r>
              <a:rPr lang="en-US">
                <a:uFillTx/>
              </a:rPr>
              <a:t>CS 270 – Deep Learning</a:t>
            </a:r>
          </a:p>
        </p:txBody>
      </p:sp>
      <p:sp>
        <p:nvSpPr>
          <p:cNvPr id="7" name="Rectangle 8"/>
          <p:cNvSpPr>
            <a:spLocks noGrp="1" noChangeArrowheads="1"/>
          </p:cNvSpPr>
          <p:nvPr>
            <p:ph type="sldNum" sz="quarter" idx="12"/>
          </p:nvPr>
        </p:nvSpPr>
        <p:spPr/>
        <p:txBody>
          <a:bodyPr/>
          <a:lstStyle>
            <a:lvl1pPr>
              <a:defRPr>
                <a:uFillTx/>
              </a:defRPr>
            </a:lvl1pPr>
          </a:lstStyle>
          <a:p>
            <a:pPr>
              <a:defRPr>
                <a:uFillTx/>
              </a:defRPr>
            </a:pPr>
            <a:fld id="{7C27A754-7439-7649-8A69-1F219AFD26D5}" type="slidenum">
              <a:rPr lang="en-US">
                <a:uFillTx/>
              </a:rPr>
              <a:pPr>
                <a:defRPr>
                  <a:uFillTx/>
                </a:defRPr>
              </a:pPr>
              <a:t>‹#›</a:t>
            </a:fld>
            <a:endParaRPr lang="en-US">
              <a:uFillTx/>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uFillTx/>
              </a:defRPr>
            </a:lvl1pPr>
          </a:lstStyle>
          <a:p>
            <a:r>
              <a:rPr lang="en-US">
                <a:uFillTx/>
              </a:rPr>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pPr lvl="0"/>
            <a:endParaRPr lang="en-US" noProof="0">
              <a:uFillTx/>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uFillTx/>
              </a:defRPr>
            </a:lvl1pPr>
            <a:lvl2pPr marL="457200" indent="0">
              <a:buNone/>
              <a:defRPr sz="1200">
                <a:uFillTx/>
              </a:defRPr>
            </a:lvl2pPr>
            <a:lvl3pPr marL="914400" indent="0">
              <a:buNone/>
              <a:defRPr sz="1000">
                <a:uFillTx/>
              </a:defRPr>
            </a:lvl3pPr>
            <a:lvl4pPr marL="1371600" indent="0">
              <a:buNone/>
              <a:defRPr sz="900">
                <a:uFillTx/>
              </a:defRPr>
            </a:lvl4pPr>
            <a:lvl5pPr marL="1828800" indent="0">
              <a:buNone/>
              <a:defRPr sz="900">
                <a:uFillTx/>
              </a:defRPr>
            </a:lvl5pPr>
            <a:lvl6pPr marL="2286000" indent="0">
              <a:buNone/>
              <a:defRPr sz="900">
                <a:uFillTx/>
              </a:defRPr>
            </a:lvl6pPr>
            <a:lvl7pPr marL="2743200" indent="0">
              <a:buNone/>
              <a:defRPr sz="900">
                <a:uFillTx/>
              </a:defRPr>
            </a:lvl7pPr>
            <a:lvl8pPr marL="3200400" indent="0">
              <a:buNone/>
              <a:defRPr sz="900">
                <a:uFillTx/>
              </a:defRPr>
            </a:lvl8pPr>
            <a:lvl9pPr marL="3657600" indent="0">
              <a:buNone/>
              <a:defRPr sz="900">
                <a:uFillTx/>
              </a:defRPr>
            </a:lvl9pPr>
          </a:lstStyle>
          <a:p>
            <a:pPr lvl="0"/>
            <a:r>
              <a:rPr lang="en-US">
                <a:uFillTx/>
              </a:rPr>
              <a:t>Click to edit Master text styles</a:t>
            </a:r>
          </a:p>
        </p:txBody>
      </p:sp>
      <p:sp>
        <p:nvSpPr>
          <p:cNvPr id="5" name="Rectangle 6"/>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6" name="Rectangle 7"/>
          <p:cNvSpPr>
            <a:spLocks noGrp="1" noChangeArrowheads="1"/>
          </p:cNvSpPr>
          <p:nvPr>
            <p:ph type="ftr" sz="quarter" idx="11"/>
          </p:nvPr>
        </p:nvSpPr>
        <p:spPr/>
        <p:txBody>
          <a:bodyPr/>
          <a:lstStyle>
            <a:lvl1pPr>
              <a:defRPr>
                <a:uFillTx/>
              </a:defRPr>
            </a:lvl1pPr>
          </a:lstStyle>
          <a:p>
            <a:pPr>
              <a:defRPr>
                <a:uFillTx/>
              </a:defRPr>
            </a:pPr>
            <a:r>
              <a:rPr lang="en-US">
                <a:uFillTx/>
              </a:rPr>
              <a:t>CS 270 – Deep Learning</a:t>
            </a:r>
          </a:p>
        </p:txBody>
      </p:sp>
      <p:sp>
        <p:nvSpPr>
          <p:cNvPr id="7" name="Rectangle 8"/>
          <p:cNvSpPr>
            <a:spLocks noGrp="1" noChangeArrowheads="1"/>
          </p:cNvSpPr>
          <p:nvPr>
            <p:ph type="sldNum" sz="quarter" idx="12"/>
          </p:nvPr>
        </p:nvSpPr>
        <p:spPr/>
        <p:txBody>
          <a:bodyPr/>
          <a:lstStyle>
            <a:lvl1pPr>
              <a:defRPr>
                <a:uFillTx/>
              </a:defRPr>
            </a:lvl1pPr>
          </a:lstStyle>
          <a:p>
            <a:pPr>
              <a:defRPr>
                <a:uFillTx/>
              </a:defRPr>
            </a:pPr>
            <a:fld id="{6E99C5E7-2125-A14A-BBDD-B5333DF69143}" type="slidenum">
              <a:rPr lang="en-US">
                <a:uFillTx/>
              </a:rPr>
              <a:pPr>
                <a:defRPr>
                  <a:uFillTx/>
                </a:defRPr>
              </a:pPr>
              <a:t>‹#›</a:t>
            </a:fld>
            <a:endParaRPr lang="en-US">
              <a:uFillTx/>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p:nvPr/>
        </p:nvGrpSpPr>
        <p:grpSpPr>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shade val="46275"/>
                  </a:schemeClr>
                </a:gs>
                <a:gs pos="100000">
                  <a:schemeClr val="accent2"/>
                </a:gs>
              </a:gsLst>
              <a:lin ang="0" scaled="1"/>
            </a:gradFill>
            <a:ln w="9525" cap="rnd">
              <a:noFill/>
              <a:round/>
            </a:ln>
            <a:effectLst/>
          </p:spPr>
          <p:txBody>
            <a:bodyPr>
              <a:prstTxWarp prst="textNoShape">
                <a:avLst/>
              </a:prstTxWarp>
            </a:bodyPr>
            <a:lstStyle/>
            <a:p>
              <a:pPr>
                <a:defRPr>
                  <a:uFillTx/>
                </a:defRPr>
              </a:pPr>
              <a:endParaRPr lang="en-US">
                <a:uFillTx/>
              </a:endParaRPr>
            </a:p>
          </p:txBody>
        </p:sp>
        <p:sp>
          <p:nvSpPr>
            <p:cNvPr id="6148"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prstTxWarp prst="textNoShape">
                <a:avLst/>
              </a:prstTxWarp>
            </a:bodyPr>
            <a:lstStyle/>
            <a:p>
              <a:pPr>
                <a:defRPr>
                  <a:uFillTx/>
                </a:defRPr>
              </a:pPr>
              <a:endParaRPr lang="en-US">
                <a:uFillTx/>
              </a:endParaRPr>
            </a:p>
          </p:txBody>
        </p:sp>
      </p:grpSp>
      <p:sp>
        <p:nvSpPr>
          <p:cNvPr id="6149" name="Rectangle 5"/>
          <p:cNvSpPr>
            <a:spLocks noGrp="1" noChangeArrowheads="1"/>
          </p:cNvSpPr>
          <p:nvPr>
            <p:ph type="title"/>
          </p:nvPr>
        </p:nvSpPr>
        <p:spPr bwMode="auto">
          <a:xfrm>
            <a:off x="609600" y="228600"/>
            <a:ext cx="7772400" cy="838200"/>
          </a:xfrm>
          <a:prstGeom prst="rect">
            <a:avLst/>
          </a:prstGeom>
          <a:noFill/>
          <a:ln w="9525">
            <a:noFill/>
            <a:miter lim="800000"/>
          </a:ln>
          <a:effectLst/>
        </p:spPr>
        <p:txBody>
          <a:bodyPr vert="horz" wrap="square" lIns="92075" tIns="46038" rIns="92075" bIns="46038" numCol="1" anchor="ctr" anchorCtr="0" compatLnSpc="1">
            <a:prstTxWarp prst="textNoShape">
              <a:avLst/>
            </a:prstTxWarp>
          </a:bodyPr>
          <a:lstStyle/>
          <a:p>
            <a:pPr lvl="0"/>
            <a:r>
              <a:rPr lang="en-US">
                <a:uFillTx/>
              </a:rPr>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2075" tIns="46038" rIns="92075" bIns="46038" numCol="1" anchor="ctr" anchorCtr="0" compatLnSpc="1">
            <a:prstTxWarp prst="textNoShape">
              <a:avLst/>
            </a:prstTxWarp>
          </a:bodyPr>
          <a:lstStyle>
            <a:lvl1pPr>
              <a:defRPr sz="1200">
                <a:uFillTx/>
              </a:defRPr>
            </a:lvl1pPr>
          </a:lstStyle>
          <a:p>
            <a:pPr>
              <a:defRPr>
                <a:uFillTx/>
              </a:defRPr>
            </a:pPr>
            <a:endParaRPr lang="en-US">
              <a:uFillTx/>
            </a:endParaRPr>
          </a:p>
        </p:txBody>
      </p:sp>
      <p:sp>
        <p:nvSpPr>
          <p:cNvPr id="6151" name="Rectangle 7"/>
          <p:cNvSpPr>
            <a:spLocks noGrp="1" noChangeArrowheads="1"/>
          </p:cNvSpPr>
          <p:nvPr>
            <p:ph type="ftr" sz="quarter" idx="3"/>
          </p:nvPr>
        </p:nvSpPr>
        <p:spPr bwMode="auto">
          <a:xfrm>
            <a:off x="2895600" y="6248400"/>
            <a:ext cx="3429000" cy="457200"/>
          </a:xfrm>
          <a:prstGeom prst="rect">
            <a:avLst/>
          </a:prstGeom>
          <a:noFill/>
          <a:ln w="9525">
            <a:noFill/>
            <a:miter lim="800000"/>
          </a:ln>
          <a:effectLst/>
        </p:spPr>
        <p:txBody>
          <a:bodyPr vert="horz" wrap="square" lIns="92075" tIns="46038" rIns="92075" bIns="46038" numCol="1" anchor="ctr" anchorCtr="0" compatLnSpc="1">
            <a:prstTxWarp prst="textNoShape">
              <a:avLst/>
            </a:prstTxWarp>
          </a:bodyPr>
          <a:lstStyle>
            <a:lvl1pPr algn="ctr">
              <a:defRPr sz="1200">
                <a:uFillTx/>
              </a:defRPr>
            </a:lvl1pPr>
          </a:lstStyle>
          <a:p>
            <a:pPr>
              <a:defRPr>
                <a:uFillTx/>
              </a:defRPr>
            </a:pPr>
            <a:r>
              <a:rPr lang="en-US">
                <a:uFillTx/>
              </a:rPr>
              <a:t>CS 270 – Deep Learning</a:t>
            </a: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2075" tIns="46038" rIns="92075" bIns="46038" numCol="1" anchor="ctr" anchorCtr="0" compatLnSpc="1">
            <a:prstTxWarp prst="textNoShape">
              <a:avLst/>
            </a:prstTxWarp>
          </a:bodyPr>
          <a:lstStyle>
            <a:lvl1pPr algn="r">
              <a:defRPr sz="1200">
                <a:uFillTx/>
              </a:defRPr>
            </a:lvl1pPr>
          </a:lstStyle>
          <a:p>
            <a:pPr>
              <a:defRPr>
                <a:uFillTx/>
              </a:defRPr>
            </a:pPr>
            <a:fld id="{9378BBB9-08A5-AA49-9083-5D3A37579694}" type="slidenum">
              <a:rPr lang="en-US">
                <a:uFillTx/>
              </a:rPr>
              <a:pPr>
                <a:defRPr>
                  <a:uFillTx/>
                </a:defRPr>
              </a:pPr>
              <a:t>‹#›</a:t>
            </a:fld>
            <a:endParaRPr lang="en-US">
              <a:uFillTx/>
            </a:endParaRPr>
          </a:p>
        </p:txBody>
      </p:sp>
      <p:sp>
        <p:nvSpPr>
          <p:cNvPr id="1031" name="Rectangle 9"/>
          <p:cNvSpPr>
            <a:spLocks noGrp="1" noChangeArrowheads="1"/>
          </p:cNvSpPr>
          <p:nvPr>
            <p:ph type="body" idx="1"/>
          </p:nvPr>
        </p:nvSpPr>
        <p:spPr bwMode="auto">
          <a:xfrm>
            <a:off x="685800" y="1295400"/>
            <a:ext cx="7772400" cy="48006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ctr" rtl="0" eaLnBrk="0" fontAlgn="base" hangingPunct="0">
        <a:spcBef>
          <a:spcPct val="0"/>
        </a:spcBef>
        <a:spcAft>
          <a:spcPct val="0"/>
        </a:spcAft>
        <a:defRPr sz="3200">
          <a:solidFill>
            <a:schemeClr val="tx2"/>
          </a:solidFill>
          <a:effectLst>
            <a:outerShdw blurRad="38100" dist="38100" dir="2700000" algn="tl">
              <a:srgbClr val="000000"/>
            </a:outerShdw>
          </a:effectLst>
          <a:uFillTx/>
          <a:latin typeface="+mj-lt"/>
          <a:ea typeface="ＭＳ Ｐゴシック" charset="-128"/>
          <a:cs typeface="ＭＳ Ｐゴシック" charset="-128"/>
        </a:defRPr>
      </a:lvl1pPr>
      <a:lvl2pPr algn="ctr" rtl="0" eaLnBrk="0" fontAlgn="base" hangingPunct="0">
        <a:spcBef>
          <a:spcPct val="0"/>
        </a:spcBef>
        <a:spcAft>
          <a:spcPct val="0"/>
        </a:spcAft>
        <a:defRPr sz="3200">
          <a:solidFill>
            <a:schemeClr val="tx2"/>
          </a:solidFill>
          <a:effectLst>
            <a:outerShdw blurRad="38100" dist="38100" dir="2700000" algn="tl">
              <a:srgbClr val="000000"/>
            </a:outerShdw>
          </a:effectLst>
          <a:uFillTx/>
          <a:latin typeface="Arial" charset="0"/>
          <a:ea typeface="ＭＳ Ｐゴシック" charset="-128"/>
          <a:cs typeface="ＭＳ Ｐゴシック" charset="-128"/>
        </a:defRPr>
      </a:lvl2pPr>
      <a:lvl3pPr algn="ctr" rtl="0" eaLnBrk="0" fontAlgn="base" hangingPunct="0">
        <a:spcBef>
          <a:spcPct val="0"/>
        </a:spcBef>
        <a:spcAft>
          <a:spcPct val="0"/>
        </a:spcAft>
        <a:defRPr sz="3200">
          <a:solidFill>
            <a:schemeClr val="tx2"/>
          </a:solidFill>
          <a:effectLst>
            <a:outerShdw blurRad="38100" dist="38100" dir="2700000" algn="tl">
              <a:srgbClr val="000000"/>
            </a:outerShdw>
          </a:effectLst>
          <a:uFillTx/>
          <a:latin typeface="Arial" charset="0"/>
          <a:ea typeface="ＭＳ Ｐゴシック" charset="-128"/>
          <a:cs typeface="ＭＳ Ｐゴシック" charset="-128"/>
        </a:defRPr>
      </a:lvl3pPr>
      <a:lvl4pPr algn="ctr" rtl="0" eaLnBrk="0" fontAlgn="base" hangingPunct="0">
        <a:spcBef>
          <a:spcPct val="0"/>
        </a:spcBef>
        <a:spcAft>
          <a:spcPct val="0"/>
        </a:spcAft>
        <a:defRPr sz="3200">
          <a:solidFill>
            <a:schemeClr val="tx2"/>
          </a:solidFill>
          <a:effectLst>
            <a:outerShdw blurRad="38100" dist="38100" dir="2700000" algn="tl">
              <a:srgbClr val="000000"/>
            </a:outerShdw>
          </a:effectLst>
          <a:uFillTx/>
          <a:latin typeface="Arial" charset="0"/>
          <a:ea typeface="ＭＳ Ｐゴシック" charset="-128"/>
          <a:cs typeface="ＭＳ Ｐゴシック" charset="-128"/>
        </a:defRPr>
      </a:lvl4pPr>
      <a:lvl5pPr algn="ctr" rtl="0" eaLnBrk="0" fontAlgn="base" hangingPunct="0">
        <a:spcBef>
          <a:spcPct val="0"/>
        </a:spcBef>
        <a:spcAft>
          <a:spcPct val="0"/>
        </a:spcAft>
        <a:defRPr sz="3200">
          <a:solidFill>
            <a:schemeClr val="tx2"/>
          </a:solidFill>
          <a:effectLst>
            <a:outerShdw blurRad="38100" dist="38100" dir="2700000" algn="tl">
              <a:srgbClr val="000000"/>
            </a:outerShdw>
          </a:effectLst>
          <a:uFillTx/>
          <a:latin typeface="Arial" charset="0"/>
          <a:ea typeface="ＭＳ Ｐゴシック" charset="-128"/>
          <a:cs typeface="ＭＳ Ｐゴシック" charset="-128"/>
        </a:defRPr>
      </a:lvl5pPr>
      <a:lvl6pPr marL="457200" algn="ctr" rtl="0" fontAlgn="base">
        <a:spcBef>
          <a:spcPct val="0"/>
        </a:spcBef>
        <a:spcAft>
          <a:spcPct val="0"/>
        </a:spcAft>
        <a:defRPr sz="3200">
          <a:solidFill>
            <a:schemeClr val="tx2"/>
          </a:solidFill>
          <a:effectLst>
            <a:outerShdw blurRad="38100" dist="38100" dir="2700000" algn="tl">
              <a:srgbClr val="000000"/>
            </a:outerShdw>
          </a:effectLst>
          <a:uFillTx/>
          <a:latin typeface="Arial" charset="0"/>
        </a:defRPr>
      </a:lvl6pPr>
      <a:lvl7pPr marL="914400" algn="ctr" rtl="0" fontAlgn="base">
        <a:spcBef>
          <a:spcPct val="0"/>
        </a:spcBef>
        <a:spcAft>
          <a:spcPct val="0"/>
        </a:spcAft>
        <a:defRPr sz="3200">
          <a:solidFill>
            <a:schemeClr val="tx2"/>
          </a:solidFill>
          <a:effectLst>
            <a:outerShdw blurRad="38100" dist="38100" dir="2700000" algn="tl">
              <a:srgbClr val="000000"/>
            </a:outerShdw>
          </a:effectLst>
          <a:uFillTx/>
          <a:latin typeface="Arial" charset="0"/>
        </a:defRPr>
      </a:lvl7pPr>
      <a:lvl8pPr marL="1371600" algn="ctr" rtl="0" fontAlgn="base">
        <a:spcBef>
          <a:spcPct val="0"/>
        </a:spcBef>
        <a:spcAft>
          <a:spcPct val="0"/>
        </a:spcAft>
        <a:defRPr sz="3200">
          <a:solidFill>
            <a:schemeClr val="tx2"/>
          </a:solidFill>
          <a:effectLst>
            <a:outerShdw blurRad="38100" dist="38100" dir="2700000" algn="tl">
              <a:srgbClr val="000000"/>
            </a:outerShdw>
          </a:effectLst>
          <a:uFillTx/>
          <a:latin typeface="Arial" charset="0"/>
        </a:defRPr>
      </a:lvl8pPr>
      <a:lvl9pPr marL="1828800" algn="ctr" rtl="0" fontAlgn="base">
        <a:spcBef>
          <a:spcPct val="0"/>
        </a:spcBef>
        <a:spcAft>
          <a:spcPct val="0"/>
        </a:spcAft>
        <a:defRPr sz="3200">
          <a:solidFill>
            <a:schemeClr val="tx2"/>
          </a:solidFill>
          <a:effectLst>
            <a:outerShdw blurRad="38100" dist="38100" dir="2700000" algn="tl">
              <a:srgbClr val="000000"/>
            </a:outerShdw>
          </a:effectLst>
          <a:uFillTx/>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2"/>
        <a:buChar char="l"/>
        <a:defRPr sz="2400">
          <a:solidFill>
            <a:schemeClr val="tx1"/>
          </a:solidFill>
          <a:uFillTx/>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000">
          <a:solidFill>
            <a:schemeClr val="tx1"/>
          </a:solidFill>
          <a:uFillTx/>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2"/>
        <a:buChar char="l"/>
        <a:defRPr>
          <a:solidFill>
            <a:schemeClr val="tx1"/>
          </a:solidFill>
          <a:uFillTx/>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a:solidFill>
            <a:schemeClr val="tx1"/>
          </a:solidFill>
          <a:uFillTx/>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a:solidFill>
            <a:schemeClr val="tx1"/>
          </a:solidFill>
          <a:uFillTx/>
          <a:latin typeface="+mn-lt"/>
          <a:ea typeface="ＭＳ Ｐゴシック" charset="-128"/>
        </a:defRPr>
      </a:lvl5pPr>
      <a:lvl6pPr marL="2514600" indent="-228600" algn="l" rtl="0" fontAlgn="base">
        <a:spcBef>
          <a:spcPct val="20000"/>
        </a:spcBef>
        <a:spcAft>
          <a:spcPct val="0"/>
        </a:spcAft>
        <a:buClr>
          <a:schemeClr val="accent1"/>
        </a:buClr>
        <a:buChar char="•"/>
        <a:defRPr>
          <a:solidFill>
            <a:schemeClr val="tx1"/>
          </a:solidFill>
          <a:uFillTx/>
          <a:latin typeface="+mn-lt"/>
          <a:ea typeface="ＭＳ Ｐゴシック" charset="-128"/>
        </a:defRPr>
      </a:lvl6pPr>
      <a:lvl7pPr marL="2971800" indent="-228600" algn="l" rtl="0" fontAlgn="base">
        <a:spcBef>
          <a:spcPct val="20000"/>
        </a:spcBef>
        <a:spcAft>
          <a:spcPct val="0"/>
        </a:spcAft>
        <a:buClr>
          <a:schemeClr val="accent1"/>
        </a:buClr>
        <a:buChar char="•"/>
        <a:defRPr>
          <a:solidFill>
            <a:schemeClr val="tx1"/>
          </a:solidFill>
          <a:uFillTx/>
          <a:latin typeface="+mn-lt"/>
          <a:ea typeface="ＭＳ Ｐゴシック" charset="-128"/>
        </a:defRPr>
      </a:lvl7pPr>
      <a:lvl8pPr marL="3429000" indent="-228600" algn="l" rtl="0" fontAlgn="base">
        <a:spcBef>
          <a:spcPct val="20000"/>
        </a:spcBef>
        <a:spcAft>
          <a:spcPct val="0"/>
        </a:spcAft>
        <a:buClr>
          <a:schemeClr val="accent1"/>
        </a:buClr>
        <a:buChar char="•"/>
        <a:defRPr>
          <a:solidFill>
            <a:schemeClr val="tx1"/>
          </a:solidFill>
          <a:uFillTx/>
          <a:latin typeface="+mn-lt"/>
          <a:ea typeface="ＭＳ Ｐゴシック" charset="-128"/>
        </a:defRPr>
      </a:lvl8pPr>
      <a:lvl9pPr marL="3886200" indent="-228600" algn="l" rtl="0" fontAlgn="base">
        <a:spcBef>
          <a:spcPct val="20000"/>
        </a:spcBef>
        <a:spcAft>
          <a:spcPct val="0"/>
        </a:spcAft>
        <a:buClr>
          <a:schemeClr val="accent1"/>
        </a:buClr>
        <a:buChar char="•"/>
        <a:defRPr>
          <a:solidFill>
            <a:schemeClr val="tx1"/>
          </a:solidFill>
          <a:uFillTx/>
          <a:latin typeface="+mn-lt"/>
          <a:ea typeface="ＭＳ Ｐゴシック" charset="-128"/>
        </a:defRPr>
      </a:lvl9pPr>
    </p:bodyStyle>
    <p:otherStyle>
      <a:defPPr>
        <a:defRPr lang="en-US">
          <a:uFillTx/>
        </a:defRPr>
      </a:defPPr>
      <a:lvl1pPr marL="0" algn="l" defTabSz="457200" rtl="0" eaLnBrk="1" latinLnBrk="0" hangingPunct="1">
        <a:defRPr sz="1800" kern="1200">
          <a:solidFill>
            <a:schemeClr val="tx1"/>
          </a:solidFill>
          <a:uFillTx/>
          <a:latin typeface="+mn-lt"/>
          <a:ea typeface="+mn-ea"/>
          <a:cs typeface="+mn-cs"/>
        </a:defRPr>
      </a:lvl1pPr>
      <a:lvl2pPr marL="457200" algn="l" defTabSz="457200" rtl="0" eaLnBrk="1" latinLnBrk="0" hangingPunct="1">
        <a:defRPr sz="1800" kern="1200">
          <a:solidFill>
            <a:schemeClr val="tx1"/>
          </a:solidFill>
          <a:uFillTx/>
          <a:latin typeface="+mn-lt"/>
          <a:ea typeface="+mn-ea"/>
          <a:cs typeface="+mn-cs"/>
        </a:defRPr>
      </a:lvl2pPr>
      <a:lvl3pPr marL="914400" algn="l" defTabSz="457200" rtl="0" eaLnBrk="1" latinLnBrk="0" hangingPunct="1">
        <a:defRPr sz="1800" kern="1200">
          <a:solidFill>
            <a:schemeClr val="tx1"/>
          </a:solidFill>
          <a:uFillTx/>
          <a:latin typeface="+mn-lt"/>
          <a:ea typeface="+mn-ea"/>
          <a:cs typeface="+mn-cs"/>
        </a:defRPr>
      </a:lvl3pPr>
      <a:lvl4pPr marL="1371600" algn="l" defTabSz="457200" rtl="0" eaLnBrk="1" latinLnBrk="0" hangingPunct="1">
        <a:defRPr sz="1800" kern="1200">
          <a:solidFill>
            <a:schemeClr val="tx1"/>
          </a:solidFill>
          <a:uFillTx/>
          <a:latin typeface="+mn-lt"/>
          <a:ea typeface="+mn-ea"/>
          <a:cs typeface="+mn-cs"/>
        </a:defRPr>
      </a:lvl4pPr>
      <a:lvl5pPr marL="1828800" algn="l" defTabSz="457200" rtl="0" eaLnBrk="1" latinLnBrk="0" hangingPunct="1">
        <a:defRPr sz="1800" kern="1200">
          <a:solidFill>
            <a:schemeClr val="tx1"/>
          </a:solidFill>
          <a:uFillTx/>
          <a:latin typeface="+mn-lt"/>
          <a:ea typeface="+mn-ea"/>
          <a:cs typeface="+mn-cs"/>
        </a:defRPr>
      </a:lvl5pPr>
      <a:lvl6pPr marL="2286000" algn="l" defTabSz="457200" rtl="0" eaLnBrk="1" latinLnBrk="0" hangingPunct="1">
        <a:defRPr sz="1800" kern="1200">
          <a:solidFill>
            <a:schemeClr val="tx1"/>
          </a:solidFill>
          <a:uFillTx/>
          <a:latin typeface="+mn-lt"/>
          <a:ea typeface="+mn-ea"/>
          <a:cs typeface="+mn-cs"/>
        </a:defRPr>
      </a:lvl6pPr>
      <a:lvl7pPr marL="2743200" algn="l" defTabSz="457200" rtl="0" eaLnBrk="1" latinLnBrk="0" hangingPunct="1">
        <a:defRPr sz="1800" kern="1200">
          <a:solidFill>
            <a:schemeClr val="tx1"/>
          </a:solidFill>
          <a:uFillTx/>
          <a:latin typeface="+mn-lt"/>
          <a:ea typeface="+mn-ea"/>
          <a:cs typeface="+mn-cs"/>
        </a:defRPr>
      </a:lvl7pPr>
      <a:lvl8pPr marL="3200400" algn="l" defTabSz="457200" rtl="0" eaLnBrk="1" latinLnBrk="0" hangingPunct="1">
        <a:defRPr sz="1800" kern="1200">
          <a:solidFill>
            <a:schemeClr val="tx1"/>
          </a:solidFill>
          <a:uFillTx/>
          <a:latin typeface="+mn-lt"/>
          <a:ea typeface="+mn-ea"/>
          <a:cs typeface="+mn-cs"/>
        </a:defRPr>
      </a:lvl8pPr>
      <a:lvl9pPr marL="3657600" algn="l" defTabSz="457200" rtl="0" eaLnBrk="1" latinLnBrk="0" hangingPunct="1">
        <a:defRPr sz="1800" kern="1200">
          <a:solidFill>
            <a:schemeClr val="tx1"/>
          </a:solidFill>
          <a:uFillTx/>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07.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74.tiff"/><Relationship Id="rId4" Type="http://schemas.openxmlformats.org/officeDocument/2006/relationships/image" Target="../media/image73.tiff"/></Relationships>
</file>

<file path=ppt/slides/_rels/slide111.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77.tiff"/><Relationship Id="rId4" Type="http://schemas.openxmlformats.org/officeDocument/2006/relationships/image" Target="../media/image76.tiff"/></Relationships>
</file>

<file path=ppt/slides/_rels/slide112.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79.tiff"/></Relationships>
</file>

<file path=ppt/slides/_rels/slide1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84.tiff"/></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12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5.tiff"/><Relationship Id="rId7" Type="http://schemas.openxmlformats.org/officeDocument/2006/relationships/oleObject" Target="../embeddings/oleObject2.bin"/><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oleObject" Target="../embeddings/oleObject1.bin"/><Relationship Id="rId4" Type="http://schemas.openxmlformats.org/officeDocument/2006/relationships/image" Target="../media/image2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yann.lecun.com/exdb/mnist/"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deeplearning.net/demos/"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81.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9.tiff"/></Relationships>
</file>

<file path=ppt/slides/_rels/slide82.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83.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Learning</a:t>
            </a:r>
          </a:p>
        </p:txBody>
      </p:sp>
      <p:sp>
        <p:nvSpPr>
          <p:cNvPr id="3" name="Content Placeholder 2"/>
          <p:cNvSpPr>
            <a:spLocks noGrp="1"/>
          </p:cNvSpPr>
          <p:nvPr>
            <p:ph idx="1"/>
          </p:nvPr>
        </p:nvSpPr>
        <p:spPr/>
        <p:txBody>
          <a:bodyPr>
            <a:normAutofit lnSpcReduction="10000"/>
          </a:bodyPr>
          <a:lstStyle/>
          <a:p>
            <a:pPr marL="457200" indent="-457200" eaLnBrk="1" hangingPunct="1"/>
            <a:r>
              <a:rPr lang="en-US" dirty="0"/>
              <a:t>Basic Philosophy</a:t>
            </a:r>
          </a:p>
          <a:p>
            <a:pPr marL="457200" indent="-457200" eaLnBrk="1" hangingPunct="1"/>
            <a:r>
              <a:rPr lang="en-US" dirty="0"/>
              <a:t>Why Deep Learning</a:t>
            </a:r>
          </a:p>
          <a:p>
            <a:pPr marL="457200" indent="-457200" eaLnBrk="1" hangingPunct="1"/>
            <a:r>
              <a:rPr lang="en-US" dirty="0"/>
              <a:t>Deep Backpropagation</a:t>
            </a:r>
          </a:p>
          <a:p>
            <a:pPr marL="457200" indent="-457200" eaLnBrk="1" hangingPunct="1"/>
            <a:r>
              <a:rPr lang="en-US" dirty="0"/>
              <a:t>CNNs – Convolutional Neural Networks</a:t>
            </a:r>
          </a:p>
          <a:p>
            <a:pPr marL="457200" indent="-457200" eaLnBrk="1" hangingPunct="1"/>
            <a:r>
              <a:rPr lang="en-US" dirty="0"/>
              <a:t>First “Deep” Nets - Unsupervised Pre-Training Networks</a:t>
            </a:r>
          </a:p>
          <a:p>
            <a:pPr marL="457200" indent="-457200" eaLnBrk="1" hangingPunct="1"/>
            <a:r>
              <a:rPr lang="en-US" dirty="0"/>
              <a:t>Deep Supervised Networks with managed gradient approaches</a:t>
            </a:r>
          </a:p>
          <a:p>
            <a:pPr marL="857250" lvl="1" indent="-457200" eaLnBrk="1" hangingPunct="1"/>
            <a:r>
              <a:rPr lang="en-US" dirty="0"/>
              <a:t>Learning tricks, Dropout, Batch normalization, </a:t>
            </a:r>
            <a:r>
              <a:rPr lang="en-US" dirty="0" err="1"/>
              <a:t>ResNets</a:t>
            </a:r>
            <a:r>
              <a:rPr lang="en-US" dirty="0"/>
              <a:t>, etc.</a:t>
            </a:r>
          </a:p>
          <a:p>
            <a:pPr marL="457200" indent="-457200" eaLnBrk="1" hangingPunct="1"/>
            <a:r>
              <a:rPr lang="en-US" dirty="0"/>
              <a:t>GANs</a:t>
            </a:r>
          </a:p>
          <a:p>
            <a:pPr marL="457200" indent="-457200" eaLnBrk="1" hangingPunct="1"/>
            <a:r>
              <a:rPr lang="en-US" dirty="0"/>
              <a:t>Recurrent Networks - LSTM, GRU</a:t>
            </a:r>
          </a:p>
          <a:p>
            <a:pPr marL="457200" indent="-457200" eaLnBrk="1" hangingPunct="1"/>
            <a:r>
              <a:rPr lang="en-US" dirty="0"/>
              <a:t>Deep Reinforcement Learning</a:t>
            </a:r>
          </a:p>
          <a:p>
            <a:pPr marL="457200" indent="-457200" eaLnBrk="1" hangingPunct="1"/>
            <a:r>
              <a:rPr lang="en-US" dirty="0"/>
              <a:t>Transformers - GPT</a:t>
            </a:r>
          </a:p>
          <a:p>
            <a:endParaRPr lang="en-US" dirty="0"/>
          </a:p>
        </p:txBody>
      </p:sp>
      <p:sp>
        <p:nvSpPr>
          <p:cNvPr id="4" name="Footer Placeholder 3"/>
          <p:cNvSpPr>
            <a:spLocks noGrp="1"/>
          </p:cNvSpPr>
          <p:nvPr>
            <p:ph type="ftr" sz="quarter" idx="11"/>
          </p:nvPr>
        </p:nvSpPr>
        <p:spPr/>
        <p:txBody>
          <a:bodyPr/>
          <a:lstStyle/>
          <a:p>
            <a:pPr>
              <a:defRPr>
                <a:uFillTx/>
              </a:defRPr>
            </a:pPr>
            <a:r>
              <a:rPr lang="en-US">
                <a:uFillTx/>
              </a:rPr>
              <a:t>CS 270 – Deep Learning</a:t>
            </a:r>
            <a:endParaRPr lang="en-US" dirty="0">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a:t>
            </a:fld>
            <a:endParaRPr lang="en-US" dirty="0">
              <a:uFillTx/>
            </a:endParaRPr>
          </a:p>
        </p:txBody>
      </p:sp>
    </p:spTree>
    <p:extLst>
      <p:ext uri="{BB962C8B-B14F-4D97-AF65-F5344CB8AC3E}">
        <p14:creationId xmlns:p14="http://schemas.microsoft.com/office/powerpoint/2010/main" val="4215573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6314"/>
            <a:ext cx="7772400" cy="838200"/>
          </a:xfrm>
        </p:spPr>
        <p:txBody>
          <a:bodyPr/>
          <a:lstStyle/>
          <a:p>
            <a:r>
              <a:rPr lang="en-US" dirty="0">
                <a:uFillTx/>
              </a:rPr>
              <a:t>Convolutional Neural Networks</a:t>
            </a:r>
          </a:p>
        </p:txBody>
      </p:sp>
      <p:sp>
        <p:nvSpPr>
          <p:cNvPr id="3" name="Content Placeholder 2"/>
          <p:cNvSpPr>
            <a:spLocks noGrp="1"/>
          </p:cNvSpPr>
          <p:nvPr>
            <p:ph idx="1"/>
          </p:nvPr>
        </p:nvSpPr>
        <p:spPr>
          <a:xfrm>
            <a:off x="685800" y="990600"/>
            <a:ext cx="7772400" cy="5257800"/>
          </a:xfrm>
        </p:spPr>
        <p:txBody>
          <a:bodyPr>
            <a:normAutofit fontScale="92500"/>
          </a:bodyPr>
          <a:lstStyle/>
          <a:p>
            <a:r>
              <a:rPr lang="en-US" dirty="0">
                <a:uFillTx/>
              </a:rPr>
              <a:t>"Niche" networks built specifically for problems with low dimensional (e.g. 2-</a:t>
            </a:r>
            <a:r>
              <a:rPr lang="en-US" i="1" dirty="0">
                <a:uFillTx/>
              </a:rPr>
              <a:t>d</a:t>
            </a:r>
            <a:r>
              <a:rPr lang="en-US" dirty="0">
                <a:uFillTx/>
              </a:rPr>
              <a:t>) grid-like local structure – e.g. </a:t>
            </a:r>
            <a:r>
              <a:rPr lang="en-US" dirty="0"/>
              <a:t>Images</a:t>
            </a:r>
            <a:endParaRPr lang="en-US" dirty="0">
              <a:uFillTx/>
            </a:endParaRPr>
          </a:p>
          <a:p>
            <a:pPr lvl="1"/>
            <a:r>
              <a:rPr lang="en-US" dirty="0"/>
              <a:t>Vision, Character recognition, Speech, Games, Images - where neighboring features have high correlations (pixels, words, etc.), while distant features (pixels, words) are  less correlated</a:t>
            </a:r>
          </a:p>
          <a:p>
            <a:pPr lvl="2"/>
            <a:r>
              <a:rPr lang="en-US" dirty="0"/>
              <a:t>Typically just uses raw features (e.g. pixels) with no preprocessing</a:t>
            </a:r>
          </a:p>
          <a:p>
            <a:pPr lvl="1"/>
            <a:r>
              <a:rPr lang="en-US" dirty="0"/>
              <a:t>Natural images have the property of being stationary, meaning that the statistics of one part of the image are the same as any other part</a:t>
            </a:r>
          </a:p>
          <a:p>
            <a:pPr lvl="1"/>
            <a:r>
              <a:rPr lang="en-US" dirty="0">
                <a:uFillTx/>
              </a:rPr>
              <a:t>While standard NN nodes take input from all nodes in the previous layer, CNNs </a:t>
            </a:r>
            <a:r>
              <a:rPr lang="en-US" dirty="0"/>
              <a:t>enforce that a node receives only a small </a:t>
            </a:r>
            <a:r>
              <a:rPr lang="en-US" dirty="0">
                <a:uFillTx/>
              </a:rPr>
              <a:t>set of features which are spatially or temporally close to each other called </a:t>
            </a:r>
            <a:r>
              <a:rPr lang="en-US" i="1" dirty="0">
                <a:uFillTx/>
              </a:rPr>
              <a:t>receptive fields </a:t>
            </a:r>
            <a:r>
              <a:rPr lang="en-US" dirty="0">
                <a:uFillTx/>
              </a:rPr>
              <a:t>from one layer to the next (e.g. 3x3, 5x5), thus enabling ability to handle local 2-D structure.</a:t>
            </a:r>
          </a:p>
          <a:p>
            <a:pPr lvl="2"/>
            <a:r>
              <a:rPr lang="en-US" dirty="0"/>
              <a:t>Can find edges, corners, endpoints, etc.</a:t>
            </a:r>
          </a:p>
          <a:p>
            <a:pPr lvl="2"/>
            <a:r>
              <a:rPr lang="en-US" dirty="0"/>
              <a:t>Good for problems with local 2-D structure, but lousy for general learning with abstract features having no prescribed feature ordering or locality</a:t>
            </a:r>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10</a:t>
            </a:fld>
            <a:endParaRPr lang="en-US">
              <a:uFillTx/>
            </a:endParaRPr>
          </a:p>
        </p:txBody>
      </p:sp>
    </p:spTree>
    <p:extLst>
      <p:ext uri="{BB962C8B-B14F-4D97-AF65-F5344CB8AC3E}">
        <p14:creationId xmlns:p14="http://schemas.microsoft.com/office/powerpoint/2010/main" val="12925387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F801E9F-844F-7E47-A554-3E9501327749}"/>
              </a:ext>
            </a:extLst>
          </p:cNvPr>
          <p:cNvSpPr>
            <a:spLocks noGrp="1"/>
          </p:cNvSpPr>
          <p:nvPr>
            <p:ph type="ftr" sz="quarter" idx="11"/>
          </p:nvPr>
        </p:nvSpPr>
        <p:spPr/>
        <p:txBody>
          <a:bodyPr/>
          <a:lstStyle/>
          <a:p>
            <a:pPr>
              <a:defRPr>
                <a:uFillTx/>
              </a:defRPr>
            </a:pPr>
            <a:r>
              <a:rPr lang="en-US">
                <a:uFillTx/>
              </a:rPr>
              <a:t>CS 270 – Deep Learning</a:t>
            </a:r>
          </a:p>
        </p:txBody>
      </p:sp>
      <p:sp>
        <p:nvSpPr>
          <p:cNvPr id="3" name="Slide Number Placeholder 2">
            <a:extLst>
              <a:ext uri="{FF2B5EF4-FFF2-40B4-BE49-F238E27FC236}">
                <a16:creationId xmlns:a16="http://schemas.microsoft.com/office/drawing/2014/main" id="{9E37FEC7-127F-FB42-8943-1D3129FF605E}"/>
              </a:ext>
            </a:extLst>
          </p:cNvPr>
          <p:cNvSpPr>
            <a:spLocks noGrp="1"/>
          </p:cNvSpPr>
          <p:nvPr>
            <p:ph type="sldNum" sz="quarter" idx="12"/>
          </p:nvPr>
        </p:nvSpPr>
        <p:spPr/>
        <p:txBody>
          <a:bodyPr/>
          <a:lstStyle/>
          <a:p>
            <a:pPr>
              <a:defRPr>
                <a:uFillTx/>
              </a:defRPr>
            </a:pPr>
            <a:fld id="{E90D3189-7DF2-9A44-BC5F-662892817F5F}" type="slidenum">
              <a:rPr lang="en-US" smtClean="0">
                <a:uFillTx/>
              </a:rPr>
              <a:pPr>
                <a:defRPr>
                  <a:uFillTx/>
                </a:defRPr>
              </a:pPr>
              <a:t>100</a:t>
            </a:fld>
            <a:endParaRPr lang="en-US">
              <a:uFillTx/>
            </a:endParaRPr>
          </a:p>
        </p:txBody>
      </p:sp>
      <p:pic>
        <p:nvPicPr>
          <p:cNvPr id="5" name="Picture 4">
            <a:extLst>
              <a:ext uri="{FF2B5EF4-FFF2-40B4-BE49-F238E27FC236}">
                <a16:creationId xmlns:a16="http://schemas.microsoft.com/office/drawing/2014/main" id="{3A1734F4-D376-E244-AE7B-0587A35C5DE6}"/>
              </a:ext>
            </a:extLst>
          </p:cNvPr>
          <p:cNvPicPr>
            <a:picLocks noChangeAspect="1"/>
          </p:cNvPicPr>
          <p:nvPr/>
        </p:nvPicPr>
        <p:blipFill>
          <a:blip r:embed="rId3"/>
          <a:stretch>
            <a:fillRect/>
          </a:stretch>
        </p:blipFill>
        <p:spPr>
          <a:xfrm>
            <a:off x="97728" y="0"/>
            <a:ext cx="8948543" cy="6858000"/>
          </a:xfrm>
          <a:prstGeom prst="rect">
            <a:avLst/>
          </a:prstGeom>
        </p:spPr>
      </p:pic>
    </p:spTree>
    <p:extLst>
      <p:ext uri="{BB962C8B-B14F-4D97-AF65-F5344CB8AC3E}">
        <p14:creationId xmlns:p14="http://schemas.microsoft.com/office/powerpoint/2010/main" val="3770860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C52A046-13BA-384D-BF4A-63EBE598AED7}"/>
              </a:ext>
            </a:extLst>
          </p:cNvPr>
          <p:cNvSpPr>
            <a:spLocks noGrp="1"/>
          </p:cNvSpPr>
          <p:nvPr>
            <p:ph type="ftr" sz="quarter" idx="11"/>
          </p:nvPr>
        </p:nvSpPr>
        <p:spPr/>
        <p:txBody>
          <a:bodyPr/>
          <a:lstStyle/>
          <a:p>
            <a:pPr>
              <a:defRPr>
                <a:uFillTx/>
              </a:defRPr>
            </a:pPr>
            <a:r>
              <a:rPr lang="en-US">
                <a:uFillTx/>
              </a:rPr>
              <a:t>CS 270 – Deep Learning</a:t>
            </a:r>
          </a:p>
        </p:txBody>
      </p:sp>
      <p:sp>
        <p:nvSpPr>
          <p:cNvPr id="3" name="Slide Number Placeholder 2">
            <a:extLst>
              <a:ext uri="{FF2B5EF4-FFF2-40B4-BE49-F238E27FC236}">
                <a16:creationId xmlns:a16="http://schemas.microsoft.com/office/drawing/2014/main" id="{8739D433-A338-F445-A619-B8C7E97D925F}"/>
              </a:ext>
            </a:extLst>
          </p:cNvPr>
          <p:cNvSpPr>
            <a:spLocks noGrp="1"/>
          </p:cNvSpPr>
          <p:nvPr>
            <p:ph type="sldNum" sz="quarter" idx="12"/>
          </p:nvPr>
        </p:nvSpPr>
        <p:spPr/>
        <p:txBody>
          <a:bodyPr/>
          <a:lstStyle/>
          <a:p>
            <a:pPr>
              <a:defRPr>
                <a:uFillTx/>
              </a:defRPr>
            </a:pPr>
            <a:fld id="{E90D3189-7DF2-9A44-BC5F-662892817F5F}" type="slidenum">
              <a:rPr lang="en-US" smtClean="0">
                <a:uFillTx/>
              </a:rPr>
              <a:pPr>
                <a:defRPr>
                  <a:uFillTx/>
                </a:defRPr>
              </a:pPr>
              <a:t>101</a:t>
            </a:fld>
            <a:endParaRPr lang="en-US">
              <a:uFillTx/>
            </a:endParaRPr>
          </a:p>
        </p:txBody>
      </p:sp>
      <p:pic>
        <p:nvPicPr>
          <p:cNvPr id="5" name="Picture 4">
            <a:extLst>
              <a:ext uri="{FF2B5EF4-FFF2-40B4-BE49-F238E27FC236}">
                <a16:creationId xmlns:a16="http://schemas.microsoft.com/office/drawing/2014/main" id="{12CF9A25-EAA1-6246-9873-8A5EED054578}"/>
              </a:ext>
            </a:extLst>
          </p:cNvPr>
          <p:cNvPicPr>
            <a:picLocks noChangeAspect="1"/>
          </p:cNvPicPr>
          <p:nvPr/>
        </p:nvPicPr>
        <p:blipFill rotWithShape="1">
          <a:blip r:embed="rId2"/>
          <a:srcRect b="31111"/>
          <a:stretch/>
        </p:blipFill>
        <p:spPr>
          <a:xfrm>
            <a:off x="533400" y="34020"/>
            <a:ext cx="8266169" cy="6789960"/>
          </a:xfrm>
          <a:prstGeom prst="rect">
            <a:avLst/>
          </a:prstGeom>
        </p:spPr>
      </p:pic>
    </p:spTree>
    <p:extLst>
      <p:ext uri="{BB962C8B-B14F-4D97-AF65-F5344CB8AC3E}">
        <p14:creationId xmlns:p14="http://schemas.microsoft.com/office/powerpoint/2010/main" val="39191897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474E5F9-820D-8848-8ACC-07CF1E070EA8}"/>
              </a:ext>
            </a:extLst>
          </p:cNvPr>
          <p:cNvSpPr>
            <a:spLocks noGrp="1"/>
          </p:cNvSpPr>
          <p:nvPr>
            <p:ph type="ftr" sz="quarter" idx="11"/>
          </p:nvPr>
        </p:nvSpPr>
        <p:spPr/>
        <p:txBody>
          <a:bodyPr/>
          <a:lstStyle/>
          <a:p>
            <a:pPr>
              <a:defRPr>
                <a:uFillTx/>
              </a:defRPr>
            </a:pPr>
            <a:r>
              <a:rPr lang="en-US">
                <a:uFillTx/>
              </a:rPr>
              <a:t>CS 270 – Deep Learning</a:t>
            </a:r>
          </a:p>
        </p:txBody>
      </p:sp>
      <p:sp>
        <p:nvSpPr>
          <p:cNvPr id="3" name="Slide Number Placeholder 2">
            <a:extLst>
              <a:ext uri="{FF2B5EF4-FFF2-40B4-BE49-F238E27FC236}">
                <a16:creationId xmlns:a16="http://schemas.microsoft.com/office/drawing/2014/main" id="{CB33CD1F-669E-8546-8EF8-080F42F1AB4C}"/>
              </a:ext>
            </a:extLst>
          </p:cNvPr>
          <p:cNvSpPr>
            <a:spLocks noGrp="1"/>
          </p:cNvSpPr>
          <p:nvPr>
            <p:ph type="sldNum" sz="quarter" idx="12"/>
          </p:nvPr>
        </p:nvSpPr>
        <p:spPr/>
        <p:txBody>
          <a:bodyPr/>
          <a:lstStyle/>
          <a:p>
            <a:pPr>
              <a:defRPr>
                <a:uFillTx/>
              </a:defRPr>
            </a:pPr>
            <a:fld id="{E90D3189-7DF2-9A44-BC5F-662892817F5F}" type="slidenum">
              <a:rPr lang="en-US" smtClean="0">
                <a:uFillTx/>
              </a:rPr>
              <a:pPr>
                <a:defRPr>
                  <a:uFillTx/>
                </a:defRPr>
              </a:pPr>
              <a:t>102</a:t>
            </a:fld>
            <a:endParaRPr lang="en-US">
              <a:uFillTx/>
            </a:endParaRPr>
          </a:p>
        </p:txBody>
      </p:sp>
      <p:pic>
        <p:nvPicPr>
          <p:cNvPr id="7" name="Picture 6">
            <a:extLst>
              <a:ext uri="{FF2B5EF4-FFF2-40B4-BE49-F238E27FC236}">
                <a16:creationId xmlns:a16="http://schemas.microsoft.com/office/drawing/2014/main" id="{53C07668-4DE5-7F4E-835A-3A40CBD6B77F}"/>
              </a:ext>
            </a:extLst>
          </p:cNvPr>
          <p:cNvPicPr>
            <a:picLocks noChangeAspect="1"/>
          </p:cNvPicPr>
          <p:nvPr/>
        </p:nvPicPr>
        <p:blipFill>
          <a:blip r:embed="rId3"/>
          <a:stretch>
            <a:fillRect/>
          </a:stretch>
        </p:blipFill>
        <p:spPr>
          <a:xfrm>
            <a:off x="277837" y="0"/>
            <a:ext cx="8588326" cy="6858000"/>
          </a:xfrm>
          <a:prstGeom prst="rect">
            <a:avLst/>
          </a:prstGeom>
        </p:spPr>
      </p:pic>
    </p:spTree>
    <p:extLst>
      <p:ext uri="{BB962C8B-B14F-4D97-AF65-F5344CB8AC3E}">
        <p14:creationId xmlns:p14="http://schemas.microsoft.com/office/powerpoint/2010/main" val="5784607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07A1F-6DC1-BD4D-A89B-AC7AC255B4E6}"/>
              </a:ext>
            </a:extLst>
          </p:cNvPr>
          <p:cNvSpPr>
            <a:spLocks noGrp="1"/>
          </p:cNvSpPr>
          <p:nvPr>
            <p:ph type="title"/>
          </p:nvPr>
        </p:nvSpPr>
        <p:spPr>
          <a:xfrm>
            <a:off x="609600" y="228600"/>
            <a:ext cx="7772400" cy="838200"/>
          </a:xfrm>
        </p:spPr>
        <p:txBody>
          <a:bodyPr/>
          <a:lstStyle/>
          <a:p>
            <a:r>
              <a:rPr lang="en-US" dirty="0" err="1"/>
              <a:t>AlphaStar</a:t>
            </a:r>
            <a:endParaRPr lang="en-US" dirty="0"/>
          </a:p>
        </p:txBody>
      </p:sp>
      <p:sp>
        <p:nvSpPr>
          <p:cNvPr id="3" name="Content Placeholder 2">
            <a:extLst>
              <a:ext uri="{FF2B5EF4-FFF2-40B4-BE49-F238E27FC236}">
                <a16:creationId xmlns:a16="http://schemas.microsoft.com/office/drawing/2014/main" id="{1CA9F465-1E75-E14A-B767-55D936E07544}"/>
              </a:ext>
            </a:extLst>
          </p:cNvPr>
          <p:cNvSpPr>
            <a:spLocks noGrp="1"/>
          </p:cNvSpPr>
          <p:nvPr>
            <p:ph idx="1"/>
          </p:nvPr>
        </p:nvSpPr>
        <p:spPr>
          <a:xfrm>
            <a:off x="667305" y="1066800"/>
            <a:ext cx="7772400" cy="2484176"/>
          </a:xfrm>
        </p:spPr>
        <p:txBody>
          <a:bodyPr>
            <a:normAutofit lnSpcReduction="10000"/>
          </a:bodyPr>
          <a:lstStyle/>
          <a:p>
            <a:r>
              <a:rPr lang="en-US" dirty="0"/>
              <a:t>DeepMind considered "perfect information" board games solved</a:t>
            </a:r>
          </a:p>
          <a:p>
            <a:r>
              <a:rPr lang="en-US" dirty="0"/>
              <a:t>Next step was – </a:t>
            </a:r>
            <a:r>
              <a:rPr lang="en-US" dirty="0" err="1"/>
              <a:t>Starcraft</a:t>
            </a:r>
            <a:r>
              <a:rPr lang="en-US" dirty="0"/>
              <a:t> II - </a:t>
            </a:r>
            <a:r>
              <a:rPr lang="en-US" dirty="0" err="1"/>
              <a:t>AlphaStar</a:t>
            </a:r>
            <a:endParaRPr lang="en-US" dirty="0"/>
          </a:p>
          <a:p>
            <a:pPr lvl="1"/>
            <a:r>
              <a:rPr lang="en-US" dirty="0"/>
              <a:t>Considered a next "Grand AI Challenge"</a:t>
            </a:r>
          </a:p>
          <a:p>
            <a:pPr lvl="1"/>
            <a:r>
              <a:rPr lang="en-US" dirty="0"/>
              <a:t>Complex, long-term strategy, stochastic, hidden info, real-time</a:t>
            </a:r>
          </a:p>
          <a:p>
            <a:pPr lvl="1"/>
            <a:r>
              <a:rPr lang="en-US" dirty="0"/>
              <a:t>Beats best Pros - </a:t>
            </a:r>
            <a:r>
              <a:rPr lang="en-US" dirty="0" err="1"/>
              <a:t>AlphaStar</a:t>
            </a:r>
            <a:r>
              <a:rPr lang="en-US" dirty="0"/>
              <a:t> limited to human speed in actions/clicks per minute – so just comparing strategy</a:t>
            </a:r>
          </a:p>
          <a:p>
            <a:pPr lvl="1"/>
            <a:endParaRPr lang="en-US" dirty="0"/>
          </a:p>
        </p:txBody>
      </p:sp>
      <p:sp>
        <p:nvSpPr>
          <p:cNvPr id="4" name="Footer Placeholder 3">
            <a:extLst>
              <a:ext uri="{FF2B5EF4-FFF2-40B4-BE49-F238E27FC236}">
                <a16:creationId xmlns:a16="http://schemas.microsoft.com/office/drawing/2014/main" id="{0A1C868F-92A7-1A4B-B74C-AABC62A92254}"/>
              </a:ext>
            </a:extLst>
          </p:cNvPr>
          <p:cNvSpPr>
            <a:spLocks noGrp="1"/>
          </p:cNvSpPr>
          <p:nvPr>
            <p:ph type="ftr" sz="quarter" idx="11"/>
          </p:nvPr>
        </p:nvSpPr>
        <p:spPr/>
        <p:txBody>
          <a:bodyPr/>
          <a:lstStyle/>
          <a:p>
            <a:pPr>
              <a:defRPr/>
            </a:pPr>
            <a:r>
              <a:rPr lang="en-US"/>
              <a:t>CS 270 – Deep Learning</a:t>
            </a:r>
          </a:p>
        </p:txBody>
      </p:sp>
      <p:sp>
        <p:nvSpPr>
          <p:cNvPr id="5" name="Slide Number Placeholder 4">
            <a:extLst>
              <a:ext uri="{FF2B5EF4-FFF2-40B4-BE49-F238E27FC236}">
                <a16:creationId xmlns:a16="http://schemas.microsoft.com/office/drawing/2014/main" id="{59FB21C1-DEDE-5A4A-A324-50EE12751DBD}"/>
              </a:ext>
            </a:extLst>
          </p:cNvPr>
          <p:cNvSpPr>
            <a:spLocks noGrp="1"/>
          </p:cNvSpPr>
          <p:nvPr>
            <p:ph type="sldNum" sz="quarter" idx="12"/>
          </p:nvPr>
        </p:nvSpPr>
        <p:spPr/>
        <p:txBody>
          <a:bodyPr/>
          <a:lstStyle/>
          <a:p>
            <a:pPr>
              <a:defRPr/>
            </a:pPr>
            <a:fld id="{2F7336B2-0480-F245-8E73-43DE3E329B36}" type="slidenum">
              <a:rPr lang="en-US" smtClean="0"/>
              <a:pPr>
                <a:defRPr/>
              </a:pPr>
              <a:t>103</a:t>
            </a:fld>
            <a:endParaRPr lang="en-US"/>
          </a:p>
        </p:txBody>
      </p:sp>
      <p:pic>
        <p:nvPicPr>
          <p:cNvPr id="6" name="Picture 5">
            <a:extLst>
              <a:ext uri="{FF2B5EF4-FFF2-40B4-BE49-F238E27FC236}">
                <a16:creationId xmlns:a16="http://schemas.microsoft.com/office/drawing/2014/main" id="{1C605A4D-3477-A748-9DC6-F8F631312038}"/>
              </a:ext>
            </a:extLst>
          </p:cNvPr>
          <p:cNvPicPr>
            <a:picLocks noChangeAspect="1"/>
          </p:cNvPicPr>
          <p:nvPr/>
        </p:nvPicPr>
        <p:blipFill>
          <a:blip r:embed="rId3"/>
          <a:stretch>
            <a:fillRect/>
          </a:stretch>
        </p:blipFill>
        <p:spPr>
          <a:xfrm>
            <a:off x="1676400" y="3600094"/>
            <a:ext cx="5619877" cy="3154624"/>
          </a:xfrm>
          <a:prstGeom prst="rect">
            <a:avLst/>
          </a:prstGeom>
        </p:spPr>
      </p:pic>
    </p:spTree>
    <p:extLst>
      <p:ext uri="{BB962C8B-B14F-4D97-AF65-F5344CB8AC3E}">
        <p14:creationId xmlns:p14="http://schemas.microsoft.com/office/powerpoint/2010/main" val="37532601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B4D28-D1A5-19AC-8409-6C5244743577}"/>
              </a:ext>
            </a:extLst>
          </p:cNvPr>
          <p:cNvSpPr>
            <a:spLocks noGrp="1"/>
          </p:cNvSpPr>
          <p:nvPr>
            <p:ph type="title"/>
          </p:nvPr>
        </p:nvSpPr>
        <p:spPr/>
        <p:txBody>
          <a:bodyPr/>
          <a:lstStyle/>
          <a:p>
            <a:r>
              <a:rPr lang="en-US" dirty="0" err="1"/>
              <a:t>AlphaFold</a:t>
            </a:r>
            <a:r>
              <a:rPr lang="en-US" dirty="0"/>
              <a:t> – Moved to Transformers, World’s most accurate protein folding</a:t>
            </a:r>
          </a:p>
        </p:txBody>
      </p:sp>
      <p:sp>
        <p:nvSpPr>
          <p:cNvPr id="4" name="Footer Placeholder 3">
            <a:extLst>
              <a:ext uri="{FF2B5EF4-FFF2-40B4-BE49-F238E27FC236}">
                <a16:creationId xmlns:a16="http://schemas.microsoft.com/office/drawing/2014/main" id="{D3364B12-33EE-5E2C-2053-C60E35C7812C}"/>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2B6E53EE-E10C-68D9-944D-7DE823797B11}"/>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104</a:t>
            </a:fld>
            <a:endParaRPr lang="en-US">
              <a:uFillTx/>
            </a:endParaRPr>
          </a:p>
        </p:txBody>
      </p:sp>
      <p:pic>
        <p:nvPicPr>
          <p:cNvPr id="8" name="Picture 7">
            <a:extLst>
              <a:ext uri="{FF2B5EF4-FFF2-40B4-BE49-F238E27FC236}">
                <a16:creationId xmlns:a16="http://schemas.microsoft.com/office/drawing/2014/main" id="{5041C11B-0413-19A5-2A4F-840C22FDFFF3}"/>
              </a:ext>
            </a:extLst>
          </p:cNvPr>
          <p:cNvPicPr>
            <a:picLocks noChangeAspect="1"/>
          </p:cNvPicPr>
          <p:nvPr/>
        </p:nvPicPr>
        <p:blipFill>
          <a:blip r:embed="rId2"/>
          <a:stretch>
            <a:fillRect/>
          </a:stretch>
        </p:blipFill>
        <p:spPr>
          <a:xfrm>
            <a:off x="1847850" y="1219200"/>
            <a:ext cx="5524500" cy="5097486"/>
          </a:xfrm>
          <a:prstGeom prst="rect">
            <a:avLst/>
          </a:prstGeom>
        </p:spPr>
      </p:pic>
    </p:spTree>
    <p:extLst>
      <p:ext uri="{BB962C8B-B14F-4D97-AF65-F5344CB8AC3E}">
        <p14:creationId xmlns:p14="http://schemas.microsoft.com/office/powerpoint/2010/main" val="37110865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p:cNvPicPr>
          <p:nvPr/>
        </p:nvPicPr>
        <p:blipFill>
          <a:blip r:embed="rId3"/>
          <a:srcRect/>
          <a:stretch>
            <a:fillRect/>
          </a:stretch>
        </p:blipFill>
        <p:spPr bwMode="auto">
          <a:xfrm>
            <a:off x="1866900" y="762000"/>
            <a:ext cx="5410200" cy="5855414"/>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2DEEBE8D-1763-8B46-826F-D35D6308C29C}" type="slidenum">
              <a:rPr lang="en-US" smtClean="0"/>
              <a:pPr>
                <a:defRPr/>
              </a:pPr>
              <a:t>105</a:t>
            </a:fld>
            <a:endParaRPr lang="en-US"/>
          </a:p>
        </p:txBody>
      </p:sp>
      <p:sp>
        <p:nvSpPr>
          <p:cNvPr id="4" name="Footer Placeholder 3"/>
          <p:cNvSpPr>
            <a:spLocks noGrp="1"/>
          </p:cNvSpPr>
          <p:nvPr>
            <p:ph type="ftr" sz="quarter" idx="11"/>
          </p:nvPr>
        </p:nvSpPr>
        <p:spPr/>
        <p:txBody>
          <a:bodyPr/>
          <a:lstStyle/>
          <a:p>
            <a:pPr>
              <a:defRPr/>
            </a:pPr>
            <a:r>
              <a:rPr lang="en-US"/>
              <a:t>CS 270 – Deep Learning</a:t>
            </a:r>
          </a:p>
        </p:txBody>
      </p:sp>
      <p:sp>
        <p:nvSpPr>
          <p:cNvPr id="5" name="Title 1">
            <a:extLst>
              <a:ext uri="{FF2B5EF4-FFF2-40B4-BE49-F238E27FC236}">
                <a16:creationId xmlns:a16="http://schemas.microsoft.com/office/drawing/2014/main" id="{3E97FC20-0686-EC47-9790-DDD2878F9236}"/>
              </a:ext>
            </a:extLst>
          </p:cNvPr>
          <p:cNvSpPr>
            <a:spLocks noGrp="1"/>
          </p:cNvSpPr>
          <p:nvPr>
            <p:ph type="title"/>
          </p:nvPr>
        </p:nvSpPr>
        <p:spPr>
          <a:xfrm>
            <a:off x="614493" y="76200"/>
            <a:ext cx="7772400" cy="838200"/>
          </a:xfrm>
        </p:spPr>
        <p:txBody>
          <a:bodyPr/>
          <a:lstStyle/>
          <a:p>
            <a:r>
              <a:rPr lang="en-US" dirty="0"/>
              <a:t>Recurrent Neural Networks</a:t>
            </a:r>
          </a:p>
        </p:txBody>
      </p:sp>
    </p:spTree>
    <p:extLst>
      <p:ext uri="{BB962C8B-B14F-4D97-AF65-F5344CB8AC3E}">
        <p14:creationId xmlns:p14="http://schemas.microsoft.com/office/powerpoint/2010/main" val="24620064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p:cNvPicPr>
          <p:nvPr/>
        </p:nvPicPr>
        <p:blipFill>
          <a:blip r:embed="rId3"/>
          <a:srcRect/>
          <a:stretch>
            <a:fillRect/>
          </a:stretch>
        </p:blipFill>
        <p:spPr bwMode="auto">
          <a:xfrm>
            <a:off x="45015" y="850186"/>
            <a:ext cx="5410200" cy="5855414"/>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2DEEBE8D-1763-8B46-826F-D35D6308C29C}" type="slidenum">
              <a:rPr lang="en-US" smtClean="0"/>
              <a:pPr>
                <a:defRPr/>
              </a:pPr>
              <a:t>106</a:t>
            </a:fld>
            <a:endParaRPr lang="en-US"/>
          </a:p>
        </p:txBody>
      </p:sp>
      <p:sp>
        <p:nvSpPr>
          <p:cNvPr id="4" name="Footer Placeholder 3"/>
          <p:cNvSpPr>
            <a:spLocks noGrp="1"/>
          </p:cNvSpPr>
          <p:nvPr>
            <p:ph type="ftr" sz="quarter" idx="11"/>
          </p:nvPr>
        </p:nvSpPr>
        <p:spPr/>
        <p:txBody>
          <a:bodyPr/>
          <a:lstStyle/>
          <a:p>
            <a:pPr>
              <a:defRPr/>
            </a:pPr>
            <a:r>
              <a:rPr lang="en-US"/>
              <a:t>CS 270 – Deep Learning</a:t>
            </a:r>
          </a:p>
        </p:txBody>
      </p:sp>
      <p:sp>
        <p:nvSpPr>
          <p:cNvPr id="5" name="Title 1">
            <a:extLst>
              <a:ext uri="{FF2B5EF4-FFF2-40B4-BE49-F238E27FC236}">
                <a16:creationId xmlns:a16="http://schemas.microsoft.com/office/drawing/2014/main" id="{3E97FC20-0686-EC47-9790-DDD2878F9236}"/>
              </a:ext>
            </a:extLst>
          </p:cNvPr>
          <p:cNvSpPr>
            <a:spLocks noGrp="1"/>
          </p:cNvSpPr>
          <p:nvPr>
            <p:ph type="title"/>
          </p:nvPr>
        </p:nvSpPr>
        <p:spPr>
          <a:xfrm>
            <a:off x="614493" y="76200"/>
            <a:ext cx="7772400" cy="838200"/>
          </a:xfrm>
        </p:spPr>
        <p:txBody>
          <a:bodyPr/>
          <a:lstStyle/>
          <a:p>
            <a:r>
              <a:rPr lang="en-US" dirty="0"/>
              <a:t>Recurrent Neural Networks</a:t>
            </a:r>
          </a:p>
        </p:txBody>
      </p:sp>
      <p:pic>
        <p:nvPicPr>
          <p:cNvPr id="6" name="Picture 6" descr="Nettalk">
            <a:extLst>
              <a:ext uri="{FF2B5EF4-FFF2-40B4-BE49-F238E27FC236}">
                <a16:creationId xmlns:a16="http://schemas.microsoft.com/office/drawing/2014/main" id="{83C16062-7A47-234D-AA7E-A98975192722}"/>
              </a:ext>
            </a:extLst>
          </p:cNvPr>
          <p:cNvPicPr>
            <a:picLocks noChangeAspect="1" noChangeArrowheads="1"/>
          </p:cNvPicPr>
          <p:nvPr/>
        </p:nvPicPr>
        <p:blipFill>
          <a:blip r:embed="rId4"/>
          <a:srcRect l="15123" t="14607" r="18053" b="52602"/>
          <a:stretch>
            <a:fillRect/>
          </a:stretch>
        </p:blipFill>
        <p:spPr bwMode="auto">
          <a:xfrm rot="-88493">
            <a:off x="4842186" y="960148"/>
            <a:ext cx="4210141" cy="2651968"/>
          </a:xfrm>
          <a:prstGeom prst="rect">
            <a:avLst/>
          </a:prstGeom>
          <a:solidFill>
            <a:schemeClr val="accent1"/>
          </a:solidFill>
          <a:ln w="9525">
            <a:noFill/>
            <a:miter lim="800000"/>
            <a:headEnd/>
            <a:tailEnd/>
          </a:ln>
        </p:spPr>
      </p:pic>
    </p:spTree>
    <p:extLst>
      <p:ext uri="{BB962C8B-B14F-4D97-AF65-F5344CB8AC3E}">
        <p14:creationId xmlns:p14="http://schemas.microsoft.com/office/powerpoint/2010/main" val="33106095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lumMod val="20000"/>
                <a:lumOff val="80000"/>
              </a:schemeClr>
            </a:gs>
            <a:gs pos="100000">
              <a:schemeClr val="bg2"/>
            </a:gs>
          </a:gsLst>
          <a:lin ang="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7F659-3689-A843-865B-01ACFD65326C}"/>
              </a:ext>
            </a:extLst>
          </p:cNvPr>
          <p:cNvSpPr>
            <a:spLocks noGrp="1"/>
          </p:cNvSpPr>
          <p:nvPr>
            <p:ph type="title"/>
          </p:nvPr>
        </p:nvSpPr>
        <p:spPr/>
        <p:txBody>
          <a:bodyPr/>
          <a:lstStyle/>
          <a:p>
            <a:r>
              <a:rPr lang="en-US" dirty="0"/>
              <a:t>Unfolding Recurrent Net in Time</a:t>
            </a:r>
          </a:p>
        </p:txBody>
      </p:sp>
      <p:sp>
        <p:nvSpPr>
          <p:cNvPr id="3" name="Content Placeholder 2">
            <a:extLst>
              <a:ext uri="{FF2B5EF4-FFF2-40B4-BE49-F238E27FC236}">
                <a16:creationId xmlns:a16="http://schemas.microsoft.com/office/drawing/2014/main" id="{B8747C8D-29C0-4242-A81D-AC18D8C26271}"/>
              </a:ext>
            </a:extLst>
          </p:cNvPr>
          <p:cNvSpPr>
            <a:spLocks noGrp="1"/>
          </p:cNvSpPr>
          <p:nvPr>
            <p:ph idx="1"/>
          </p:nvPr>
        </p:nvSpPr>
        <p:spPr>
          <a:xfrm>
            <a:off x="685800" y="990600"/>
            <a:ext cx="7772400" cy="2819399"/>
          </a:xfrm>
        </p:spPr>
        <p:txBody>
          <a:bodyPr>
            <a:normAutofit/>
          </a:bodyPr>
          <a:lstStyle/>
          <a:p>
            <a:r>
              <a:rPr lang="en-US" dirty="0"/>
              <a:t>Can consider an equivalent feedforward network unfolded </a:t>
            </a:r>
            <a:r>
              <a:rPr lang="en-US" i="1" dirty="0"/>
              <a:t>t</a:t>
            </a:r>
            <a:r>
              <a:rPr lang="en-US" dirty="0"/>
              <a:t> steps in time</a:t>
            </a:r>
          </a:p>
          <a:p>
            <a:r>
              <a:rPr lang="en-US" dirty="0"/>
              <a:t>Then can train it as if it was a regular feedforward network – Backpropagation through Time (BPTT)</a:t>
            </a:r>
          </a:p>
          <a:p>
            <a:r>
              <a:rPr lang="en-US" dirty="0"/>
              <a:t>Only difference is that the weights are tied (use average)</a:t>
            </a:r>
          </a:p>
          <a:p>
            <a:r>
              <a:rPr lang="en-US" dirty="0"/>
              <a:t>Becomes a deep net in time –Has vanishing gradient issues</a:t>
            </a:r>
          </a:p>
        </p:txBody>
      </p:sp>
      <p:sp>
        <p:nvSpPr>
          <p:cNvPr id="5" name="Slide Number Placeholder 4">
            <a:extLst>
              <a:ext uri="{FF2B5EF4-FFF2-40B4-BE49-F238E27FC236}">
                <a16:creationId xmlns:a16="http://schemas.microsoft.com/office/drawing/2014/main" id="{76BBCD6F-D1CF-E44B-9F46-EFD0784EC369}"/>
              </a:ext>
            </a:extLst>
          </p:cNvPr>
          <p:cNvSpPr>
            <a:spLocks noGrp="1"/>
          </p:cNvSpPr>
          <p:nvPr>
            <p:ph type="sldNum" sz="quarter" idx="12"/>
          </p:nvPr>
        </p:nvSpPr>
        <p:spPr/>
        <p:txBody>
          <a:bodyPr/>
          <a:lstStyle/>
          <a:p>
            <a:pPr>
              <a:defRPr/>
            </a:pPr>
            <a:fld id="{2DEEBE8D-1763-8B46-826F-D35D6308C29C}" type="slidenum">
              <a:rPr lang="en-US" smtClean="0"/>
              <a:pPr>
                <a:defRPr/>
              </a:pPr>
              <a:t>107</a:t>
            </a:fld>
            <a:endParaRPr lang="en-US"/>
          </a:p>
        </p:txBody>
      </p:sp>
      <p:pic>
        <p:nvPicPr>
          <p:cNvPr id="6" name="Picture 5">
            <a:extLst>
              <a:ext uri="{FF2B5EF4-FFF2-40B4-BE49-F238E27FC236}">
                <a16:creationId xmlns:a16="http://schemas.microsoft.com/office/drawing/2014/main" id="{A8C0F19A-95A8-8D4D-8A5A-FBFBD5E5D8FF}"/>
              </a:ext>
            </a:extLst>
          </p:cNvPr>
          <p:cNvPicPr>
            <a:picLocks noChangeAspect="1"/>
          </p:cNvPicPr>
          <p:nvPr/>
        </p:nvPicPr>
        <p:blipFill>
          <a:blip r:embed="rId3"/>
          <a:stretch>
            <a:fillRect/>
          </a:stretch>
        </p:blipFill>
        <p:spPr>
          <a:xfrm>
            <a:off x="381000" y="4007920"/>
            <a:ext cx="8382000" cy="2239694"/>
          </a:xfrm>
          <a:prstGeom prst="rect">
            <a:avLst/>
          </a:prstGeom>
        </p:spPr>
      </p:pic>
      <p:sp>
        <p:nvSpPr>
          <p:cNvPr id="4" name="Footer Placeholder 3">
            <a:extLst>
              <a:ext uri="{FF2B5EF4-FFF2-40B4-BE49-F238E27FC236}">
                <a16:creationId xmlns:a16="http://schemas.microsoft.com/office/drawing/2014/main" id="{EBB14332-C0B0-6846-AEAD-796652A9ABF6}"/>
              </a:ext>
            </a:extLst>
          </p:cNvPr>
          <p:cNvSpPr>
            <a:spLocks noGrp="1"/>
          </p:cNvSpPr>
          <p:nvPr>
            <p:ph type="ftr" sz="quarter" idx="11"/>
          </p:nvPr>
        </p:nvSpPr>
        <p:spPr/>
        <p:txBody>
          <a:bodyPr/>
          <a:lstStyle/>
          <a:p>
            <a:pPr>
              <a:defRPr>
                <a:uFillTx/>
              </a:defRPr>
            </a:pPr>
            <a:r>
              <a:rPr lang="en-US">
                <a:uFillTx/>
              </a:rPr>
              <a:t>CS 270 – Deep Learning</a:t>
            </a:r>
          </a:p>
        </p:txBody>
      </p:sp>
    </p:spTree>
    <p:extLst>
      <p:ext uri="{BB962C8B-B14F-4D97-AF65-F5344CB8AC3E}">
        <p14:creationId xmlns:p14="http://schemas.microsoft.com/office/powerpoint/2010/main" val="13678080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lumMod val="20000"/>
                <a:lumOff val="80000"/>
              </a:schemeClr>
            </a:gs>
            <a:gs pos="100000">
              <a:schemeClr val="bg2"/>
            </a:gs>
          </a:gsLst>
          <a:lin ang="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7F659-3689-A843-865B-01ACFD65326C}"/>
              </a:ext>
            </a:extLst>
          </p:cNvPr>
          <p:cNvSpPr>
            <a:spLocks noGrp="1"/>
          </p:cNvSpPr>
          <p:nvPr>
            <p:ph type="title"/>
          </p:nvPr>
        </p:nvSpPr>
        <p:spPr/>
        <p:txBody>
          <a:bodyPr/>
          <a:lstStyle/>
          <a:p>
            <a:r>
              <a:rPr lang="en-US" dirty="0"/>
              <a:t>LSTM/GRU</a:t>
            </a:r>
          </a:p>
        </p:txBody>
      </p:sp>
      <p:sp>
        <p:nvSpPr>
          <p:cNvPr id="3" name="Content Placeholder 2">
            <a:extLst>
              <a:ext uri="{FF2B5EF4-FFF2-40B4-BE49-F238E27FC236}">
                <a16:creationId xmlns:a16="http://schemas.microsoft.com/office/drawing/2014/main" id="{B8747C8D-29C0-4242-A81D-AC18D8C26271}"/>
              </a:ext>
            </a:extLst>
          </p:cNvPr>
          <p:cNvSpPr>
            <a:spLocks noGrp="1"/>
          </p:cNvSpPr>
          <p:nvPr>
            <p:ph idx="1"/>
          </p:nvPr>
        </p:nvSpPr>
        <p:spPr>
          <a:xfrm>
            <a:off x="381000" y="990600"/>
            <a:ext cx="8077200" cy="2819399"/>
          </a:xfrm>
        </p:spPr>
        <p:txBody>
          <a:bodyPr>
            <a:normAutofit/>
          </a:bodyPr>
          <a:lstStyle/>
          <a:p>
            <a:r>
              <a:rPr lang="en-US" dirty="0"/>
              <a:t>Long Short-Term Memory/Gated Recurrent Unit</a:t>
            </a:r>
          </a:p>
          <a:p>
            <a:r>
              <a:rPr lang="en-US" i="1" dirty="0">
                <a:ea typeface="ＭＳ Ｐゴシック" pitchFamily="-105" charset="-128"/>
                <a:cs typeface="ＭＳ Ｐゴシック" pitchFamily="-105" charset="-128"/>
              </a:rPr>
              <a:t>LSTM – </a:t>
            </a:r>
            <a:r>
              <a:rPr lang="en-US" dirty="0">
                <a:ea typeface="ＭＳ Ｐゴシック" pitchFamily="-105" charset="-128"/>
                <a:cs typeface="ＭＳ Ｐゴシック" pitchFamily="-105" charset="-128"/>
              </a:rPr>
              <a:t>(</a:t>
            </a:r>
            <a:r>
              <a:rPr lang="en-US" i="1" dirty="0">
                <a:ea typeface="ＭＳ Ｐゴシック" pitchFamily="-105" charset="-128"/>
                <a:cs typeface="ＭＳ Ｐゴシック" pitchFamily="-105" charset="-128"/>
              </a:rPr>
              <a:t>GRU </a:t>
            </a:r>
            <a:r>
              <a:rPr lang="en-US" dirty="0">
                <a:ea typeface="ＭＳ Ｐゴシック" pitchFamily="-105" charset="-128"/>
                <a:cs typeface="ＭＳ Ｐゴシック" pitchFamily="-105" charset="-128"/>
              </a:rPr>
              <a:t>is an LSTM subset) – More powerful RNN</a:t>
            </a:r>
          </a:p>
          <a:p>
            <a:pPr lvl="1"/>
            <a:r>
              <a:rPr lang="en-US" dirty="0">
                <a:ea typeface="ＭＳ Ｐゴシック" pitchFamily="-105" charset="-128"/>
                <a:cs typeface="ＭＳ Ｐゴシック" pitchFamily="-105" charset="-128"/>
              </a:rPr>
              <a:t>LSTM replaces the standard RNN nodes (A below) with a more complicated LSTM node with more learnable parameters</a:t>
            </a:r>
          </a:p>
          <a:p>
            <a:pPr lvl="1"/>
            <a:r>
              <a:rPr lang="en-US" dirty="0"/>
              <a:t>Train with BPTT but bigger </a:t>
            </a:r>
            <a:r>
              <a:rPr lang="en-US" i="1" dirty="0"/>
              <a:t>k</a:t>
            </a:r>
            <a:r>
              <a:rPr lang="en-US" dirty="0"/>
              <a:t>’s (a full sequence if not too large), or some pretty big chunk (25-100) since LSTM lets us avoid the vanishing gradient.</a:t>
            </a:r>
            <a:endParaRPr lang="en-US" dirty="0">
              <a:ea typeface="ＭＳ Ｐゴシック" pitchFamily="-105" charset="-128"/>
              <a:cs typeface="ＭＳ Ｐゴシック" pitchFamily="-105" charset="-128"/>
            </a:endParaRPr>
          </a:p>
        </p:txBody>
      </p:sp>
      <p:sp>
        <p:nvSpPr>
          <p:cNvPr id="5" name="Slide Number Placeholder 4">
            <a:extLst>
              <a:ext uri="{FF2B5EF4-FFF2-40B4-BE49-F238E27FC236}">
                <a16:creationId xmlns:a16="http://schemas.microsoft.com/office/drawing/2014/main" id="{76BBCD6F-D1CF-E44B-9F46-EFD0784EC369}"/>
              </a:ext>
            </a:extLst>
          </p:cNvPr>
          <p:cNvSpPr>
            <a:spLocks noGrp="1"/>
          </p:cNvSpPr>
          <p:nvPr>
            <p:ph type="sldNum" sz="quarter" idx="12"/>
          </p:nvPr>
        </p:nvSpPr>
        <p:spPr/>
        <p:txBody>
          <a:bodyPr/>
          <a:lstStyle/>
          <a:p>
            <a:pPr>
              <a:defRPr/>
            </a:pPr>
            <a:fld id="{2DEEBE8D-1763-8B46-826F-D35D6308C29C}" type="slidenum">
              <a:rPr lang="en-US" smtClean="0"/>
              <a:pPr>
                <a:defRPr/>
              </a:pPr>
              <a:t>108</a:t>
            </a:fld>
            <a:endParaRPr lang="en-US"/>
          </a:p>
        </p:txBody>
      </p:sp>
      <p:pic>
        <p:nvPicPr>
          <p:cNvPr id="6" name="Picture 5">
            <a:extLst>
              <a:ext uri="{FF2B5EF4-FFF2-40B4-BE49-F238E27FC236}">
                <a16:creationId xmlns:a16="http://schemas.microsoft.com/office/drawing/2014/main" id="{A8C0F19A-95A8-8D4D-8A5A-FBFBD5E5D8FF}"/>
              </a:ext>
            </a:extLst>
          </p:cNvPr>
          <p:cNvPicPr>
            <a:picLocks noChangeAspect="1"/>
          </p:cNvPicPr>
          <p:nvPr/>
        </p:nvPicPr>
        <p:blipFill>
          <a:blip r:embed="rId3"/>
          <a:stretch>
            <a:fillRect/>
          </a:stretch>
        </p:blipFill>
        <p:spPr>
          <a:xfrm>
            <a:off x="381000" y="4007920"/>
            <a:ext cx="8382000" cy="2239694"/>
          </a:xfrm>
          <a:prstGeom prst="rect">
            <a:avLst/>
          </a:prstGeom>
        </p:spPr>
      </p:pic>
      <p:sp>
        <p:nvSpPr>
          <p:cNvPr id="4" name="Footer Placeholder 3">
            <a:extLst>
              <a:ext uri="{FF2B5EF4-FFF2-40B4-BE49-F238E27FC236}">
                <a16:creationId xmlns:a16="http://schemas.microsoft.com/office/drawing/2014/main" id="{EBB14332-C0B0-6846-AEAD-796652A9ABF6}"/>
              </a:ext>
            </a:extLst>
          </p:cNvPr>
          <p:cNvSpPr>
            <a:spLocks noGrp="1"/>
          </p:cNvSpPr>
          <p:nvPr>
            <p:ph type="ftr" sz="quarter" idx="11"/>
          </p:nvPr>
        </p:nvSpPr>
        <p:spPr/>
        <p:txBody>
          <a:bodyPr/>
          <a:lstStyle/>
          <a:p>
            <a:pPr>
              <a:defRPr>
                <a:uFillTx/>
              </a:defRPr>
            </a:pPr>
            <a:r>
              <a:rPr lang="en-US">
                <a:uFillTx/>
              </a:rPr>
              <a:t>CS 270 – Deep Learning</a:t>
            </a:r>
          </a:p>
        </p:txBody>
      </p:sp>
    </p:spTree>
    <p:extLst>
      <p:ext uri="{BB962C8B-B14F-4D97-AF65-F5344CB8AC3E}">
        <p14:creationId xmlns:p14="http://schemas.microsoft.com/office/powerpoint/2010/main" val="19856839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493" y="76200"/>
            <a:ext cx="7772400" cy="838200"/>
          </a:xfrm>
        </p:spPr>
        <p:txBody>
          <a:bodyPr/>
          <a:lstStyle/>
          <a:p>
            <a:r>
              <a:rPr lang="en-US" dirty="0"/>
              <a:t>LSTM – Long Short-Term Memory</a:t>
            </a:r>
          </a:p>
        </p:txBody>
      </p:sp>
      <p:sp>
        <p:nvSpPr>
          <p:cNvPr id="3" name="Content Placeholder 2"/>
          <p:cNvSpPr>
            <a:spLocks noGrp="1"/>
          </p:cNvSpPr>
          <p:nvPr>
            <p:ph idx="1"/>
          </p:nvPr>
        </p:nvSpPr>
        <p:spPr>
          <a:xfrm>
            <a:off x="685800" y="1066800"/>
            <a:ext cx="7772400" cy="5257800"/>
          </a:xfrm>
        </p:spPr>
        <p:txBody>
          <a:bodyPr>
            <a:normAutofit/>
          </a:bodyPr>
          <a:lstStyle/>
          <a:p>
            <a:r>
              <a:rPr lang="en-US" dirty="0"/>
              <a:t>LSTM unit can just plug in for a standard node in an RNN </a:t>
            </a:r>
          </a:p>
          <a:p>
            <a:r>
              <a:rPr lang="en-US" dirty="0"/>
              <a:t>Adds a state memory plus input, forget, and output gates</a:t>
            </a:r>
          </a:p>
          <a:p>
            <a:r>
              <a:rPr lang="en-US" dirty="0"/>
              <a:t>Vanishing/exploding gradient avoidance </a:t>
            </a:r>
          </a:p>
          <a:p>
            <a:pPr lvl="1"/>
            <a:r>
              <a:rPr lang="en-US" dirty="0"/>
              <a:t>Cell value (state) has a self-feedback loop and can maintain its value indefinitely. Has derivate 1 with no vanishing gradient.</a:t>
            </a:r>
          </a:p>
          <a:p>
            <a:pPr lvl="1"/>
            <a:r>
              <a:rPr lang="en-US" dirty="0"/>
              <a:t>The cell value is multiplied by a forget gate output (0-1), which decides when and how much to forget, giving much more power.  </a:t>
            </a:r>
          </a:p>
          <a:p>
            <a:r>
              <a:rPr lang="en-US" dirty="0"/>
              <a:t>LSTM unit has lots more parameters but still trained with standard BP/SGD learning: typically BPTT</a:t>
            </a:r>
          </a:p>
          <a:p>
            <a:pPr lvl="1"/>
            <a:r>
              <a:rPr lang="en-US" dirty="0"/>
              <a:t>Forget gates, etc. don’t know that is their job, but the capacity is there during training to learn that job as the overall network minimizes loss</a:t>
            </a:r>
          </a:p>
          <a:p>
            <a:pPr lvl="1"/>
            <a:r>
              <a:rPr lang="en-US" dirty="0"/>
              <a:t>Capacity plus training finds a way to solve the problem, capacity that wasn’t there with simple network nodes</a:t>
            </a: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109</a:t>
            </a:fld>
            <a:endParaRPr lang="en-US">
              <a:uFillTx/>
            </a:endParaRPr>
          </a:p>
        </p:txBody>
      </p:sp>
    </p:spTree>
    <p:extLst>
      <p:ext uri="{BB962C8B-B14F-4D97-AF65-F5344CB8AC3E}">
        <p14:creationId xmlns:p14="http://schemas.microsoft.com/office/powerpoint/2010/main" val="404443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Diagram&#10;&#10;Description automatically generated">
            <a:extLst>
              <a:ext uri="{FF2B5EF4-FFF2-40B4-BE49-F238E27FC236}">
                <a16:creationId xmlns:a16="http://schemas.microsoft.com/office/drawing/2014/main" id="{C98B2835-14D3-2A42-9E1E-FEEE487C666D}"/>
              </a:ext>
            </a:extLst>
          </p:cNvPr>
          <p:cNvPicPr>
            <a:picLocks noGrp="1" noChangeAspect="1"/>
          </p:cNvPicPr>
          <p:nvPr>
            <p:ph idx="1"/>
          </p:nvPr>
        </p:nvPicPr>
        <p:blipFill rotWithShape="1">
          <a:blip r:embed="rId3"/>
          <a:srcRect l="-1" r="57093"/>
          <a:stretch/>
        </p:blipFill>
        <p:spPr>
          <a:xfrm>
            <a:off x="914400" y="43081"/>
            <a:ext cx="7467600" cy="6767064"/>
          </a:xfrm>
        </p:spPr>
      </p:pic>
      <p:sp>
        <p:nvSpPr>
          <p:cNvPr id="4" name="Footer Placeholder 3">
            <a:extLst>
              <a:ext uri="{FF2B5EF4-FFF2-40B4-BE49-F238E27FC236}">
                <a16:creationId xmlns:a16="http://schemas.microsoft.com/office/drawing/2014/main" id="{ED7551B6-3CC5-1744-8DD1-690A80FA3992}"/>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5E26446C-EBF1-464F-9195-3E23EE69D056}"/>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11</a:t>
            </a:fld>
            <a:endParaRPr lang="en-US">
              <a:uFillTx/>
            </a:endParaRPr>
          </a:p>
        </p:txBody>
      </p:sp>
    </p:spTree>
    <p:extLst>
      <p:ext uri="{BB962C8B-B14F-4D97-AF65-F5344CB8AC3E}">
        <p14:creationId xmlns:p14="http://schemas.microsoft.com/office/powerpoint/2010/main" val="36204353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12C904-525C-6045-BAAE-3197D4C88116}"/>
              </a:ext>
            </a:extLst>
          </p:cNvPr>
          <p:cNvSpPr>
            <a:spLocks noGrp="1"/>
          </p:cNvSpPr>
          <p:nvPr>
            <p:ph idx="1"/>
          </p:nvPr>
        </p:nvSpPr>
        <p:spPr>
          <a:xfrm>
            <a:off x="152400" y="6248400"/>
            <a:ext cx="8702511" cy="454676"/>
          </a:xfrm>
        </p:spPr>
        <p:txBody>
          <a:bodyPr/>
          <a:lstStyle/>
          <a:p>
            <a:r>
              <a:rPr lang="en-US" i="1" dirty="0"/>
              <a:t>C</a:t>
            </a:r>
            <a:r>
              <a:rPr lang="en-US" i="1" baseline="-25000" dirty="0"/>
              <a:t>t</a:t>
            </a:r>
            <a:r>
              <a:rPr lang="en-US" i="1" dirty="0"/>
              <a:t> </a:t>
            </a:r>
            <a:r>
              <a:rPr lang="en-US" dirty="0"/>
              <a:t>is cell state</a:t>
            </a:r>
            <a:r>
              <a:rPr lang="en-US" i="1" dirty="0"/>
              <a:t>, </a:t>
            </a:r>
            <a:r>
              <a:rPr lang="en-US" i="1" dirty="0" err="1"/>
              <a:t>h</a:t>
            </a:r>
            <a:r>
              <a:rPr lang="en-US" i="1" baseline="-25000" dirty="0" err="1"/>
              <a:t>t</a:t>
            </a:r>
            <a:r>
              <a:rPr lang="en-US" dirty="0"/>
              <a:t> is context/output. Forget, Input, and Output gates</a:t>
            </a:r>
          </a:p>
        </p:txBody>
      </p:sp>
      <p:pic>
        <p:nvPicPr>
          <p:cNvPr id="6" name="Picture 5">
            <a:extLst>
              <a:ext uri="{FF2B5EF4-FFF2-40B4-BE49-F238E27FC236}">
                <a16:creationId xmlns:a16="http://schemas.microsoft.com/office/drawing/2014/main" id="{E8F1FE87-F009-484C-A085-C7E6A6DCBCD9}"/>
              </a:ext>
            </a:extLst>
          </p:cNvPr>
          <p:cNvPicPr>
            <a:picLocks noChangeAspect="1"/>
          </p:cNvPicPr>
          <p:nvPr/>
        </p:nvPicPr>
        <p:blipFill>
          <a:blip r:embed="rId3"/>
          <a:stretch>
            <a:fillRect/>
          </a:stretch>
        </p:blipFill>
        <p:spPr>
          <a:xfrm>
            <a:off x="1790700" y="159415"/>
            <a:ext cx="5715000" cy="2138664"/>
          </a:xfrm>
          <a:prstGeom prst="rect">
            <a:avLst/>
          </a:prstGeom>
        </p:spPr>
      </p:pic>
      <p:pic>
        <p:nvPicPr>
          <p:cNvPr id="7" name="Picture 6">
            <a:extLst>
              <a:ext uri="{FF2B5EF4-FFF2-40B4-BE49-F238E27FC236}">
                <a16:creationId xmlns:a16="http://schemas.microsoft.com/office/drawing/2014/main" id="{1BFAB4D8-7CCB-124A-8ADD-6C8F9ED61D68}"/>
              </a:ext>
            </a:extLst>
          </p:cNvPr>
          <p:cNvPicPr>
            <a:picLocks noChangeAspect="1"/>
          </p:cNvPicPr>
          <p:nvPr/>
        </p:nvPicPr>
        <p:blipFill>
          <a:blip r:embed="rId4"/>
          <a:stretch>
            <a:fillRect/>
          </a:stretch>
        </p:blipFill>
        <p:spPr>
          <a:xfrm>
            <a:off x="838200" y="2372207"/>
            <a:ext cx="7680010" cy="2885593"/>
          </a:xfrm>
          <a:prstGeom prst="rect">
            <a:avLst/>
          </a:prstGeom>
        </p:spPr>
      </p:pic>
      <p:pic>
        <p:nvPicPr>
          <p:cNvPr id="2" name="Picture 1">
            <a:extLst>
              <a:ext uri="{FF2B5EF4-FFF2-40B4-BE49-F238E27FC236}">
                <a16:creationId xmlns:a16="http://schemas.microsoft.com/office/drawing/2014/main" id="{1BA60E40-9CDB-CB48-9346-6E89F3754CB8}"/>
              </a:ext>
            </a:extLst>
          </p:cNvPr>
          <p:cNvPicPr>
            <a:picLocks noChangeAspect="1"/>
          </p:cNvPicPr>
          <p:nvPr/>
        </p:nvPicPr>
        <p:blipFill>
          <a:blip r:embed="rId5"/>
          <a:stretch>
            <a:fillRect/>
          </a:stretch>
        </p:blipFill>
        <p:spPr>
          <a:xfrm>
            <a:off x="2282072" y="5457117"/>
            <a:ext cx="4271128" cy="791283"/>
          </a:xfrm>
          <a:prstGeom prst="rect">
            <a:avLst/>
          </a:prstGeom>
        </p:spPr>
      </p:pic>
      <p:sp>
        <p:nvSpPr>
          <p:cNvPr id="5" name="Slide Number Placeholder 4">
            <a:extLst>
              <a:ext uri="{FF2B5EF4-FFF2-40B4-BE49-F238E27FC236}">
                <a16:creationId xmlns:a16="http://schemas.microsoft.com/office/drawing/2014/main" id="{BEFB399B-E9B7-2744-9A00-993A0CEB7E6E}"/>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110</a:t>
            </a:fld>
            <a:endParaRPr lang="en-US">
              <a:uFillTx/>
            </a:endParaRPr>
          </a:p>
        </p:txBody>
      </p:sp>
    </p:spTree>
    <p:extLst>
      <p:ext uri="{BB962C8B-B14F-4D97-AF65-F5344CB8AC3E}">
        <p14:creationId xmlns:p14="http://schemas.microsoft.com/office/powerpoint/2010/main" val="1232049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80D174E-B166-AB4C-A7ED-6168AC2F794A}"/>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B8F19497-0802-B943-A4E2-7C1A002FCCBA}"/>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111</a:t>
            </a:fld>
            <a:endParaRPr lang="en-US">
              <a:uFillTx/>
            </a:endParaRPr>
          </a:p>
        </p:txBody>
      </p:sp>
      <p:pic>
        <p:nvPicPr>
          <p:cNvPr id="6" name="Picture 5">
            <a:extLst>
              <a:ext uri="{FF2B5EF4-FFF2-40B4-BE49-F238E27FC236}">
                <a16:creationId xmlns:a16="http://schemas.microsoft.com/office/drawing/2014/main" id="{8C8DDBEB-A0FB-6F45-A390-D691EDA6C8F1}"/>
              </a:ext>
            </a:extLst>
          </p:cNvPr>
          <p:cNvPicPr>
            <a:picLocks noChangeAspect="1"/>
          </p:cNvPicPr>
          <p:nvPr/>
        </p:nvPicPr>
        <p:blipFill>
          <a:blip r:embed="rId3"/>
          <a:stretch>
            <a:fillRect/>
          </a:stretch>
        </p:blipFill>
        <p:spPr>
          <a:xfrm>
            <a:off x="76200" y="12569"/>
            <a:ext cx="7277100" cy="2247691"/>
          </a:xfrm>
          <a:prstGeom prst="rect">
            <a:avLst/>
          </a:prstGeom>
          <a:solidFill>
            <a:schemeClr val="tx1"/>
          </a:solidFill>
        </p:spPr>
      </p:pic>
      <p:pic>
        <p:nvPicPr>
          <p:cNvPr id="12" name="Picture 11">
            <a:extLst>
              <a:ext uri="{FF2B5EF4-FFF2-40B4-BE49-F238E27FC236}">
                <a16:creationId xmlns:a16="http://schemas.microsoft.com/office/drawing/2014/main" id="{A2D17A39-E7F4-0147-9ADA-F834D38C78E0}"/>
              </a:ext>
            </a:extLst>
          </p:cNvPr>
          <p:cNvPicPr>
            <a:picLocks noChangeAspect="1"/>
          </p:cNvPicPr>
          <p:nvPr/>
        </p:nvPicPr>
        <p:blipFill>
          <a:blip r:embed="rId4"/>
          <a:stretch>
            <a:fillRect/>
          </a:stretch>
        </p:blipFill>
        <p:spPr>
          <a:xfrm>
            <a:off x="76200" y="2306365"/>
            <a:ext cx="7277100" cy="2247691"/>
          </a:xfrm>
          <a:prstGeom prst="rect">
            <a:avLst/>
          </a:prstGeom>
          <a:solidFill>
            <a:schemeClr val="tx1"/>
          </a:solidFill>
        </p:spPr>
      </p:pic>
      <p:pic>
        <p:nvPicPr>
          <p:cNvPr id="13" name="Picture 12">
            <a:extLst>
              <a:ext uri="{FF2B5EF4-FFF2-40B4-BE49-F238E27FC236}">
                <a16:creationId xmlns:a16="http://schemas.microsoft.com/office/drawing/2014/main" id="{993E0380-3664-3E4E-95C2-AC2F189D8E6C}"/>
              </a:ext>
            </a:extLst>
          </p:cNvPr>
          <p:cNvPicPr>
            <a:picLocks noChangeAspect="1"/>
          </p:cNvPicPr>
          <p:nvPr/>
        </p:nvPicPr>
        <p:blipFill>
          <a:blip r:embed="rId5"/>
          <a:stretch>
            <a:fillRect/>
          </a:stretch>
        </p:blipFill>
        <p:spPr>
          <a:xfrm>
            <a:off x="76200" y="4585171"/>
            <a:ext cx="7277100" cy="2247691"/>
          </a:xfrm>
          <a:prstGeom prst="rect">
            <a:avLst/>
          </a:prstGeom>
          <a:solidFill>
            <a:schemeClr val="tx1"/>
          </a:solidFill>
        </p:spPr>
      </p:pic>
      <p:sp>
        <p:nvSpPr>
          <p:cNvPr id="14" name="TextBox 13">
            <a:extLst>
              <a:ext uri="{FF2B5EF4-FFF2-40B4-BE49-F238E27FC236}">
                <a16:creationId xmlns:a16="http://schemas.microsoft.com/office/drawing/2014/main" id="{F5F185C4-D91C-BB4C-95CA-54388BF3BA18}"/>
              </a:ext>
            </a:extLst>
          </p:cNvPr>
          <p:cNvSpPr txBox="1"/>
          <p:nvPr/>
        </p:nvSpPr>
        <p:spPr>
          <a:xfrm>
            <a:off x="7353300" y="117693"/>
            <a:ext cx="1790699" cy="6370975"/>
          </a:xfrm>
          <a:prstGeom prst="rect">
            <a:avLst/>
          </a:prstGeom>
        </p:spPr>
        <p:txBody>
          <a:bodyPr wrap="square" rtlCol="0">
            <a:spAutoFit/>
          </a:bodyPr>
          <a:lstStyle/>
          <a:p>
            <a:r>
              <a:rPr lang="en-US" i="1" dirty="0"/>
              <a:t>C</a:t>
            </a:r>
            <a:r>
              <a:rPr lang="en-US" i="1" baseline="-25000" dirty="0"/>
              <a:t>t </a:t>
            </a:r>
            <a:r>
              <a:rPr lang="en-US" dirty="0"/>
              <a:t>(state) and </a:t>
            </a:r>
            <a:r>
              <a:rPr lang="en-US" i="1" dirty="0" err="1"/>
              <a:t>h</a:t>
            </a:r>
            <a:r>
              <a:rPr lang="en-US" i="1" baseline="-25000" dirty="0" err="1"/>
              <a:t>t</a:t>
            </a:r>
            <a:r>
              <a:rPr lang="en-US" dirty="0"/>
              <a:t> (output and/or context) are vectors.</a:t>
            </a:r>
          </a:p>
          <a:p>
            <a:r>
              <a:rPr lang="en-US" dirty="0"/>
              <a:t> </a:t>
            </a:r>
          </a:p>
          <a:p>
            <a:r>
              <a:rPr lang="en-US" i="1" dirty="0"/>
              <a:t>C</a:t>
            </a:r>
            <a:r>
              <a:rPr lang="en-US" i="1" baseline="-25000" dirty="0"/>
              <a:t>t</a:t>
            </a:r>
            <a:r>
              <a:rPr lang="en-US" dirty="0"/>
              <a:t> can be maintained as long as needed. Only updated by forget and input gates, which are learned functions. </a:t>
            </a:r>
          </a:p>
        </p:txBody>
      </p:sp>
    </p:spTree>
    <p:extLst>
      <p:ext uri="{BB962C8B-B14F-4D97-AF65-F5344CB8AC3E}">
        <p14:creationId xmlns:p14="http://schemas.microsoft.com/office/powerpoint/2010/main" val="26973341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B43861-00D9-924E-B594-FA87ABA50A57}"/>
              </a:ext>
            </a:extLst>
          </p:cNvPr>
          <p:cNvSpPr>
            <a:spLocks noGrp="1"/>
          </p:cNvSpPr>
          <p:nvPr>
            <p:ph idx="1"/>
          </p:nvPr>
        </p:nvSpPr>
        <p:spPr>
          <a:xfrm>
            <a:off x="228600" y="2430383"/>
            <a:ext cx="7772400" cy="1992375"/>
          </a:xfrm>
        </p:spPr>
        <p:txBody>
          <a:bodyPr>
            <a:normAutofit fontScale="92500" lnSpcReduction="10000"/>
          </a:bodyPr>
          <a:lstStyle/>
          <a:p>
            <a:r>
              <a:rPr lang="en-US" dirty="0"/>
              <a:t>Output gate above finishes full LSTM node</a:t>
            </a:r>
          </a:p>
          <a:p>
            <a:pPr lvl="1"/>
            <a:r>
              <a:rPr lang="en-US" dirty="0"/>
              <a:t>tanh normalizes </a:t>
            </a:r>
            <a:r>
              <a:rPr lang="en-US" i="1" dirty="0"/>
              <a:t>C</a:t>
            </a:r>
            <a:r>
              <a:rPr lang="en-US" dirty="0"/>
              <a:t> to </a:t>
            </a:r>
            <a:r>
              <a:rPr lang="en-US" i="1" dirty="0"/>
              <a:t>h</a:t>
            </a:r>
            <a:r>
              <a:rPr lang="en-US" dirty="0"/>
              <a:t>/</a:t>
            </a:r>
            <a:r>
              <a:rPr lang="en-US" i="1" dirty="0"/>
              <a:t>x</a:t>
            </a:r>
            <a:r>
              <a:rPr lang="en-US" dirty="0"/>
              <a:t> scale (between -1/1) before output gate chooses what parts of state to pass on as output/context</a:t>
            </a:r>
          </a:p>
          <a:p>
            <a:r>
              <a:rPr lang="en-US" dirty="0"/>
              <a:t>Gated Recurrent Unit (GRU) below combines </a:t>
            </a:r>
            <a:r>
              <a:rPr lang="en-US" i="1" dirty="0"/>
              <a:t>C</a:t>
            </a:r>
            <a:r>
              <a:rPr lang="en-US" dirty="0"/>
              <a:t> and </a:t>
            </a:r>
            <a:r>
              <a:rPr lang="en-US" i="1" dirty="0"/>
              <a:t>h</a:t>
            </a:r>
          </a:p>
          <a:p>
            <a:pPr lvl="1"/>
            <a:r>
              <a:rPr lang="en-US" i="1" dirty="0"/>
              <a:t>r</a:t>
            </a:r>
            <a:r>
              <a:rPr lang="en-US" dirty="0"/>
              <a:t>:</a:t>
            </a:r>
            <a:r>
              <a:rPr lang="en-US" i="1" dirty="0"/>
              <a:t> </a:t>
            </a:r>
            <a:r>
              <a:rPr lang="en-US" dirty="0"/>
              <a:t>reset gate – How much of context </a:t>
            </a:r>
            <a:r>
              <a:rPr lang="en-US" i="1" dirty="0"/>
              <a:t>h</a:t>
            </a:r>
            <a:r>
              <a:rPr lang="en-US" i="1" baseline="-25000" dirty="0"/>
              <a:t>t</a:t>
            </a:r>
            <a:r>
              <a:rPr lang="en-US" baseline="-25000" dirty="0"/>
              <a:t>-1</a:t>
            </a:r>
            <a:r>
              <a:rPr lang="en-US" dirty="0"/>
              <a:t> to use in standard tanh</a:t>
            </a:r>
          </a:p>
          <a:p>
            <a:pPr lvl="1"/>
            <a:r>
              <a:rPr lang="en-US" i="1" dirty="0"/>
              <a:t>z</a:t>
            </a:r>
            <a:r>
              <a:rPr lang="en-US" dirty="0"/>
              <a:t>:</a:t>
            </a:r>
            <a:r>
              <a:rPr lang="en-US" i="1" dirty="0"/>
              <a:t> </a:t>
            </a:r>
            <a:r>
              <a:rPr lang="en-US" dirty="0"/>
              <a:t>update gate - Combines forget and input gates</a:t>
            </a:r>
          </a:p>
        </p:txBody>
      </p:sp>
      <p:sp>
        <p:nvSpPr>
          <p:cNvPr id="4" name="Footer Placeholder 3">
            <a:extLst>
              <a:ext uri="{FF2B5EF4-FFF2-40B4-BE49-F238E27FC236}">
                <a16:creationId xmlns:a16="http://schemas.microsoft.com/office/drawing/2014/main" id="{F9DCEACC-AF3B-0B42-A5E5-2635BE5C3682}"/>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612CBF02-63C9-644C-BB45-E6AAA89305A1}"/>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112</a:t>
            </a:fld>
            <a:endParaRPr lang="en-US">
              <a:uFillTx/>
            </a:endParaRPr>
          </a:p>
        </p:txBody>
      </p:sp>
      <p:pic>
        <p:nvPicPr>
          <p:cNvPr id="6" name="Picture 5">
            <a:extLst>
              <a:ext uri="{FF2B5EF4-FFF2-40B4-BE49-F238E27FC236}">
                <a16:creationId xmlns:a16="http://schemas.microsoft.com/office/drawing/2014/main" id="{B220DEEB-8247-2245-AF7B-C8B81F7890A5}"/>
              </a:ext>
            </a:extLst>
          </p:cNvPr>
          <p:cNvPicPr>
            <a:picLocks noChangeAspect="1"/>
          </p:cNvPicPr>
          <p:nvPr/>
        </p:nvPicPr>
        <p:blipFill>
          <a:blip r:embed="rId3"/>
          <a:stretch>
            <a:fillRect/>
          </a:stretch>
        </p:blipFill>
        <p:spPr>
          <a:xfrm>
            <a:off x="129619" y="20284"/>
            <a:ext cx="7718981" cy="2384176"/>
          </a:xfrm>
          <a:prstGeom prst="rect">
            <a:avLst/>
          </a:prstGeom>
          <a:solidFill>
            <a:schemeClr val="tx1"/>
          </a:solidFill>
        </p:spPr>
      </p:pic>
      <p:pic>
        <p:nvPicPr>
          <p:cNvPr id="7" name="Picture 6">
            <a:extLst>
              <a:ext uri="{FF2B5EF4-FFF2-40B4-BE49-F238E27FC236}">
                <a16:creationId xmlns:a16="http://schemas.microsoft.com/office/drawing/2014/main" id="{08458786-94A8-8D4B-A5EA-CA61F7468DDD}"/>
              </a:ext>
            </a:extLst>
          </p:cNvPr>
          <p:cNvPicPr>
            <a:picLocks noChangeAspect="1"/>
          </p:cNvPicPr>
          <p:nvPr/>
        </p:nvPicPr>
        <p:blipFill>
          <a:blip r:embed="rId4"/>
          <a:stretch>
            <a:fillRect/>
          </a:stretch>
        </p:blipFill>
        <p:spPr>
          <a:xfrm>
            <a:off x="152400" y="4422759"/>
            <a:ext cx="7772400" cy="2400676"/>
          </a:xfrm>
          <a:prstGeom prst="rect">
            <a:avLst/>
          </a:prstGeom>
          <a:solidFill>
            <a:schemeClr val="tx1"/>
          </a:solidFill>
        </p:spPr>
      </p:pic>
    </p:spTree>
    <p:extLst>
      <p:ext uri="{BB962C8B-B14F-4D97-AF65-F5344CB8AC3E}">
        <p14:creationId xmlns:p14="http://schemas.microsoft.com/office/powerpoint/2010/main" val="10944145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Cell value has a self-feedback loop</a:t>
            </a:r>
            <a:br>
              <a:rPr lang="en-US" dirty="0"/>
            </a:br>
            <a:r>
              <a:rPr lang="en-US" dirty="0"/>
              <a:t>Does not forget until told (stable gradient)</a:t>
            </a: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113</a:t>
            </a:fld>
            <a:endParaRPr lang="en-US">
              <a:uFillTx/>
            </a:endParaRPr>
          </a:p>
        </p:txBody>
      </p:sp>
      <p:pic>
        <p:nvPicPr>
          <p:cNvPr id="10" name="Content Placeholder 9"/>
          <p:cNvPicPr>
            <a:picLocks noGrp="1" noChangeAspect="1"/>
          </p:cNvPicPr>
          <p:nvPr>
            <p:ph idx="1"/>
          </p:nvPr>
        </p:nvPicPr>
        <p:blipFill>
          <a:blip r:embed="rId3"/>
          <a:srcRect t="2807" b="2807"/>
          <a:stretch>
            <a:fillRect/>
          </a:stretch>
        </p:blipFill>
        <p:spPr/>
      </p:pic>
    </p:spTree>
    <p:extLst>
      <p:ext uri="{BB962C8B-B14F-4D97-AF65-F5344CB8AC3E}">
        <p14:creationId xmlns:p14="http://schemas.microsoft.com/office/powerpoint/2010/main" val="26742153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5" name="Picture 84"/>
          <p:cNvPicPr>
            <a:picLocks noChangeAspect="1"/>
          </p:cNvPicPr>
          <p:nvPr/>
        </p:nvPicPr>
        <p:blipFill>
          <a:blip r:embed="rId2"/>
          <a:stretch>
            <a:fillRect/>
          </a:stretch>
        </p:blipFill>
        <p:spPr>
          <a:xfrm>
            <a:off x="533400" y="228600"/>
            <a:ext cx="7924800" cy="6400800"/>
          </a:xfrm>
          <a:prstGeom prst="rect">
            <a:avLst/>
          </a:prstGeom>
        </p:spPr>
      </p:pic>
      <p:sp>
        <p:nvSpPr>
          <p:cNvPr id="3" name="Slide Number Placeholder 2">
            <a:extLst>
              <a:ext uri="{FF2B5EF4-FFF2-40B4-BE49-F238E27FC236}">
                <a16:creationId xmlns:a16="http://schemas.microsoft.com/office/drawing/2014/main" id="{BAB5CD19-2D6F-7D49-8E28-F587E8A19025}"/>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114</a:t>
            </a:fld>
            <a:endParaRPr lang="en-US">
              <a:uFillTx/>
            </a:endParaRPr>
          </a:p>
        </p:txBody>
      </p:sp>
    </p:spTree>
    <p:extLst>
      <p:ext uri="{BB962C8B-B14F-4D97-AF65-F5344CB8AC3E}">
        <p14:creationId xmlns:p14="http://schemas.microsoft.com/office/powerpoint/2010/main" val="23732805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69" name="Picture 168"/>
          <p:cNvPicPr>
            <a:picLocks noChangeAspect="1"/>
          </p:cNvPicPr>
          <p:nvPr/>
        </p:nvPicPr>
        <p:blipFill>
          <a:blip r:embed="rId2"/>
          <a:stretch>
            <a:fillRect/>
          </a:stretch>
        </p:blipFill>
        <p:spPr>
          <a:xfrm>
            <a:off x="457200" y="2057400"/>
            <a:ext cx="8487304" cy="2147350"/>
          </a:xfrm>
          <a:prstGeom prst="rect">
            <a:avLst/>
          </a:prstGeom>
        </p:spPr>
      </p:pic>
      <p:sp>
        <p:nvSpPr>
          <p:cNvPr id="2" name="Footer Placeholder 1">
            <a:extLst>
              <a:ext uri="{FF2B5EF4-FFF2-40B4-BE49-F238E27FC236}">
                <a16:creationId xmlns:a16="http://schemas.microsoft.com/office/drawing/2014/main" id="{FB8B423B-F919-4549-A2ED-E7B25F98BF1A}"/>
              </a:ext>
            </a:extLst>
          </p:cNvPr>
          <p:cNvSpPr>
            <a:spLocks noGrp="1"/>
          </p:cNvSpPr>
          <p:nvPr>
            <p:ph type="ftr" sz="quarter" idx="11"/>
          </p:nvPr>
        </p:nvSpPr>
        <p:spPr/>
        <p:txBody>
          <a:bodyPr/>
          <a:lstStyle/>
          <a:p>
            <a:pPr>
              <a:defRPr>
                <a:uFillTx/>
              </a:defRPr>
            </a:pPr>
            <a:r>
              <a:rPr lang="en-US">
                <a:uFillTx/>
              </a:rPr>
              <a:t>CS 270 – Deep Learning</a:t>
            </a:r>
          </a:p>
        </p:txBody>
      </p:sp>
      <p:sp>
        <p:nvSpPr>
          <p:cNvPr id="3" name="Slide Number Placeholder 2">
            <a:extLst>
              <a:ext uri="{FF2B5EF4-FFF2-40B4-BE49-F238E27FC236}">
                <a16:creationId xmlns:a16="http://schemas.microsoft.com/office/drawing/2014/main" id="{138A783A-DC4A-514A-B9CA-701B91E82465}"/>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115</a:t>
            </a:fld>
            <a:endParaRPr lang="en-US">
              <a:uFillTx/>
            </a:endParaRPr>
          </a:p>
        </p:txBody>
      </p:sp>
    </p:spTree>
    <p:extLst>
      <p:ext uri="{BB962C8B-B14F-4D97-AF65-F5344CB8AC3E}">
        <p14:creationId xmlns:p14="http://schemas.microsoft.com/office/powerpoint/2010/main" val="15663714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83006-390B-D141-AB81-59FB2AE155FF}"/>
              </a:ext>
            </a:extLst>
          </p:cNvPr>
          <p:cNvSpPr>
            <a:spLocks noGrp="1"/>
          </p:cNvSpPr>
          <p:nvPr>
            <p:ph type="title"/>
          </p:nvPr>
        </p:nvSpPr>
        <p:spPr>
          <a:xfrm>
            <a:off x="650449" y="21210"/>
            <a:ext cx="7772400" cy="838200"/>
          </a:xfrm>
        </p:spPr>
        <p:txBody>
          <a:bodyPr/>
          <a:lstStyle/>
          <a:p>
            <a:r>
              <a:rPr lang="en-US" dirty="0"/>
              <a:t>LSTM Variations</a:t>
            </a:r>
          </a:p>
        </p:txBody>
      </p:sp>
      <p:sp>
        <p:nvSpPr>
          <p:cNvPr id="3" name="Content Placeholder 2">
            <a:extLst>
              <a:ext uri="{FF2B5EF4-FFF2-40B4-BE49-F238E27FC236}">
                <a16:creationId xmlns:a16="http://schemas.microsoft.com/office/drawing/2014/main" id="{ACA48761-7B4B-694D-91E5-B254FFA797B6}"/>
              </a:ext>
            </a:extLst>
          </p:cNvPr>
          <p:cNvSpPr>
            <a:spLocks noGrp="1"/>
          </p:cNvSpPr>
          <p:nvPr>
            <p:ph idx="1"/>
          </p:nvPr>
        </p:nvSpPr>
        <p:spPr>
          <a:xfrm>
            <a:off x="685800" y="762000"/>
            <a:ext cx="7772400" cy="3791146"/>
          </a:xfrm>
        </p:spPr>
        <p:txBody>
          <a:bodyPr>
            <a:normAutofit fontScale="92500" lnSpcReduction="20000"/>
          </a:bodyPr>
          <a:lstStyle/>
          <a:p>
            <a:r>
              <a:rPr lang="en-US" dirty="0"/>
              <a:t>Lots of node and structural variations</a:t>
            </a:r>
          </a:p>
          <a:p>
            <a:r>
              <a:rPr lang="en-US" dirty="0"/>
              <a:t>Could replace any node in a deep network with LSTM node, but typically just used for sequential problems - RNN (time or space)</a:t>
            </a:r>
          </a:p>
          <a:p>
            <a:r>
              <a:rPr lang="en-US" dirty="0"/>
              <a:t>Bidirectional LSTMS -</a:t>
            </a:r>
            <a:r>
              <a:rPr lang="en-US" kern="1200" dirty="0">
                <a:latin typeface="Times New Roman" charset="0"/>
              </a:rPr>
              <a:t>Unlike conventional RNNs, bidirectional RNNs utilize both the previous and future context, by processing the data from two directions with two separate hidden layers. One layer processes the input sequence in the forward direction, while the other processes the input in the reverse direction. The output of the current time step is then learned using a combination of both layer's hidden vectors</a:t>
            </a:r>
            <a:endParaRPr lang="en-US" dirty="0"/>
          </a:p>
          <a:p>
            <a:r>
              <a:rPr lang="en-US" dirty="0"/>
              <a:t>Stacked LSTMS -</a:t>
            </a:r>
            <a:r>
              <a:rPr lang="en-US" kern="1200" dirty="0">
                <a:latin typeface="Times New Roman" charset="0"/>
              </a:rPr>
              <a:t> extra layers above (usually not many) can capture latent info (e.g. different time scales)</a:t>
            </a:r>
            <a:endParaRPr lang="en-US" dirty="0"/>
          </a:p>
        </p:txBody>
      </p:sp>
      <p:sp>
        <p:nvSpPr>
          <p:cNvPr id="4" name="Footer Placeholder 3">
            <a:extLst>
              <a:ext uri="{FF2B5EF4-FFF2-40B4-BE49-F238E27FC236}">
                <a16:creationId xmlns:a16="http://schemas.microsoft.com/office/drawing/2014/main" id="{D439A3D5-202F-D64A-AB63-F82A4DC54ADE}"/>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647E81F8-BE53-8C40-AD68-02278F7F54C6}"/>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116</a:t>
            </a:fld>
            <a:endParaRPr lang="en-US">
              <a:uFillTx/>
            </a:endParaRPr>
          </a:p>
        </p:txBody>
      </p:sp>
      <p:pic>
        <p:nvPicPr>
          <p:cNvPr id="6" name="Picture 5">
            <a:extLst>
              <a:ext uri="{FF2B5EF4-FFF2-40B4-BE49-F238E27FC236}">
                <a16:creationId xmlns:a16="http://schemas.microsoft.com/office/drawing/2014/main" id="{BD1B3746-DD9B-9547-875C-023A3FF464F8}"/>
              </a:ext>
            </a:extLst>
          </p:cNvPr>
          <p:cNvPicPr>
            <a:picLocks noChangeAspect="1"/>
          </p:cNvPicPr>
          <p:nvPr/>
        </p:nvPicPr>
        <p:blipFill>
          <a:blip r:embed="rId3"/>
          <a:stretch>
            <a:fillRect/>
          </a:stretch>
        </p:blipFill>
        <p:spPr>
          <a:xfrm>
            <a:off x="10997" y="4681193"/>
            <a:ext cx="5551603" cy="1961954"/>
          </a:xfrm>
          <a:prstGeom prst="rect">
            <a:avLst/>
          </a:prstGeom>
        </p:spPr>
      </p:pic>
      <p:pic>
        <p:nvPicPr>
          <p:cNvPr id="7" name="Picture 6">
            <a:extLst>
              <a:ext uri="{FF2B5EF4-FFF2-40B4-BE49-F238E27FC236}">
                <a16:creationId xmlns:a16="http://schemas.microsoft.com/office/drawing/2014/main" id="{C40AD9B9-8C9E-914D-B383-F68F57E6FDFC}"/>
              </a:ext>
            </a:extLst>
          </p:cNvPr>
          <p:cNvPicPr>
            <a:picLocks noChangeAspect="1"/>
          </p:cNvPicPr>
          <p:nvPr/>
        </p:nvPicPr>
        <p:blipFill>
          <a:blip r:embed="rId4"/>
          <a:stretch>
            <a:fillRect/>
          </a:stretch>
        </p:blipFill>
        <p:spPr>
          <a:xfrm>
            <a:off x="5627803" y="4458947"/>
            <a:ext cx="3467381" cy="2399053"/>
          </a:xfrm>
          <a:prstGeom prst="rect">
            <a:avLst/>
          </a:prstGeom>
        </p:spPr>
      </p:pic>
    </p:spTree>
    <p:extLst>
      <p:ext uri="{BB962C8B-B14F-4D97-AF65-F5344CB8AC3E}">
        <p14:creationId xmlns:p14="http://schemas.microsoft.com/office/powerpoint/2010/main" val="394183666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DEFF8-A969-422B-171F-3811B09B7672}"/>
              </a:ext>
            </a:extLst>
          </p:cNvPr>
          <p:cNvSpPr>
            <a:spLocks noGrp="1"/>
          </p:cNvSpPr>
          <p:nvPr>
            <p:ph type="title"/>
          </p:nvPr>
        </p:nvSpPr>
        <p:spPr/>
        <p:txBody>
          <a:bodyPr/>
          <a:lstStyle/>
          <a:p>
            <a:r>
              <a:rPr lang="en-US" dirty="0"/>
              <a:t>Transformers - GPT</a:t>
            </a:r>
          </a:p>
        </p:txBody>
      </p:sp>
      <p:sp>
        <p:nvSpPr>
          <p:cNvPr id="3" name="Content Placeholder 2">
            <a:extLst>
              <a:ext uri="{FF2B5EF4-FFF2-40B4-BE49-F238E27FC236}">
                <a16:creationId xmlns:a16="http://schemas.microsoft.com/office/drawing/2014/main" id="{F53D676A-7F94-D8D0-84B4-24DCEE077513}"/>
              </a:ext>
            </a:extLst>
          </p:cNvPr>
          <p:cNvSpPr>
            <a:spLocks noGrp="1"/>
          </p:cNvSpPr>
          <p:nvPr>
            <p:ph idx="1"/>
          </p:nvPr>
        </p:nvSpPr>
        <p:spPr/>
        <p:txBody>
          <a:bodyPr>
            <a:normAutofit lnSpcReduction="10000"/>
          </a:bodyPr>
          <a:lstStyle/>
          <a:p>
            <a:r>
              <a:rPr lang="en-US" dirty="0"/>
              <a:t>Replacing CNNs and RNNs in many cases</a:t>
            </a:r>
          </a:p>
          <a:p>
            <a:r>
              <a:rPr lang="en-US" dirty="0"/>
              <a:t>Rather than use convolutional filters or recurrence to find and track relationships they use </a:t>
            </a:r>
            <a:r>
              <a:rPr lang="en-US" i="1" dirty="0"/>
              <a:t>attention</a:t>
            </a:r>
          </a:p>
          <a:p>
            <a:r>
              <a:rPr lang="en-US" dirty="0"/>
              <a:t>We need short and long-distance relationships between features (e.g. words, pixels, atoms, etc.).  What does “it” in a following sentence refer to?</a:t>
            </a:r>
          </a:p>
          <a:p>
            <a:r>
              <a:rPr lang="en-US" dirty="0"/>
              <a:t>Initial paper – Google 2017 - “Attention is all you need”</a:t>
            </a:r>
          </a:p>
          <a:p>
            <a:r>
              <a:rPr lang="en-US" dirty="0"/>
              <a:t>Immediately followed by lots of variations such as BERT (Bidirectional Representations from Transformers)</a:t>
            </a:r>
          </a:p>
          <a:p>
            <a:r>
              <a:rPr lang="en-US" dirty="0"/>
              <a:t>GPT 1-3 are basically the same 2017 Google model </a:t>
            </a:r>
          </a:p>
          <a:p>
            <a:r>
              <a:rPr lang="en-US" dirty="0"/>
              <a:t>More parameters/weights make a huge difference</a:t>
            </a:r>
          </a:p>
          <a:p>
            <a:pPr lvl="1"/>
            <a:r>
              <a:rPr lang="en-US" dirty="0"/>
              <a:t>GPT 2: 1.5B parameters, GPT 3 same basic architecture as GPT 2: 175B parameters</a:t>
            </a:r>
          </a:p>
          <a:p>
            <a:pPr lvl="1"/>
            <a:endParaRPr lang="en-US" dirty="0"/>
          </a:p>
        </p:txBody>
      </p:sp>
      <p:sp>
        <p:nvSpPr>
          <p:cNvPr id="4" name="Footer Placeholder 3">
            <a:extLst>
              <a:ext uri="{FF2B5EF4-FFF2-40B4-BE49-F238E27FC236}">
                <a16:creationId xmlns:a16="http://schemas.microsoft.com/office/drawing/2014/main" id="{13D403EF-52B7-4773-1D73-CFB4635D5560}"/>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7C7C591C-89F3-22E8-94DB-EF6AB6AC68CD}"/>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117</a:t>
            </a:fld>
            <a:endParaRPr lang="en-US">
              <a:uFillTx/>
            </a:endParaRPr>
          </a:p>
        </p:txBody>
      </p:sp>
    </p:spTree>
    <p:extLst>
      <p:ext uri="{BB962C8B-B14F-4D97-AF65-F5344CB8AC3E}">
        <p14:creationId xmlns:p14="http://schemas.microsoft.com/office/powerpoint/2010/main" val="30873258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9A2C0-53AF-5326-BBB7-E9A155E6AFB6}"/>
              </a:ext>
            </a:extLst>
          </p:cNvPr>
          <p:cNvSpPr>
            <a:spLocks noGrp="1"/>
          </p:cNvSpPr>
          <p:nvPr>
            <p:ph type="title"/>
          </p:nvPr>
        </p:nvSpPr>
        <p:spPr/>
        <p:txBody>
          <a:bodyPr/>
          <a:lstStyle/>
          <a:p>
            <a:r>
              <a:rPr lang="en-US" dirty="0"/>
              <a:t>Transformers Intro</a:t>
            </a:r>
          </a:p>
        </p:txBody>
      </p:sp>
      <p:sp>
        <p:nvSpPr>
          <p:cNvPr id="3" name="Content Placeholder 2">
            <a:extLst>
              <a:ext uri="{FF2B5EF4-FFF2-40B4-BE49-F238E27FC236}">
                <a16:creationId xmlns:a16="http://schemas.microsoft.com/office/drawing/2014/main" id="{2E4928BF-F540-3834-761F-0F1FEBDC4FD7}"/>
              </a:ext>
            </a:extLst>
          </p:cNvPr>
          <p:cNvSpPr>
            <a:spLocks noGrp="1"/>
          </p:cNvSpPr>
          <p:nvPr>
            <p:ph idx="1"/>
          </p:nvPr>
        </p:nvSpPr>
        <p:spPr/>
        <p:txBody>
          <a:bodyPr>
            <a:normAutofit fontScale="92500" lnSpcReduction="10000"/>
          </a:bodyPr>
          <a:lstStyle/>
          <a:p>
            <a:r>
              <a:rPr lang="en-US" dirty="0"/>
              <a:t>Long training (though with some improved efficiencies over CNNs), high power hardware, and lots of training data – big companies right now, Google, Nvidia, IBM, Microsoft, etc. coming out with their own versions</a:t>
            </a:r>
          </a:p>
          <a:p>
            <a:pPr lvl="1"/>
            <a:r>
              <a:rPr lang="en-US" dirty="0"/>
              <a:t>Now developing trillion parameter models</a:t>
            </a:r>
          </a:p>
          <a:p>
            <a:pPr lvl="1"/>
            <a:r>
              <a:rPr lang="en-US" dirty="0"/>
              <a:t>Latest work is increasing the ability for models to learn faster and better</a:t>
            </a:r>
          </a:p>
          <a:p>
            <a:r>
              <a:rPr lang="en-US" dirty="0"/>
              <a:t>Large parameter sizes make them challenging to run locally</a:t>
            </a:r>
          </a:p>
          <a:p>
            <a:r>
              <a:rPr lang="en-US" dirty="0"/>
              <a:t>Still not doing real reasoning, just finds patterns from lots of data and mimics those</a:t>
            </a:r>
          </a:p>
          <a:p>
            <a:pPr lvl="1"/>
            <a:r>
              <a:rPr lang="en-US" dirty="0"/>
              <a:t>Which is still pretty sweet</a:t>
            </a:r>
          </a:p>
          <a:p>
            <a:pPr lvl="1"/>
            <a:r>
              <a:rPr lang="en-US" dirty="0"/>
              <a:t>Don’t overestimate current wisdom of content, but it will definitely “appear” like great human style output</a:t>
            </a:r>
          </a:p>
          <a:p>
            <a:r>
              <a:rPr lang="en-US" dirty="0"/>
              <a:t>A future goal is to learn more like humans with less data needed</a:t>
            </a:r>
          </a:p>
        </p:txBody>
      </p:sp>
      <p:sp>
        <p:nvSpPr>
          <p:cNvPr id="4" name="Footer Placeholder 3">
            <a:extLst>
              <a:ext uri="{FF2B5EF4-FFF2-40B4-BE49-F238E27FC236}">
                <a16:creationId xmlns:a16="http://schemas.microsoft.com/office/drawing/2014/main" id="{72B39B7C-4F9C-286A-5843-F86AD5BC1B15}"/>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A83B2E1E-0C96-913A-5E7D-AEA4DB4B0E7C}"/>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118</a:t>
            </a:fld>
            <a:endParaRPr lang="en-US">
              <a:uFillTx/>
            </a:endParaRPr>
          </a:p>
        </p:txBody>
      </p:sp>
    </p:spTree>
    <p:extLst>
      <p:ext uri="{BB962C8B-B14F-4D97-AF65-F5344CB8AC3E}">
        <p14:creationId xmlns:p14="http://schemas.microsoft.com/office/powerpoint/2010/main" val="358125537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72E81-4611-5356-4EE2-6E78436EECE4}"/>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E7045A5D-8A3A-6E26-B38C-75AED25021DC}"/>
              </a:ext>
            </a:extLst>
          </p:cNvPr>
          <p:cNvPicPr>
            <a:picLocks noGrp="1" noChangeAspect="1"/>
          </p:cNvPicPr>
          <p:nvPr>
            <p:ph idx="1"/>
          </p:nvPr>
        </p:nvPicPr>
        <p:blipFill>
          <a:blip r:embed="rId3"/>
          <a:stretch>
            <a:fillRect/>
          </a:stretch>
        </p:blipFill>
        <p:spPr>
          <a:xfrm>
            <a:off x="609600" y="46950"/>
            <a:ext cx="8001000" cy="6734850"/>
          </a:xfrm>
        </p:spPr>
      </p:pic>
    </p:spTree>
    <p:extLst>
      <p:ext uri="{BB962C8B-B14F-4D97-AF65-F5344CB8AC3E}">
        <p14:creationId xmlns:p14="http://schemas.microsoft.com/office/powerpoint/2010/main" val="4149088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0"/>
            <a:ext cx="7848601" cy="762000"/>
          </a:xfrm>
        </p:spPr>
        <p:txBody>
          <a:bodyPr/>
          <a:lstStyle/>
          <a:p>
            <a:r>
              <a:rPr lang="en-US" dirty="0">
                <a:uFillTx/>
              </a:rPr>
              <a:t>Convolutional Neural Networks</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12</a:t>
            </a:fld>
            <a:endParaRPr lang="en-US">
              <a:uFillTx/>
            </a:endParaRPr>
          </a:p>
        </p:txBody>
      </p:sp>
      <p:pic>
        <p:nvPicPr>
          <p:cNvPr id="10" name="Content Placeholder 9"/>
          <p:cNvPicPr>
            <a:picLocks noGrp="1" noChangeAspect="1"/>
          </p:cNvPicPr>
          <p:nvPr>
            <p:ph idx="1"/>
          </p:nvPr>
        </p:nvPicPr>
        <p:blipFill rotWithShape="1">
          <a:blip r:embed="rId3"/>
          <a:srcRect l="-125" t="25633" r="-133"/>
          <a:stretch/>
        </p:blipFill>
        <p:spPr>
          <a:xfrm>
            <a:off x="1259512" y="2426760"/>
            <a:ext cx="6376889" cy="2554280"/>
          </a:xfrm>
        </p:spPr>
      </p:pic>
      <p:sp>
        <p:nvSpPr>
          <p:cNvPr id="7" name="Content Placeholder 2">
            <a:extLst>
              <a:ext uri="{FF2B5EF4-FFF2-40B4-BE49-F238E27FC236}">
                <a16:creationId xmlns:a16="http://schemas.microsoft.com/office/drawing/2014/main" id="{305AE2AC-5533-624D-8800-930AA2B5A64C}"/>
              </a:ext>
            </a:extLst>
          </p:cNvPr>
          <p:cNvSpPr txBox="1">
            <a:spLocks/>
          </p:cNvSpPr>
          <p:nvPr/>
        </p:nvSpPr>
        <p:spPr bwMode="auto">
          <a:xfrm>
            <a:off x="304800" y="4981040"/>
            <a:ext cx="8153400" cy="1800760"/>
          </a:xfrm>
          <a:prstGeom prst="rect">
            <a:avLst/>
          </a:prstGeom>
          <a:noFill/>
          <a:ln w="9525">
            <a:noFill/>
            <a:miter lim="800000"/>
          </a:ln>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Clr>
                <a:schemeClr val="accent2"/>
              </a:buClr>
              <a:buSzPct val="80000"/>
              <a:buFont typeface="Wingdings" charset="2"/>
              <a:buChar char="l"/>
              <a:defRPr sz="2400">
                <a:solidFill>
                  <a:schemeClr val="tx1"/>
                </a:solidFill>
                <a:uFillTx/>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000">
                <a:solidFill>
                  <a:schemeClr val="tx1"/>
                </a:solidFill>
                <a:uFillTx/>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2"/>
              <a:buChar char="l"/>
              <a:defRPr>
                <a:solidFill>
                  <a:schemeClr val="tx1"/>
                </a:solidFill>
                <a:uFillTx/>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a:solidFill>
                  <a:schemeClr val="tx1"/>
                </a:solidFill>
                <a:uFillTx/>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a:solidFill>
                  <a:schemeClr val="tx1"/>
                </a:solidFill>
                <a:uFillTx/>
                <a:latin typeface="+mn-lt"/>
                <a:ea typeface="ＭＳ Ｐゴシック" charset="-128"/>
              </a:defRPr>
            </a:lvl5pPr>
            <a:lvl6pPr marL="2514600" indent="-228600" algn="l" rtl="0" fontAlgn="base">
              <a:spcBef>
                <a:spcPct val="20000"/>
              </a:spcBef>
              <a:spcAft>
                <a:spcPct val="0"/>
              </a:spcAft>
              <a:buClr>
                <a:schemeClr val="accent1"/>
              </a:buClr>
              <a:buChar char="•"/>
              <a:defRPr>
                <a:solidFill>
                  <a:schemeClr val="tx1"/>
                </a:solidFill>
                <a:uFillTx/>
                <a:latin typeface="+mn-lt"/>
                <a:ea typeface="ＭＳ Ｐゴシック" charset="-128"/>
              </a:defRPr>
            </a:lvl6pPr>
            <a:lvl7pPr marL="2971800" indent="-228600" algn="l" rtl="0" fontAlgn="base">
              <a:spcBef>
                <a:spcPct val="20000"/>
              </a:spcBef>
              <a:spcAft>
                <a:spcPct val="0"/>
              </a:spcAft>
              <a:buClr>
                <a:schemeClr val="accent1"/>
              </a:buClr>
              <a:buChar char="•"/>
              <a:defRPr>
                <a:solidFill>
                  <a:schemeClr val="tx1"/>
                </a:solidFill>
                <a:uFillTx/>
                <a:latin typeface="+mn-lt"/>
                <a:ea typeface="ＭＳ Ｐゴシック" charset="-128"/>
              </a:defRPr>
            </a:lvl7pPr>
            <a:lvl8pPr marL="3429000" indent="-228600" algn="l" rtl="0" fontAlgn="base">
              <a:spcBef>
                <a:spcPct val="20000"/>
              </a:spcBef>
              <a:spcAft>
                <a:spcPct val="0"/>
              </a:spcAft>
              <a:buClr>
                <a:schemeClr val="accent1"/>
              </a:buClr>
              <a:buChar char="•"/>
              <a:defRPr>
                <a:solidFill>
                  <a:schemeClr val="tx1"/>
                </a:solidFill>
                <a:uFillTx/>
                <a:latin typeface="+mn-lt"/>
                <a:ea typeface="ＭＳ Ｐゴシック" charset="-128"/>
              </a:defRPr>
            </a:lvl8pPr>
            <a:lvl9pPr marL="3886200" indent="-228600" algn="l" rtl="0" fontAlgn="base">
              <a:spcBef>
                <a:spcPct val="20000"/>
              </a:spcBef>
              <a:spcAft>
                <a:spcPct val="0"/>
              </a:spcAft>
              <a:buClr>
                <a:schemeClr val="accent1"/>
              </a:buClr>
              <a:buChar char="•"/>
              <a:defRPr>
                <a:solidFill>
                  <a:schemeClr val="tx1"/>
                </a:solidFill>
                <a:uFillTx/>
                <a:latin typeface="+mn-lt"/>
                <a:ea typeface="ＭＳ Ｐゴシック" charset="-128"/>
              </a:defRPr>
            </a:lvl9pPr>
          </a:lstStyle>
          <a:p>
            <a:r>
              <a:rPr lang="en-US" dirty="0"/>
              <a:t>Big Picture: Each feature map learns a different feature. Each node in feature map has same translated receptive field (and weights)</a:t>
            </a:r>
          </a:p>
          <a:p>
            <a:r>
              <a:rPr lang="en-US" dirty="0"/>
              <a:t>Brute force search to see if and where certain features exist</a:t>
            </a:r>
          </a:p>
          <a:p>
            <a:r>
              <a:rPr lang="en-US" dirty="0"/>
              <a:t>Pooling/sub-sampling – Does the feature exist in a general area</a:t>
            </a:r>
          </a:p>
          <a:p>
            <a:r>
              <a:rPr lang="en-US" dirty="0"/>
              <a:t>Final standard supervised layer with improved feature space</a:t>
            </a:r>
          </a:p>
        </p:txBody>
      </p:sp>
      <p:pic>
        <p:nvPicPr>
          <p:cNvPr id="8" name="Picture 7">
            <a:extLst>
              <a:ext uri="{FF2B5EF4-FFF2-40B4-BE49-F238E27FC236}">
                <a16:creationId xmlns:a16="http://schemas.microsoft.com/office/drawing/2014/main" id="{F492C4FB-EEDC-F64F-B0E1-0474E2F9B724}"/>
              </a:ext>
            </a:extLst>
          </p:cNvPr>
          <p:cNvPicPr>
            <a:picLocks noChangeAspect="1"/>
          </p:cNvPicPr>
          <p:nvPr/>
        </p:nvPicPr>
        <p:blipFill>
          <a:blip r:embed="rId4"/>
          <a:stretch>
            <a:fillRect/>
          </a:stretch>
        </p:blipFill>
        <p:spPr>
          <a:xfrm>
            <a:off x="1385733" y="609600"/>
            <a:ext cx="6124449" cy="1740960"/>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70A92-EDC9-A18F-8A86-D7A4443C5EFA}"/>
              </a:ext>
            </a:extLst>
          </p:cNvPr>
          <p:cNvSpPr>
            <a:spLocks noGrp="1"/>
          </p:cNvSpPr>
          <p:nvPr>
            <p:ph type="title"/>
          </p:nvPr>
        </p:nvSpPr>
        <p:spPr/>
        <p:txBody>
          <a:bodyPr/>
          <a:lstStyle/>
          <a:p>
            <a:r>
              <a:rPr lang="en-US" dirty="0"/>
              <a:t>Seq2Seq (Sequence to Sequence)</a:t>
            </a:r>
          </a:p>
        </p:txBody>
      </p:sp>
      <p:sp>
        <p:nvSpPr>
          <p:cNvPr id="3" name="Content Placeholder 2">
            <a:extLst>
              <a:ext uri="{FF2B5EF4-FFF2-40B4-BE49-F238E27FC236}">
                <a16:creationId xmlns:a16="http://schemas.microsoft.com/office/drawing/2014/main" id="{2D8D4E14-00E7-B976-EC17-C93BD3B05642}"/>
              </a:ext>
            </a:extLst>
          </p:cNvPr>
          <p:cNvSpPr>
            <a:spLocks noGrp="1"/>
          </p:cNvSpPr>
          <p:nvPr>
            <p:ph idx="1"/>
          </p:nvPr>
        </p:nvSpPr>
        <p:spPr>
          <a:xfrm>
            <a:off x="723900" y="3200400"/>
            <a:ext cx="7772400" cy="3048000"/>
          </a:xfrm>
        </p:spPr>
        <p:txBody>
          <a:bodyPr>
            <a:normAutofit lnSpcReduction="10000"/>
          </a:bodyPr>
          <a:lstStyle/>
          <a:p>
            <a:r>
              <a:rPr lang="en-US" dirty="0"/>
              <a:t>Encoder and Decoder was typically done with RNN (LSTM/GRU) or CNN </a:t>
            </a:r>
          </a:p>
          <a:p>
            <a:r>
              <a:rPr lang="en-US" dirty="0"/>
              <a:t>Encoded hidden layer vector representation (embeddings) of current tokens (e.g. words)</a:t>
            </a:r>
          </a:p>
          <a:p>
            <a:r>
              <a:rPr lang="en-US" dirty="0"/>
              <a:t>Represents meaning and context of the current token – Final hidden layer (full meaning) passed to decoder</a:t>
            </a:r>
          </a:p>
          <a:p>
            <a:pPr lvl="1"/>
            <a:r>
              <a:rPr lang="en-US" dirty="0"/>
              <a:t>Translating English to French</a:t>
            </a:r>
          </a:p>
          <a:p>
            <a:r>
              <a:rPr lang="en-US" dirty="0"/>
              <a:t>Decoder unravels embedding to create the output sequence</a:t>
            </a:r>
          </a:p>
          <a:p>
            <a:endParaRPr lang="en-US" dirty="0"/>
          </a:p>
          <a:p>
            <a:endParaRPr lang="en-US" dirty="0"/>
          </a:p>
        </p:txBody>
      </p:sp>
      <p:sp>
        <p:nvSpPr>
          <p:cNvPr id="4" name="Footer Placeholder 3">
            <a:extLst>
              <a:ext uri="{FF2B5EF4-FFF2-40B4-BE49-F238E27FC236}">
                <a16:creationId xmlns:a16="http://schemas.microsoft.com/office/drawing/2014/main" id="{A757EDC8-BD27-15D3-57A5-9F5713CA8596}"/>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88138051-C2A1-DD0B-DF9C-53D73CC04417}"/>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120</a:t>
            </a:fld>
            <a:endParaRPr lang="en-US">
              <a:uFillTx/>
            </a:endParaRPr>
          </a:p>
        </p:txBody>
      </p:sp>
      <p:pic>
        <p:nvPicPr>
          <p:cNvPr id="6" name="Content Placeholder 8">
            <a:extLst>
              <a:ext uri="{FF2B5EF4-FFF2-40B4-BE49-F238E27FC236}">
                <a16:creationId xmlns:a16="http://schemas.microsoft.com/office/drawing/2014/main" id="{C2D9230C-9CDA-497D-A74F-A2C7F6FE30F8}"/>
              </a:ext>
            </a:extLst>
          </p:cNvPr>
          <p:cNvPicPr>
            <a:picLocks noChangeAspect="1"/>
          </p:cNvPicPr>
          <p:nvPr/>
        </p:nvPicPr>
        <p:blipFill>
          <a:blip r:embed="rId2"/>
          <a:stretch>
            <a:fillRect/>
          </a:stretch>
        </p:blipFill>
        <p:spPr bwMode="auto">
          <a:xfrm>
            <a:off x="723900" y="1083644"/>
            <a:ext cx="7772400" cy="1863317"/>
          </a:xfrm>
          <a:prstGeom prst="rect">
            <a:avLst/>
          </a:prstGeom>
          <a:noFill/>
          <a:ln w="9525">
            <a:noFill/>
            <a:miter lim="800000"/>
          </a:ln>
        </p:spPr>
      </p:pic>
    </p:spTree>
    <p:extLst>
      <p:ext uri="{BB962C8B-B14F-4D97-AF65-F5344CB8AC3E}">
        <p14:creationId xmlns:p14="http://schemas.microsoft.com/office/powerpoint/2010/main" val="62837379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70A92-EDC9-A18F-8A86-D7A4443C5EFA}"/>
              </a:ext>
            </a:extLst>
          </p:cNvPr>
          <p:cNvSpPr>
            <a:spLocks noGrp="1"/>
          </p:cNvSpPr>
          <p:nvPr>
            <p:ph type="title"/>
          </p:nvPr>
        </p:nvSpPr>
        <p:spPr/>
        <p:txBody>
          <a:bodyPr/>
          <a:lstStyle/>
          <a:p>
            <a:r>
              <a:rPr lang="en-US" dirty="0"/>
              <a:t>Transformers: “Attention is all you need”</a:t>
            </a:r>
          </a:p>
        </p:txBody>
      </p:sp>
      <p:sp>
        <p:nvSpPr>
          <p:cNvPr id="4" name="Footer Placeholder 3">
            <a:extLst>
              <a:ext uri="{FF2B5EF4-FFF2-40B4-BE49-F238E27FC236}">
                <a16:creationId xmlns:a16="http://schemas.microsoft.com/office/drawing/2014/main" id="{A757EDC8-BD27-15D3-57A5-9F5713CA8596}"/>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88138051-C2A1-DD0B-DF9C-53D73CC04417}"/>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121</a:t>
            </a:fld>
            <a:endParaRPr lang="en-US">
              <a:uFillTx/>
            </a:endParaRPr>
          </a:p>
        </p:txBody>
      </p:sp>
      <p:pic>
        <p:nvPicPr>
          <p:cNvPr id="8" name="Picture 7" descr="A diagram of a decoder&#10;&#10;Description automatically generated">
            <a:extLst>
              <a:ext uri="{FF2B5EF4-FFF2-40B4-BE49-F238E27FC236}">
                <a16:creationId xmlns:a16="http://schemas.microsoft.com/office/drawing/2014/main" id="{F58D2D90-6BED-11AA-3A8E-403E91D08D5D}"/>
              </a:ext>
            </a:extLst>
          </p:cNvPr>
          <p:cNvPicPr>
            <a:picLocks noChangeAspect="1"/>
          </p:cNvPicPr>
          <p:nvPr/>
        </p:nvPicPr>
        <p:blipFill>
          <a:blip r:embed="rId3"/>
          <a:stretch>
            <a:fillRect/>
          </a:stretch>
        </p:blipFill>
        <p:spPr>
          <a:xfrm>
            <a:off x="64047" y="2774282"/>
            <a:ext cx="9015905" cy="3486150"/>
          </a:xfrm>
          <a:prstGeom prst="rect">
            <a:avLst/>
          </a:prstGeom>
        </p:spPr>
      </p:pic>
      <p:sp>
        <p:nvSpPr>
          <p:cNvPr id="10" name="Content Placeholder 9">
            <a:extLst>
              <a:ext uri="{FF2B5EF4-FFF2-40B4-BE49-F238E27FC236}">
                <a16:creationId xmlns:a16="http://schemas.microsoft.com/office/drawing/2014/main" id="{917DA3D2-8E24-6A08-78C5-48E00BE03F2C}"/>
              </a:ext>
            </a:extLst>
          </p:cNvPr>
          <p:cNvSpPr>
            <a:spLocks noGrp="1"/>
          </p:cNvSpPr>
          <p:nvPr>
            <p:ph idx="1"/>
          </p:nvPr>
        </p:nvSpPr>
        <p:spPr>
          <a:xfrm>
            <a:off x="685800" y="990600"/>
            <a:ext cx="7772400" cy="5105400"/>
          </a:xfrm>
        </p:spPr>
        <p:txBody>
          <a:bodyPr/>
          <a:lstStyle/>
          <a:p>
            <a:r>
              <a:rPr lang="en-US" dirty="0"/>
              <a:t>Autoregressive – Just decide next word. Use the encoder embedding and the words inferred so far by the decoder as input to decide the next word</a:t>
            </a:r>
          </a:p>
          <a:p>
            <a:r>
              <a:rPr lang="en-US" dirty="0"/>
              <a:t>For training, the next word is the current target</a:t>
            </a:r>
          </a:p>
        </p:txBody>
      </p:sp>
    </p:spTree>
    <p:extLst>
      <p:ext uri="{BB962C8B-B14F-4D97-AF65-F5344CB8AC3E}">
        <p14:creationId xmlns:p14="http://schemas.microsoft.com/office/powerpoint/2010/main" val="6070310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D6152-60B9-6801-7654-78FB7157F511}"/>
              </a:ext>
            </a:extLst>
          </p:cNvPr>
          <p:cNvSpPr>
            <a:spLocks noGrp="1"/>
          </p:cNvSpPr>
          <p:nvPr>
            <p:ph type="title"/>
          </p:nvPr>
        </p:nvSpPr>
        <p:spPr/>
        <p:txBody>
          <a:bodyPr/>
          <a:lstStyle/>
          <a:p>
            <a:r>
              <a:rPr lang="en-US" dirty="0"/>
              <a:t>Transformer Flow</a:t>
            </a:r>
          </a:p>
        </p:txBody>
      </p:sp>
      <p:pic>
        <p:nvPicPr>
          <p:cNvPr id="6" name="Content Placeholder 5">
            <a:extLst>
              <a:ext uri="{FF2B5EF4-FFF2-40B4-BE49-F238E27FC236}">
                <a16:creationId xmlns:a16="http://schemas.microsoft.com/office/drawing/2014/main" id="{BC4B42B1-6D16-440C-053A-C96DA2E2604F}"/>
              </a:ext>
            </a:extLst>
          </p:cNvPr>
          <p:cNvPicPr>
            <a:picLocks noGrp="1" noChangeAspect="1"/>
          </p:cNvPicPr>
          <p:nvPr>
            <p:ph idx="1"/>
          </p:nvPr>
        </p:nvPicPr>
        <p:blipFill>
          <a:blip r:embed="rId2"/>
          <a:stretch>
            <a:fillRect/>
          </a:stretch>
        </p:blipFill>
        <p:spPr>
          <a:xfrm>
            <a:off x="885284" y="1295400"/>
            <a:ext cx="7373431" cy="4800600"/>
          </a:xfrm>
        </p:spPr>
      </p:pic>
      <p:sp>
        <p:nvSpPr>
          <p:cNvPr id="4" name="Footer Placeholder 3">
            <a:extLst>
              <a:ext uri="{FF2B5EF4-FFF2-40B4-BE49-F238E27FC236}">
                <a16:creationId xmlns:a16="http://schemas.microsoft.com/office/drawing/2014/main" id="{76C778CA-4B3B-F166-4294-7F0E74970903}"/>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2DEFF49F-48D9-F3DD-B062-7E6381F893DF}"/>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122</a:t>
            </a:fld>
            <a:endParaRPr lang="en-US">
              <a:uFillTx/>
            </a:endParaRPr>
          </a:p>
        </p:txBody>
      </p:sp>
    </p:spTree>
    <p:extLst>
      <p:ext uri="{BB962C8B-B14F-4D97-AF65-F5344CB8AC3E}">
        <p14:creationId xmlns:p14="http://schemas.microsoft.com/office/powerpoint/2010/main" val="235192380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7060C3-8E73-946F-3B31-24571F4A09D0}"/>
              </a:ext>
            </a:extLst>
          </p:cNvPr>
          <p:cNvSpPr>
            <a:spLocks noGrp="1"/>
          </p:cNvSpPr>
          <p:nvPr>
            <p:ph idx="1"/>
          </p:nvPr>
        </p:nvSpPr>
        <p:spPr>
          <a:xfrm>
            <a:off x="227397" y="914401"/>
            <a:ext cx="3049203" cy="5715000"/>
          </a:xfrm>
        </p:spPr>
        <p:txBody>
          <a:bodyPr>
            <a:normAutofit fontScale="85000" lnSpcReduction="20000"/>
          </a:bodyPr>
          <a:lstStyle/>
          <a:p>
            <a:r>
              <a:rPr lang="en-US" dirty="0"/>
              <a:t>Full input sentence entered (Tokens)</a:t>
            </a:r>
          </a:p>
          <a:p>
            <a:r>
              <a:rPr lang="en-US" dirty="0"/>
              <a:t>Learns embedding</a:t>
            </a:r>
          </a:p>
          <a:p>
            <a:r>
              <a:rPr lang="en-US" dirty="0"/>
              <a:t>Adds position</a:t>
            </a:r>
          </a:p>
          <a:p>
            <a:r>
              <a:rPr lang="en-US" dirty="0"/>
              <a:t>Skip connections and layer normalizations</a:t>
            </a:r>
          </a:p>
          <a:p>
            <a:r>
              <a:rPr lang="en-US" dirty="0"/>
              <a:t>Weights how much certain words/tokens in the sequence are tied to others</a:t>
            </a:r>
          </a:p>
          <a:p>
            <a:r>
              <a:rPr lang="en-US" dirty="0"/>
              <a:t>Allows more distant dependencies</a:t>
            </a:r>
          </a:p>
          <a:p>
            <a:r>
              <a:rPr lang="en-US" dirty="0"/>
              <a:t>Self-Attention and encoder-decoder attention</a:t>
            </a:r>
          </a:p>
          <a:p>
            <a:r>
              <a:rPr lang="en-US" dirty="0"/>
              <a:t>Masked on decoder so only considers past tokens</a:t>
            </a:r>
          </a:p>
          <a:p>
            <a:r>
              <a:rPr lang="en-US" dirty="0"/>
              <a:t>Can also just use Encoder and Decoder models</a:t>
            </a:r>
          </a:p>
          <a:p>
            <a:endParaRPr lang="en-US" dirty="0"/>
          </a:p>
        </p:txBody>
      </p:sp>
      <p:sp>
        <p:nvSpPr>
          <p:cNvPr id="4" name="Footer Placeholder 3">
            <a:extLst>
              <a:ext uri="{FF2B5EF4-FFF2-40B4-BE49-F238E27FC236}">
                <a16:creationId xmlns:a16="http://schemas.microsoft.com/office/drawing/2014/main" id="{738D28D0-E9C9-0F59-3B0C-9512746B2284}"/>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C9600BB6-A05E-D109-2BD9-5B21EFAC3236}"/>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123</a:t>
            </a:fld>
            <a:endParaRPr lang="en-US">
              <a:uFillTx/>
            </a:endParaRPr>
          </a:p>
        </p:txBody>
      </p:sp>
      <p:pic>
        <p:nvPicPr>
          <p:cNvPr id="6" name="Picture 5">
            <a:extLst>
              <a:ext uri="{FF2B5EF4-FFF2-40B4-BE49-F238E27FC236}">
                <a16:creationId xmlns:a16="http://schemas.microsoft.com/office/drawing/2014/main" id="{5B46D146-3780-AD76-5422-245D52E1C085}"/>
              </a:ext>
            </a:extLst>
          </p:cNvPr>
          <p:cNvPicPr>
            <a:picLocks noChangeAspect="1"/>
          </p:cNvPicPr>
          <p:nvPr/>
        </p:nvPicPr>
        <p:blipFill>
          <a:blip r:embed="rId3"/>
          <a:stretch>
            <a:fillRect/>
          </a:stretch>
        </p:blipFill>
        <p:spPr>
          <a:xfrm>
            <a:off x="3505200" y="84154"/>
            <a:ext cx="5504914" cy="6697645"/>
          </a:xfrm>
          <a:prstGeom prst="rect">
            <a:avLst/>
          </a:prstGeom>
        </p:spPr>
      </p:pic>
      <p:sp>
        <p:nvSpPr>
          <p:cNvPr id="2" name="Title 1">
            <a:extLst>
              <a:ext uri="{FF2B5EF4-FFF2-40B4-BE49-F238E27FC236}">
                <a16:creationId xmlns:a16="http://schemas.microsoft.com/office/drawing/2014/main" id="{16BA277E-AD3C-4384-313F-33A62EC6B0E8}"/>
              </a:ext>
            </a:extLst>
          </p:cNvPr>
          <p:cNvSpPr>
            <a:spLocks noGrp="1"/>
          </p:cNvSpPr>
          <p:nvPr>
            <p:ph type="title"/>
          </p:nvPr>
        </p:nvSpPr>
        <p:spPr>
          <a:xfrm>
            <a:off x="227397" y="152400"/>
            <a:ext cx="3283819" cy="838200"/>
          </a:xfrm>
        </p:spPr>
        <p:txBody>
          <a:bodyPr/>
          <a:lstStyle/>
          <a:p>
            <a:r>
              <a:rPr lang="en-US" dirty="0"/>
              <a:t>Transformer</a:t>
            </a:r>
          </a:p>
        </p:txBody>
      </p:sp>
    </p:spTree>
    <p:extLst>
      <p:ext uri="{BB962C8B-B14F-4D97-AF65-F5344CB8AC3E}">
        <p14:creationId xmlns:p14="http://schemas.microsoft.com/office/powerpoint/2010/main" val="21552174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1060971-CF41-61D9-AEE3-79C8ABE48FA3}"/>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975AAA0F-9017-809A-930C-F1ECEDFE404F}"/>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124</a:t>
            </a:fld>
            <a:endParaRPr lang="en-US">
              <a:uFillTx/>
            </a:endParaRPr>
          </a:p>
        </p:txBody>
      </p:sp>
      <p:sp>
        <p:nvSpPr>
          <p:cNvPr id="9" name="Content Placeholder 8">
            <a:extLst>
              <a:ext uri="{FF2B5EF4-FFF2-40B4-BE49-F238E27FC236}">
                <a16:creationId xmlns:a16="http://schemas.microsoft.com/office/drawing/2014/main" id="{7C8A5797-844C-BB35-85B2-B577A9CCC5B3}"/>
              </a:ext>
            </a:extLst>
          </p:cNvPr>
          <p:cNvSpPr>
            <a:spLocks noGrp="1"/>
          </p:cNvSpPr>
          <p:nvPr>
            <p:ph idx="1"/>
          </p:nvPr>
        </p:nvSpPr>
        <p:spPr>
          <a:xfrm>
            <a:off x="304800" y="462969"/>
            <a:ext cx="8610600" cy="2432631"/>
          </a:xfrm>
        </p:spPr>
        <p:txBody>
          <a:bodyPr>
            <a:normAutofit fontScale="77500" lnSpcReduction="20000"/>
          </a:bodyPr>
          <a:lstStyle/>
          <a:p>
            <a:r>
              <a:rPr lang="en-US" sz="2400" dirty="0"/>
              <a:t>512 value token vectors in 2017 Google version (hyperparameter, 11288 in GPT)</a:t>
            </a:r>
          </a:p>
          <a:p>
            <a:r>
              <a:rPr lang="en-US" sz="2400" dirty="0"/>
              <a:t>All token vectors flow independently and in parallel through encoder/decoder and only interact in the attention block</a:t>
            </a:r>
          </a:p>
          <a:p>
            <a:r>
              <a:rPr lang="en-US" sz="2400" dirty="0"/>
              <a:t>Each token position has its own MLP with a single hidden layer with hidden nodes usually 4x the inputs - 2048</a:t>
            </a:r>
          </a:p>
          <a:p>
            <a:r>
              <a:rPr lang="en-US" sz="2400" dirty="0"/>
              <a:t>6 encoder and decoder layers for original version, (hyperparameter, 12 for GPT)</a:t>
            </a:r>
          </a:p>
          <a:p>
            <a:r>
              <a:rPr lang="en-US" sz="2400" dirty="0"/>
              <a:t>Make wide enough for longest sentence in data set, fixed token window (2k+) for GPT </a:t>
            </a:r>
          </a:p>
          <a:p>
            <a:endParaRPr lang="en-US" dirty="0"/>
          </a:p>
        </p:txBody>
      </p:sp>
      <p:pic>
        <p:nvPicPr>
          <p:cNvPr id="10" name="Content Placeholder 5">
            <a:extLst>
              <a:ext uri="{FF2B5EF4-FFF2-40B4-BE49-F238E27FC236}">
                <a16:creationId xmlns:a16="http://schemas.microsoft.com/office/drawing/2014/main" id="{24D68F87-9F5F-86BF-424F-283322B64A3C}"/>
              </a:ext>
            </a:extLst>
          </p:cNvPr>
          <p:cNvPicPr>
            <a:picLocks noChangeAspect="1"/>
          </p:cNvPicPr>
          <p:nvPr/>
        </p:nvPicPr>
        <p:blipFill>
          <a:blip r:embed="rId3"/>
          <a:stretch>
            <a:fillRect/>
          </a:stretch>
        </p:blipFill>
        <p:spPr bwMode="auto">
          <a:xfrm>
            <a:off x="1409700" y="2819400"/>
            <a:ext cx="6400800" cy="3891969"/>
          </a:xfrm>
          <a:prstGeom prst="rect">
            <a:avLst/>
          </a:prstGeom>
          <a:noFill/>
          <a:ln w="9525">
            <a:noFill/>
            <a:miter lim="800000"/>
          </a:ln>
        </p:spPr>
      </p:pic>
    </p:spTree>
    <p:extLst>
      <p:ext uri="{BB962C8B-B14F-4D97-AF65-F5344CB8AC3E}">
        <p14:creationId xmlns:p14="http://schemas.microsoft.com/office/powerpoint/2010/main" val="298645578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9B562-0B10-0514-AD8E-894F858B14CF}"/>
              </a:ext>
            </a:extLst>
          </p:cNvPr>
          <p:cNvSpPr>
            <a:spLocks noGrp="1"/>
          </p:cNvSpPr>
          <p:nvPr>
            <p:ph type="title"/>
          </p:nvPr>
        </p:nvSpPr>
        <p:spPr>
          <a:xfrm>
            <a:off x="678581" y="150796"/>
            <a:ext cx="7772400" cy="838200"/>
          </a:xfrm>
        </p:spPr>
        <p:txBody>
          <a:bodyPr/>
          <a:lstStyle/>
          <a:p>
            <a:r>
              <a:rPr lang="en-US" dirty="0"/>
              <a:t>Attention Mechanism</a:t>
            </a:r>
          </a:p>
        </p:txBody>
      </p:sp>
      <p:sp>
        <p:nvSpPr>
          <p:cNvPr id="3" name="Content Placeholder 2">
            <a:extLst>
              <a:ext uri="{FF2B5EF4-FFF2-40B4-BE49-F238E27FC236}">
                <a16:creationId xmlns:a16="http://schemas.microsoft.com/office/drawing/2014/main" id="{347CA507-9159-C254-561A-D0817A1951F5}"/>
              </a:ext>
            </a:extLst>
          </p:cNvPr>
          <p:cNvSpPr>
            <a:spLocks noGrp="1"/>
          </p:cNvSpPr>
          <p:nvPr>
            <p:ph idx="1"/>
          </p:nvPr>
        </p:nvSpPr>
        <p:spPr>
          <a:xfrm>
            <a:off x="228600" y="988996"/>
            <a:ext cx="5562600" cy="5411804"/>
          </a:xfrm>
        </p:spPr>
        <p:txBody>
          <a:bodyPr>
            <a:normAutofit lnSpcReduction="10000"/>
          </a:bodyPr>
          <a:lstStyle/>
          <a:p>
            <a:r>
              <a:rPr lang="en-US" dirty="0"/>
              <a:t>For </a:t>
            </a:r>
            <a:r>
              <a:rPr lang="en-US" i="1" dirty="0"/>
              <a:t>n</a:t>
            </a:r>
            <a:r>
              <a:rPr lang="en-US" dirty="0"/>
              <a:t> tokens, the attention block basically builds </a:t>
            </a:r>
            <a:r>
              <a:rPr lang="en-US" i="1" dirty="0" err="1"/>
              <a:t>n</a:t>
            </a:r>
            <a:r>
              <a:rPr lang="en-US" dirty="0" err="1"/>
              <a:t>x</a:t>
            </a:r>
            <a:r>
              <a:rPr lang="en-US" i="1" dirty="0" err="1"/>
              <a:t>n</a:t>
            </a:r>
            <a:r>
              <a:rPr lang="en-US" dirty="0"/>
              <a:t> matrices measuring the relative connectedness of all the tokens</a:t>
            </a:r>
          </a:p>
          <a:p>
            <a:r>
              <a:rPr lang="en-US" dirty="0"/>
              <a:t>Self attention (picture)</a:t>
            </a:r>
          </a:p>
          <a:p>
            <a:r>
              <a:rPr lang="en-US" dirty="0"/>
              <a:t>Encoder-Decoder attention might have a sentence in French on the left and the response in English on the right</a:t>
            </a:r>
          </a:p>
          <a:p>
            <a:pPr lvl="1"/>
            <a:r>
              <a:rPr lang="en-US" dirty="0"/>
              <a:t>All cells relating to tokens to the right of the latest decoded word are masked to 0</a:t>
            </a:r>
          </a:p>
          <a:p>
            <a:r>
              <a:rPr lang="en-US" dirty="0"/>
              <a:t>Builds matrix by doing a linear matrix multiply of the token vectors and learned arrays (Q, K, and V)</a:t>
            </a:r>
          </a:p>
          <a:p>
            <a:r>
              <a:rPr lang="en-US" dirty="0"/>
              <a:t>Results are dynamic weights for relative importance between tokens</a:t>
            </a:r>
          </a:p>
          <a:p>
            <a:endParaRPr lang="en-US" dirty="0"/>
          </a:p>
          <a:p>
            <a:endParaRPr lang="en-US" dirty="0"/>
          </a:p>
        </p:txBody>
      </p:sp>
      <p:sp>
        <p:nvSpPr>
          <p:cNvPr id="4" name="Footer Placeholder 3">
            <a:extLst>
              <a:ext uri="{FF2B5EF4-FFF2-40B4-BE49-F238E27FC236}">
                <a16:creationId xmlns:a16="http://schemas.microsoft.com/office/drawing/2014/main" id="{F7144C05-AADF-7E7F-C439-C507D1D3CA55}"/>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AF022992-8E50-61C4-B3ED-FAA006754F34}"/>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125</a:t>
            </a:fld>
            <a:endParaRPr lang="en-US">
              <a:uFillTx/>
            </a:endParaRPr>
          </a:p>
        </p:txBody>
      </p:sp>
      <p:pic>
        <p:nvPicPr>
          <p:cNvPr id="6" name="Picture 5">
            <a:extLst>
              <a:ext uri="{FF2B5EF4-FFF2-40B4-BE49-F238E27FC236}">
                <a16:creationId xmlns:a16="http://schemas.microsoft.com/office/drawing/2014/main" id="{17F3CB02-32B4-5F60-6A3C-C64B6F3A48E0}"/>
              </a:ext>
            </a:extLst>
          </p:cNvPr>
          <p:cNvPicPr>
            <a:picLocks noChangeAspect="1"/>
          </p:cNvPicPr>
          <p:nvPr/>
        </p:nvPicPr>
        <p:blipFill rotWithShape="1">
          <a:blip r:embed="rId3"/>
          <a:srcRect l="3922" r="54902"/>
          <a:stretch/>
        </p:blipFill>
        <p:spPr>
          <a:xfrm>
            <a:off x="5867400" y="1803629"/>
            <a:ext cx="3200400" cy="3782537"/>
          </a:xfrm>
          <a:prstGeom prst="rect">
            <a:avLst/>
          </a:prstGeom>
        </p:spPr>
      </p:pic>
    </p:spTree>
    <p:extLst>
      <p:ext uri="{BB962C8B-B14F-4D97-AF65-F5344CB8AC3E}">
        <p14:creationId xmlns:p14="http://schemas.microsoft.com/office/powerpoint/2010/main" val="29432260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9B562-0B10-0514-AD8E-894F858B14CF}"/>
              </a:ext>
            </a:extLst>
          </p:cNvPr>
          <p:cNvSpPr>
            <a:spLocks noGrp="1"/>
          </p:cNvSpPr>
          <p:nvPr>
            <p:ph type="title"/>
          </p:nvPr>
        </p:nvSpPr>
        <p:spPr>
          <a:xfrm>
            <a:off x="678581" y="150796"/>
            <a:ext cx="7772400" cy="838200"/>
          </a:xfrm>
        </p:spPr>
        <p:txBody>
          <a:bodyPr/>
          <a:lstStyle/>
          <a:p>
            <a:r>
              <a:rPr lang="en-US" dirty="0"/>
              <a:t>Attention Mechanism</a:t>
            </a:r>
          </a:p>
        </p:txBody>
      </p:sp>
      <p:sp>
        <p:nvSpPr>
          <p:cNvPr id="3" name="Content Placeholder 2">
            <a:extLst>
              <a:ext uri="{FF2B5EF4-FFF2-40B4-BE49-F238E27FC236}">
                <a16:creationId xmlns:a16="http://schemas.microsoft.com/office/drawing/2014/main" id="{347CA507-9159-C254-561A-D0817A1951F5}"/>
              </a:ext>
            </a:extLst>
          </p:cNvPr>
          <p:cNvSpPr>
            <a:spLocks noGrp="1"/>
          </p:cNvSpPr>
          <p:nvPr>
            <p:ph idx="1"/>
          </p:nvPr>
        </p:nvSpPr>
        <p:spPr>
          <a:xfrm>
            <a:off x="678581" y="838200"/>
            <a:ext cx="7772400" cy="2590800"/>
          </a:xfrm>
        </p:spPr>
        <p:txBody>
          <a:bodyPr>
            <a:normAutofit fontScale="92500" lnSpcReduction="10000"/>
          </a:bodyPr>
          <a:lstStyle/>
          <a:p>
            <a:r>
              <a:rPr lang="en-US" dirty="0"/>
              <a:t>The incoming token vectors are multiplied by learned arrays (the linear blocks in right part of image) to create Query, Key, and Value arrays</a:t>
            </a:r>
          </a:p>
          <a:p>
            <a:pPr lvl="1"/>
            <a:r>
              <a:rPr lang="en-US" dirty="0"/>
              <a:t>For self attention the V, K, and Q matrices are all the same </a:t>
            </a:r>
          </a:p>
          <a:p>
            <a:pPr lvl="1"/>
            <a:r>
              <a:rPr lang="en-US" dirty="0"/>
              <a:t>For encoder-decoder attention: Q is the matrix of decoder token vectors and, K=V=final token matrix output by the encoder</a:t>
            </a:r>
          </a:p>
          <a:p>
            <a:r>
              <a:rPr lang="en-US" dirty="0"/>
              <a:t>In one scaled dot-product attention the “updated” Q, K, and V arrays are begin used</a:t>
            </a:r>
          </a:p>
          <a:p>
            <a:endParaRPr lang="en-US" dirty="0"/>
          </a:p>
          <a:p>
            <a:endParaRPr lang="en-US" dirty="0"/>
          </a:p>
        </p:txBody>
      </p:sp>
      <p:sp>
        <p:nvSpPr>
          <p:cNvPr id="4" name="Footer Placeholder 3">
            <a:extLst>
              <a:ext uri="{FF2B5EF4-FFF2-40B4-BE49-F238E27FC236}">
                <a16:creationId xmlns:a16="http://schemas.microsoft.com/office/drawing/2014/main" id="{F7144C05-AADF-7E7F-C439-C507D1D3CA55}"/>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AF022992-8E50-61C4-B3ED-FAA006754F34}"/>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126</a:t>
            </a:fld>
            <a:endParaRPr lang="en-US">
              <a:uFillTx/>
            </a:endParaRPr>
          </a:p>
        </p:txBody>
      </p:sp>
      <p:pic>
        <p:nvPicPr>
          <p:cNvPr id="8" name="Picture 7">
            <a:extLst>
              <a:ext uri="{FF2B5EF4-FFF2-40B4-BE49-F238E27FC236}">
                <a16:creationId xmlns:a16="http://schemas.microsoft.com/office/drawing/2014/main" id="{C79E2010-600F-2F0D-FFEE-1EE315DB7EBB}"/>
              </a:ext>
            </a:extLst>
          </p:cNvPr>
          <p:cNvPicPr>
            <a:picLocks noChangeAspect="1"/>
          </p:cNvPicPr>
          <p:nvPr/>
        </p:nvPicPr>
        <p:blipFill rotWithShape="1">
          <a:blip r:embed="rId3"/>
          <a:srcRect t="9553" b="20556"/>
          <a:stretch/>
        </p:blipFill>
        <p:spPr>
          <a:xfrm>
            <a:off x="914400" y="3583806"/>
            <a:ext cx="7626724" cy="3124200"/>
          </a:xfrm>
          <a:prstGeom prst="rect">
            <a:avLst/>
          </a:prstGeom>
        </p:spPr>
      </p:pic>
    </p:spTree>
    <p:extLst>
      <p:ext uri="{BB962C8B-B14F-4D97-AF65-F5344CB8AC3E}">
        <p14:creationId xmlns:p14="http://schemas.microsoft.com/office/powerpoint/2010/main" val="36678419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E79A5-879F-6687-7F4D-1CD94C3C75D8}"/>
              </a:ext>
            </a:extLst>
          </p:cNvPr>
          <p:cNvSpPr>
            <a:spLocks noGrp="1"/>
          </p:cNvSpPr>
          <p:nvPr>
            <p:ph type="title"/>
          </p:nvPr>
        </p:nvSpPr>
        <p:spPr/>
        <p:txBody>
          <a:bodyPr/>
          <a:lstStyle/>
          <a:p>
            <a:r>
              <a:rPr lang="en-US" dirty="0"/>
              <a:t>Initial Attention Multiplies</a:t>
            </a:r>
          </a:p>
        </p:txBody>
      </p:sp>
      <p:sp>
        <p:nvSpPr>
          <p:cNvPr id="3" name="Content Placeholder 2">
            <a:extLst>
              <a:ext uri="{FF2B5EF4-FFF2-40B4-BE49-F238E27FC236}">
                <a16:creationId xmlns:a16="http://schemas.microsoft.com/office/drawing/2014/main" id="{10160678-2583-BA6C-6F54-7AEC6539DEFD}"/>
              </a:ext>
            </a:extLst>
          </p:cNvPr>
          <p:cNvSpPr>
            <a:spLocks noGrp="1"/>
          </p:cNvSpPr>
          <p:nvPr>
            <p:ph idx="1"/>
          </p:nvPr>
        </p:nvSpPr>
        <p:spPr>
          <a:xfrm>
            <a:off x="76200" y="1066800"/>
            <a:ext cx="4419600" cy="5486400"/>
          </a:xfrm>
        </p:spPr>
        <p:txBody>
          <a:bodyPr>
            <a:normAutofit fontScale="92500"/>
          </a:bodyPr>
          <a:lstStyle/>
          <a:p>
            <a:r>
              <a:rPr lang="en-US" dirty="0"/>
              <a:t>X is our array of token vectors (just 2 words in this example)</a:t>
            </a:r>
          </a:p>
          <a:p>
            <a:r>
              <a:rPr lang="en-US" dirty="0"/>
              <a:t>For self attention multiply the same token vector array X by 3 learned matrices W</a:t>
            </a:r>
            <a:r>
              <a:rPr lang="en-US" baseline="30000" dirty="0"/>
              <a:t>Q</a:t>
            </a:r>
            <a:r>
              <a:rPr lang="en-US" dirty="0"/>
              <a:t>, W</a:t>
            </a:r>
            <a:r>
              <a:rPr lang="en-US" baseline="30000" dirty="0"/>
              <a:t>K</a:t>
            </a:r>
            <a:r>
              <a:rPr lang="en-US" dirty="0"/>
              <a:t>, and W</a:t>
            </a:r>
            <a:r>
              <a:rPr lang="en-US" baseline="30000" dirty="0"/>
              <a:t>V</a:t>
            </a:r>
            <a:r>
              <a:rPr lang="en-US" dirty="0"/>
              <a:t> to get the updates arrays Q, K, and V</a:t>
            </a:r>
            <a:endParaRPr lang="en-US" baseline="30000" dirty="0"/>
          </a:p>
          <a:p>
            <a:pPr lvl="1"/>
            <a:r>
              <a:rPr lang="en-US" dirty="0"/>
              <a:t>Rows must match columns of token vectors</a:t>
            </a:r>
          </a:p>
          <a:p>
            <a:pPr lvl="1"/>
            <a:r>
              <a:rPr lang="en-US" dirty="0"/>
              <a:t>We choose columns of W matrices (and thus length of attention vectors) as hyperparameter (3 here), 64 in 2017 Google version</a:t>
            </a:r>
          </a:p>
          <a:p>
            <a:r>
              <a:rPr lang="en-US" dirty="0"/>
              <a:t>For encoder-decoder attention X is from encoder for Q, and from decoder for K and V</a:t>
            </a:r>
          </a:p>
        </p:txBody>
      </p:sp>
      <p:sp>
        <p:nvSpPr>
          <p:cNvPr id="4" name="Footer Placeholder 3">
            <a:extLst>
              <a:ext uri="{FF2B5EF4-FFF2-40B4-BE49-F238E27FC236}">
                <a16:creationId xmlns:a16="http://schemas.microsoft.com/office/drawing/2014/main" id="{D5315A8E-6121-0294-A7B3-968F3E385D89}"/>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10BDA5C8-264A-D2E3-17BA-93EF038D0BC7}"/>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127</a:t>
            </a:fld>
            <a:endParaRPr lang="en-US">
              <a:uFillTx/>
            </a:endParaRPr>
          </a:p>
        </p:txBody>
      </p:sp>
      <p:pic>
        <p:nvPicPr>
          <p:cNvPr id="10" name="Picture 9">
            <a:extLst>
              <a:ext uri="{FF2B5EF4-FFF2-40B4-BE49-F238E27FC236}">
                <a16:creationId xmlns:a16="http://schemas.microsoft.com/office/drawing/2014/main" id="{D9FE7DC4-23F6-28D0-532B-18963734843D}"/>
              </a:ext>
            </a:extLst>
          </p:cNvPr>
          <p:cNvPicPr>
            <a:picLocks noChangeAspect="1"/>
          </p:cNvPicPr>
          <p:nvPr/>
        </p:nvPicPr>
        <p:blipFill>
          <a:blip r:embed="rId2"/>
          <a:stretch>
            <a:fillRect/>
          </a:stretch>
        </p:blipFill>
        <p:spPr>
          <a:xfrm>
            <a:off x="4627123" y="1143000"/>
            <a:ext cx="4440677" cy="5029200"/>
          </a:xfrm>
          <a:prstGeom prst="rect">
            <a:avLst/>
          </a:prstGeom>
        </p:spPr>
      </p:pic>
    </p:spTree>
    <p:extLst>
      <p:ext uri="{BB962C8B-B14F-4D97-AF65-F5344CB8AC3E}">
        <p14:creationId xmlns:p14="http://schemas.microsoft.com/office/powerpoint/2010/main" val="3655366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EC4838-D69B-C10B-FD49-5E8B16DBCB1B}"/>
              </a:ext>
            </a:extLst>
          </p:cNvPr>
          <p:cNvSpPr>
            <a:spLocks noGrp="1"/>
          </p:cNvSpPr>
          <p:nvPr>
            <p:ph idx="1"/>
          </p:nvPr>
        </p:nvSpPr>
        <p:spPr>
          <a:xfrm>
            <a:off x="685800" y="457200"/>
            <a:ext cx="7772400" cy="2971800"/>
          </a:xfrm>
        </p:spPr>
        <p:txBody>
          <a:bodyPr>
            <a:normAutofit fontScale="92500"/>
          </a:bodyPr>
          <a:lstStyle/>
          <a:p>
            <a:pPr marL="457200" indent="-457200">
              <a:buClr>
                <a:schemeClr val="tx1"/>
              </a:buClr>
              <a:buFont typeface="+mj-lt"/>
              <a:buAutoNum type="arabicPeriod"/>
            </a:pPr>
            <a:r>
              <a:rPr lang="en-US" dirty="0"/>
              <a:t>Q, V, and K created through matrix multiples</a:t>
            </a:r>
          </a:p>
          <a:p>
            <a:pPr marL="457200" indent="-457200">
              <a:buClr>
                <a:schemeClr val="tx1"/>
              </a:buClr>
              <a:buFont typeface="+mj-lt"/>
              <a:buAutoNum type="arabicPeriod"/>
            </a:pPr>
            <a:r>
              <a:rPr lang="en-US" dirty="0"/>
              <a:t>Q*K calculates attention with dot product array multiplication</a:t>
            </a:r>
          </a:p>
          <a:p>
            <a:pPr marL="457200" indent="-457200">
              <a:buClr>
                <a:schemeClr val="tx1"/>
              </a:buClr>
              <a:buFont typeface="+mj-lt"/>
              <a:buAutoNum type="arabicPeriod"/>
            </a:pPr>
            <a:r>
              <a:rPr lang="en-US" dirty="0"/>
              <a:t>Scale divides by the square root of the size of the attention vectors (8 in this case) and leads to more stable gradients</a:t>
            </a:r>
          </a:p>
          <a:p>
            <a:pPr marL="457200" indent="-457200">
              <a:buClr>
                <a:schemeClr val="tx1"/>
              </a:buClr>
              <a:buFont typeface="+mj-lt"/>
              <a:buAutoNum type="arabicPeriod"/>
            </a:pPr>
            <a:r>
              <a:rPr lang="en-US" dirty="0" err="1"/>
              <a:t>Softmax</a:t>
            </a:r>
            <a:r>
              <a:rPr lang="en-US" dirty="0"/>
              <a:t> turns the attention array in probabilities</a:t>
            </a:r>
          </a:p>
          <a:p>
            <a:pPr marL="457200" indent="-457200">
              <a:buClr>
                <a:schemeClr val="tx1"/>
              </a:buClr>
              <a:buFont typeface="+mj-lt"/>
              <a:buAutoNum type="arabicPeriod"/>
            </a:pPr>
            <a:r>
              <a:rPr lang="en-US" dirty="0"/>
              <a:t>Multiply by V.  The low probability scores from the </a:t>
            </a:r>
            <a:r>
              <a:rPr lang="en-US" dirty="0" err="1"/>
              <a:t>softmax</a:t>
            </a:r>
            <a:r>
              <a:rPr lang="en-US" dirty="0"/>
              <a:t> basically nullify the irrelevant words for each word token</a:t>
            </a:r>
          </a:p>
          <a:p>
            <a:pPr marL="457200" indent="-457200">
              <a:buClr>
                <a:schemeClr val="tx1"/>
              </a:buClr>
              <a:buFont typeface="+mj-lt"/>
              <a:buAutoNum type="arabicPeriod"/>
            </a:pPr>
            <a:endParaRPr lang="en-US" dirty="0"/>
          </a:p>
        </p:txBody>
      </p:sp>
      <p:sp>
        <p:nvSpPr>
          <p:cNvPr id="4" name="Footer Placeholder 3">
            <a:extLst>
              <a:ext uri="{FF2B5EF4-FFF2-40B4-BE49-F238E27FC236}">
                <a16:creationId xmlns:a16="http://schemas.microsoft.com/office/drawing/2014/main" id="{35AC8891-0A04-8AD5-3CCD-7BE36CEF62FD}"/>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06FD4CE9-260A-8DB8-2182-CA631DB5ACBB}"/>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128</a:t>
            </a:fld>
            <a:endParaRPr lang="en-US">
              <a:uFillTx/>
            </a:endParaRPr>
          </a:p>
        </p:txBody>
      </p:sp>
      <p:pic>
        <p:nvPicPr>
          <p:cNvPr id="6" name="Picture 5">
            <a:extLst>
              <a:ext uri="{FF2B5EF4-FFF2-40B4-BE49-F238E27FC236}">
                <a16:creationId xmlns:a16="http://schemas.microsoft.com/office/drawing/2014/main" id="{EE860109-F329-75F4-CC85-3D7548EAE291}"/>
              </a:ext>
            </a:extLst>
          </p:cNvPr>
          <p:cNvPicPr>
            <a:picLocks noChangeAspect="1"/>
          </p:cNvPicPr>
          <p:nvPr/>
        </p:nvPicPr>
        <p:blipFill>
          <a:blip r:embed="rId2"/>
          <a:stretch>
            <a:fillRect/>
          </a:stretch>
        </p:blipFill>
        <p:spPr>
          <a:xfrm>
            <a:off x="2776827" y="3810000"/>
            <a:ext cx="6239229" cy="2438399"/>
          </a:xfrm>
          <a:prstGeom prst="rect">
            <a:avLst/>
          </a:prstGeom>
        </p:spPr>
      </p:pic>
      <p:pic>
        <p:nvPicPr>
          <p:cNvPr id="7" name="Picture 6">
            <a:extLst>
              <a:ext uri="{FF2B5EF4-FFF2-40B4-BE49-F238E27FC236}">
                <a16:creationId xmlns:a16="http://schemas.microsoft.com/office/drawing/2014/main" id="{AA8370A9-7E81-AB0A-0316-2F57552B3BD1}"/>
              </a:ext>
            </a:extLst>
          </p:cNvPr>
          <p:cNvPicPr>
            <a:picLocks noChangeAspect="1"/>
          </p:cNvPicPr>
          <p:nvPr/>
        </p:nvPicPr>
        <p:blipFill rotWithShape="1">
          <a:blip r:embed="rId3"/>
          <a:srcRect l="12988" t="9553" r="57038" b="20556"/>
          <a:stretch/>
        </p:blipFill>
        <p:spPr>
          <a:xfrm>
            <a:off x="363354" y="3581400"/>
            <a:ext cx="2286000" cy="3124200"/>
          </a:xfrm>
          <a:prstGeom prst="rect">
            <a:avLst/>
          </a:prstGeom>
        </p:spPr>
      </p:pic>
    </p:spTree>
    <p:extLst>
      <p:ext uri="{BB962C8B-B14F-4D97-AF65-F5344CB8AC3E}">
        <p14:creationId xmlns:p14="http://schemas.microsoft.com/office/powerpoint/2010/main" val="241853383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034E3F6-5D46-6F93-BCE8-E2523C1998D2}"/>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4F9E65F2-550B-D000-6893-5A4C6ED4F77B}"/>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129</a:t>
            </a:fld>
            <a:endParaRPr lang="en-US">
              <a:uFillTx/>
            </a:endParaRPr>
          </a:p>
        </p:txBody>
      </p:sp>
      <p:pic>
        <p:nvPicPr>
          <p:cNvPr id="6" name="Picture 5">
            <a:extLst>
              <a:ext uri="{FF2B5EF4-FFF2-40B4-BE49-F238E27FC236}">
                <a16:creationId xmlns:a16="http://schemas.microsoft.com/office/drawing/2014/main" id="{519CDCBB-BEBC-506B-558F-D5D1EA2B7927}"/>
              </a:ext>
            </a:extLst>
          </p:cNvPr>
          <p:cNvPicPr>
            <a:picLocks noChangeAspect="1"/>
          </p:cNvPicPr>
          <p:nvPr/>
        </p:nvPicPr>
        <p:blipFill>
          <a:blip r:embed="rId2"/>
          <a:stretch>
            <a:fillRect/>
          </a:stretch>
        </p:blipFill>
        <p:spPr>
          <a:xfrm>
            <a:off x="2971800" y="123514"/>
            <a:ext cx="5815664" cy="3860955"/>
          </a:xfrm>
          <a:prstGeom prst="rect">
            <a:avLst/>
          </a:prstGeom>
        </p:spPr>
      </p:pic>
      <p:pic>
        <p:nvPicPr>
          <p:cNvPr id="7" name="Picture 6">
            <a:extLst>
              <a:ext uri="{FF2B5EF4-FFF2-40B4-BE49-F238E27FC236}">
                <a16:creationId xmlns:a16="http://schemas.microsoft.com/office/drawing/2014/main" id="{D4584904-CFE8-FB1E-B1C8-BA69B0FA4F9A}"/>
              </a:ext>
            </a:extLst>
          </p:cNvPr>
          <p:cNvPicPr>
            <a:picLocks noChangeAspect="1"/>
          </p:cNvPicPr>
          <p:nvPr/>
        </p:nvPicPr>
        <p:blipFill>
          <a:blip r:embed="rId3"/>
          <a:stretch>
            <a:fillRect/>
          </a:stretch>
        </p:blipFill>
        <p:spPr>
          <a:xfrm>
            <a:off x="3534878" y="3998907"/>
            <a:ext cx="5252586" cy="2721131"/>
          </a:xfrm>
          <a:prstGeom prst="rect">
            <a:avLst/>
          </a:prstGeom>
        </p:spPr>
      </p:pic>
      <p:pic>
        <p:nvPicPr>
          <p:cNvPr id="11" name="Picture 10">
            <a:extLst>
              <a:ext uri="{FF2B5EF4-FFF2-40B4-BE49-F238E27FC236}">
                <a16:creationId xmlns:a16="http://schemas.microsoft.com/office/drawing/2014/main" id="{CD5386A3-BF97-1A2E-8DB2-B07EF14DEE47}"/>
              </a:ext>
            </a:extLst>
          </p:cNvPr>
          <p:cNvPicPr>
            <a:picLocks noChangeAspect="1"/>
          </p:cNvPicPr>
          <p:nvPr/>
        </p:nvPicPr>
        <p:blipFill rotWithShape="1">
          <a:blip r:embed="rId4"/>
          <a:srcRect l="56986" t="9553" r="12042" b="20556"/>
          <a:stretch/>
        </p:blipFill>
        <p:spPr>
          <a:xfrm>
            <a:off x="108257" y="123514"/>
            <a:ext cx="2787343" cy="3686486"/>
          </a:xfrm>
          <a:prstGeom prst="rect">
            <a:avLst/>
          </a:prstGeom>
        </p:spPr>
      </p:pic>
      <p:sp>
        <p:nvSpPr>
          <p:cNvPr id="12" name="TextBox 11">
            <a:extLst>
              <a:ext uri="{FF2B5EF4-FFF2-40B4-BE49-F238E27FC236}">
                <a16:creationId xmlns:a16="http://schemas.microsoft.com/office/drawing/2014/main" id="{F0A76815-9E67-BAA9-97FF-62883E57C925}"/>
              </a:ext>
            </a:extLst>
          </p:cNvPr>
          <p:cNvSpPr txBox="1"/>
          <p:nvPr/>
        </p:nvSpPr>
        <p:spPr>
          <a:xfrm>
            <a:off x="137133" y="4500401"/>
            <a:ext cx="3106941" cy="1938992"/>
          </a:xfrm>
          <a:prstGeom prst="rect">
            <a:avLst/>
          </a:prstGeom>
        </p:spPr>
        <p:txBody>
          <a:bodyPr wrap="none" rtlCol="0">
            <a:spAutoFit/>
          </a:bodyPr>
          <a:lstStyle/>
          <a:p>
            <a:r>
              <a:rPr lang="en-US" dirty="0"/>
              <a:t>Multiple heads allow </a:t>
            </a:r>
          </a:p>
          <a:p>
            <a:r>
              <a:rPr lang="en-US" dirty="0"/>
              <a:t>learning of multiple</a:t>
            </a:r>
          </a:p>
          <a:p>
            <a:r>
              <a:rPr lang="en-US" dirty="0"/>
              <a:t>representations.</a:t>
            </a:r>
          </a:p>
          <a:p>
            <a:r>
              <a:rPr lang="en-US" dirty="0"/>
              <a:t>8 heads in 2017 version</a:t>
            </a:r>
          </a:p>
          <a:p>
            <a:r>
              <a:rPr lang="en-US" dirty="0"/>
              <a:t>96 in GPT3</a:t>
            </a:r>
          </a:p>
        </p:txBody>
      </p:sp>
    </p:spTree>
    <p:extLst>
      <p:ext uri="{BB962C8B-B14F-4D97-AF65-F5344CB8AC3E}">
        <p14:creationId xmlns:p14="http://schemas.microsoft.com/office/powerpoint/2010/main" val="1796174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Convolutions</a:t>
            </a:r>
          </a:p>
        </p:txBody>
      </p:sp>
      <p:sp>
        <p:nvSpPr>
          <p:cNvPr id="3" name="Content Placeholder 2"/>
          <p:cNvSpPr>
            <a:spLocks noGrp="1"/>
          </p:cNvSpPr>
          <p:nvPr>
            <p:ph idx="1"/>
          </p:nvPr>
        </p:nvSpPr>
        <p:spPr>
          <a:xfrm>
            <a:off x="685800" y="1066800"/>
            <a:ext cx="7772400" cy="5029200"/>
          </a:xfrm>
        </p:spPr>
        <p:txBody>
          <a:bodyPr>
            <a:normAutofit fontScale="92500" lnSpcReduction="10000"/>
          </a:bodyPr>
          <a:lstStyle/>
          <a:p>
            <a:r>
              <a:rPr lang="en-US" dirty="0"/>
              <a:t>Typical MLPs have a connection from every node in the previous layer, and the net value for a node is the scalar dot product of the inputs and weights (e.g. matrix multiply).  Convolutional nets are somewhat different:</a:t>
            </a:r>
          </a:p>
          <a:p>
            <a:pPr lvl="1"/>
            <a:r>
              <a:rPr lang="en-US" dirty="0"/>
              <a:t>Nodes still do a scalar dot product from the previous layer, but with only a small portion (receptive field) of the nodes in the previous layer – </a:t>
            </a:r>
            <a:r>
              <a:rPr lang="en-US" i="1" dirty="0"/>
              <a:t>Sparse representation</a:t>
            </a:r>
          </a:p>
          <a:p>
            <a:pPr lvl="1"/>
            <a:r>
              <a:rPr lang="en-US" dirty="0"/>
              <a:t>Every node in a feature map has the exact same weight values from the preceding layer – </a:t>
            </a:r>
            <a:r>
              <a:rPr lang="en-US" i="1" dirty="0"/>
              <a:t>Shared parameters</a:t>
            </a:r>
            <a:r>
              <a:rPr lang="en-US" dirty="0"/>
              <a:t>, tied weights, a LOT less unique weight values.  Regularization by having same weights looking at lots of input positions (Convolutional filter – same weights)</a:t>
            </a:r>
          </a:p>
          <a:p>
            <a:pPr lvl="1"/>
            <a:r>
              <a:rPr lang="en-US" dirty="0"/>
              <a:t>Each node has its shared weight convolution computed on a receptive field slightly shifted, from that of its neighbor, in the previous layer – </a:t>
            </a:r>
            <a:r>
              <a:rPr lang="en-US" i="1" dirty="0"/>
              <a:t>Translation invariance</a:t>
            </a:r>
            <a:r>
              <a:rPr lang="en-US" dirty="0"/>
              <a:t>.</a:t>
            </a:r>
          </a:p>
          <a:p>
            <a:pPr lvl="1"/>
            <a:r>
              <a:rPr lang="en-US" dirty="0"/>
              <a:t>Each node’s convolution scalar (</a:t>
            </a:r>
            <a:r>
              <a:rPr lang="en-US" i="1" dirty="0"/>
              <a:t>net</a:t>
            </a:r>
            <a:r>
              <a:rPr lang="en-US" dirty="0"/>
              <a:t> value) is then passed through a non-linear activation function (</a:t>
            </a:r>
            <a:r>
              <a:rPr lang="en-US" dirty="0" err="1"/>
              <a:t>ReLU</a:t>
            </a:r>
            <a:r>
              <a:rPr lang="en-US" dirty="0"/>
              <a:t>, tanh, sigmoid, etc.)</a:t>
            </a:r>
          </a:p>
          <a:p>
            <a:pPr lvl="1"/>
            <a:endParaRPr lang="en-US" dirty="0"/>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13</a:t>
            </a:fld>
            <a:endParaRPr lang="en-US">
              <a:uFillTx/>
            </a:endParaRPr>
          </a:p>
        </p:txBody>
      </p:sp>
    </p:spTree>
    <p:extLst>
      <p:ext uri="{BB962C8B-B14F-4D97-AF65-F5344CB8AC3E}">
        <p14:creationId xmlns:p14="http://schemas.microsoft.com/office/powerpoint/2010/main" val="7950289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5D700-4975-DFCA-571A-C4A39FEAC77B}"/>
              </a:ext>
            </a:extLst>
          </p:cNvPr>
          <p:cNvSpPr>
            <a:spLocks noGrp="1"/>
          </p:cNvSpPr>
          <p:nvPr>
            <p:ph type="title"/>
          </p:nvPr>
        </p:nvSpPr>
        <p:spPr>
          <a:xfrm>
            <a:off x="609600" y="228600"/>
            <a:ext cx="2590800" cy="838200"/>
          </a:xfrm>
        </p:spPr>
        <p:txBody>
          <a:bodyPr/>
          <a:lstStyle/>
          <a:p>
            <a:r>
              <a:rPr lang="en-US" dirty="0"/>
              <a:t>Final Output</a:t>
            </a:r>
          </a:p>
        </p:txBody>
      </p:sp>
      <p:sp>
        <p:nvSpPr>
          <p:cNvPr id="3" name="Content Placeholder 2">
            <a:extLst>
              <a:ext uri="{FF2B5EF4-FFF2-40B4-BE49-F238E27FC236}">
                <a16:creationId xmlns:a16="http://schemas.microsoft.com/office/drawing/2014/main" id="{C7B38ED5-D81B-2D79-C054-831BCFA5B20B}"/>
              </a:ext>
            </a:extLst>
          </p:cNvPr>
          <p:cNvSpPr>
            <a:spLocks noGrp="1"/>
          </p:cNvSpPr>
          <p:nvPr>
            <p:ph idx="1"/>
          </p:nvPr>
        </p:nvSpPr>
        <p:spPr>
          <a:xfrm>
            <a:off x="228600" y="990600"/>
            <a:ext cx="3124200" cy="5562600"/>
          </a:xfrm>
        </p:spPr>
        <p:txBody>
          <a:bodyPr>
            <a:normAutofit fontScale="92500" lnSpcReduction="10000"/>
          </a:bodyPr>
          <a:lstStyle/>
          <a:p>
            <a:r>
              <a:rPr lang="en-US" dirty="0"/>
              <a:t>Goes through all N layers of the decoder</a:t>
            </a:r>
          </a:p>
          <a:p>
            <a:r>
              <a:rPr lang="en-US" dirty="0"/>
              <a:t>Final linear layer is a fully connected neural network which goes from the final vector to real value for every word in the vocabulary</a:t>
            </a:r>
          </a:p>
          <a:p>
            <a:r>
              <a:rPr lang="en-US" dirty="0" err="1"/>
              <a:t>Softmax</a:t>
            </a:r>
            <a:r>
              <a:rPr lang="en-US" dirty="0"/>
              <a:t> turns this into a probability of each word</a:t>
            </a:r>
          </a:p>
          <a:p>
            <a:r>
              <a:rPr lang="en-US" dirty="0"/>
              <a:t>Add word with max probability to the output and then repeat for the next word of output</a:t>
            </a:r>
          </a:p>
        </p:txBody>
      </p:sp>
      <p:sp>
        <p:nvSpPr>
          <p:cNvPr id="4" name="Footer Placeholder 3">
            <a:extLst>
              <a:ext uri="{FF2B5EF4-FFF2-40B4-BE49-F238E27FC236}">
                <a16:creationId xmlns:a16="http://schemas.microsoft.com/office/drawing/2014/main" id="{C82EE058-9185-6EB4-2BEA-44606142D590}"/>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20279D68-5CF5-703A-B1A1-40164F3E9CDA}"/>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130</a:t>
            </a:fld>
            <a:endParaRPr lang="en-US">
              <a:uFillTx/>
            </a:endParaRPr>
          </a:p>
        </p:txBody>
      </p:sp>
      <p:pic>
        <p:nvPicPr>
          <p:cNvPr id="6" name="Picture 5">
            <a:extLst>
              <a:ext uri="{FF2B5EF4-FFF2-40B4-BE49-F238E27FC236}">
                <a16:creationId xmlns:a16="http://schemas.microsoft.com/office/drawing/2014/main" id="{79AA65E2-3F2F-390B-50DF-D754216E964F}"/>
              </a:ext>
            </a:extLst>
          </p:cNvPr>
          <p:cNvPicPr>
            <a:picLocks noChangeAspect="1"/>
          </p:cNvPicPr>
          <p:nvPr/>
        </p:nvPicPr>
        <p:blipFill>
          <a:blip r:embed="rId3"/>
          <a:stretch>
            <a:fillRect/>
          </a:stretch>
        </p:blipFill>
        <p:spPr>
          <a:xfrm>
            <a:off x="3505200" y="84154"/>
            <a:ext cx="5504914" cy="6697645"/>
          </a:xfrm>
          <a:prstGeom prst="rect">
            <a:avLst/>
          </a:prstGeom>
        </p:spPr>
      </p:pic>
    </p:spTree>
    <p:extLst>
      <p:ext uri="{BB962C8B-B14F-4D97-AF65-F5344CB8AC3E}">
        <p14:creationId xmlns:p14="http://schemas.microsoft.com/office/powerpoint/2010/main" val="368677933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360F0-5907-3817-F129-71E4CB429392}"/>
              </a:ext>
            </a:extLst>
          </p:cNvPr>
          <p:cNvSpPr>
            <a:spLocks noGrp="1"/>
          </p:cNvSpPr>
          <p:nvPr>
            <p:ph type="title"/>
          </p:nvPr>
        </p:nvSpPr>
        <p:spPr>
          <a:xfrm>
            <a:off x="227397" y="228600"/>
            <a:ext cx="3283819" cy="838200"/>
          </a:xfrm>
        </p:spPr>
        <p:txBody>
          <a:bodyPr/>
          <a:lstStyle/>
          <a:p>
            <a:r>
              <a:rPr lang="en-US" dirty="0"/>
              <a:t>Training</a:t>
            </a:r>
          </a:p>
        </p:txBody>
      </p:sp>
      <p:sp>
        <p:nvSpPr>
          <p:cNvPr id="3" name="Content Placeholder 2">
            <a:extLst>
              <a:ext uri="{FF2B5EF4-FFF2-40B4-BE49-F238E27FC236}">
                <a16:creationId xmlns:a16="http://schemas.microsoft.com/office/drawing/2014/main" id="{D1D92DCA-487F-B886-7A7F-3072B1CD96E9}"/>
              </a:ext>
            </a:extLst>
          </p:cNvPr>
          <p:cNvSpPr>
            <a:spLocks noGrp="1"/>
          </p:cNvSpPr>
          <p:nvPr>
            <p:ph idx="1"/>
          </p:nvPr>
        </p:nvSpPr>
        <p:spPr>
          <a:xfrm>
            <a:off x="58955" y="985255"/>
            <a:ext cx="3674845" cy="5491745"/>
          </a:xfrm>
        </p:spPr>
        <p:txBody>
          <a:bodyPr>
            <a:normAutofit fontScale="85000" lnSpcReduction="20000"/>
          </a:bodyPr>
          <a:lstStyle/>
          <a:p>
            <a:r>
              <a:rPr lang="en-US" dirty="0"/>
              <a:t>Sentence to encode on left (English)</a:t>
            </a:r>
          </a:p>
          <a:p>
            <a:r>
              <a:rPr lang="en-US" dirty="0"/>
              <a:t>Decode target on right (French)</a:t>
            </a:r>
          </a:p>
          <a:p>
            <a:r>
              <a:rPr lang="en-US" dirty="0"/>
              <a:t>Shifted right so must predict output at time </a:t>
            </a:r>
            <a:r>
              <a:rPr lang="en-US" i="1" dirty="0" err="1"/>
              <a:t>i</a:t>
            </a:r>
            <a:r>
              <a:rPr lang="en-US" dirty="0"/>
              <a:t> using only inferred outputs at 1 … </a:t>
            </a:r>
            <a:r>
              <a:rPr lang="en-US" i="1" dirty="0"/>
              <a:t>i</a:t>
            </a:r>
            <a:r>
              <a:rPr lang="en-US" dirty="0"/>
              <a:t>-1. </a:t>
            </a:r>
          </a:p>
          <a:p>
            <a:r>
              <a:rPr lang="en-US" dirty="0"/>
              <a:t>Target is the next word in the output sequence</a:t>
            </a:r>
          </a:p>
          <a:p>
            <a:r>
              <a:rPr lang="en-US" dirty="0"/>
              <a:t>During inference start with full input sequence and empty output sequence.</a:t>
            </a:r>
          </a:p>
          <a:p>
            <a:r>
              <a:rPr lang="en-US" dirty="0"/>
              <a:t>Add inferred word each time to output sequence which it can now use to help infer next word – Autoregressive</a:t>
            </a:r>
          </a:p>
          <a:p>
            <a:r>
              <a:rPr lang="en-US" dirty="0"/>
              <a:t>Loss function – cross-entropy, difference between the one-hot rep of the target output word and the </a:t>
            </a:r>
            <a:r>
              <a:rPr lang="en-US" dirty="0" err="1"/>
              <a:t>softmax</a:t>
            </a:r>
            <a:r>
              <a:rPr lang="en-US" dirty="0"/>
              <a:t> vector</a:t>
            </a:r>
          </a:p>
          <a:p>
            <a:endParaRPr lang="en-US" dirty="0"/>
          </a:p>
        </p:txBody>
      </p:sp>
      <p:sp>
        <p:nvSpPr>
          <p:cNvPr id="4" name="Footer Placeholder 3">
            <a:extLst>
              <a:ext uri="{FF2B5EF4-FFF2-40B4-BE49-F238E27FC236}">
                <a16:creationId xmlns:a16="http://schemas.microsoft.com/office/drawing/2014/main" id="{ED268C4C-4E53-534D-29DA-BF6880941756}"/>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B04A8A4D-5408-741B-FF05-2348557CFFAE}"/>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131</a:t>
            </a:fld>
            <a:endParaRPr lang="en-US">
              <a:uFillTx/>
            </a:endParaRPr>
          </a:p>
        </p:txBody>
      </p:sp>
      <p:pic>
        <p:nvPicPr>
          <p:cNvPr id="6" name="Picture 5">
            <a:extLst>
              <a:ext uri="{FF2B5EF4-FFF2-40B4-BE49-F238E27FC236}">
                <a16:creationId xmlns:a16="http://schemas.microsoft.com/office/drawing/2014/main" id="{81B171AD-33C5-080F-C186-C493AE7658BA}"/>
              </a:ext>
            </a:extLst>
          </p:cNvPr>
          <p:cNvPicPr>
            <a:picLocks noChangeAspect="1"/>
          </p:cNvPicPr>
          <p:nvPr/>
        </p:nvPicPr>
        <p:blipFill>
          <a:blip r:embed="rId3"/>
          <a:stretch>
            <a:fillRect/>
          </a:stretch>
        </p:blipFill>
        <p:spPr>
          <a:xfrm>
            <a:off x="3657600" y="139506"/>
            <a:ext cx="5427445" cy="6603393"/>
          </a:xfrm>
          <a:prstGeom prst="rect">
            <a:avLst/>
          </a:prstGeom>
        </p:spPr>
      </p:pic>
    </p:spTree>
    <p:extLst>
      <p:ext uri="{BB962C8B-B14F-4D97-AF65-F5344CB8AC3E}">
        <p14:creationId xmlns:p14="http://schemas.microsoft.com/office/powerpoint/2010/main" val="23414243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7E720-A17D-4512-A35F-AFA77252F7F3}"/>
              </a:ext>
            </a:extLst>
          </p:cNvPr>
          <p:cNvSpPr>
            <a:spLocks noGrp="1"/>
          </p:cNvSpPr>
          <p:nvPr>
            <p:ph type="title"/>
          </p:nvPr>
        </p:nvSpPr>
        <p:spPr>
          <a:xfrm>
            <a:off x="304800" y="228600"/>
            <a:ext cx="8382000" cy="838200"/>
          </a:xfrm>
        </p:spPr>
        <p:txBody>
          <a:bodyPr/>
          <a:lstStyle/>
          <a:p>
            <a:r>
              <a:rPr lang="en-US" dirty="0"/>
              <a:t>GPT (Generative Pre-trained Transformer)</a:t>
            </a:r>
          </a:p>
        </p:txBody>
      </p:sp>
      <p:sp>
        <p:nvSpPr>
          <p:cNvPr id="3" name="Content Placeholder 2">
            <a:extLst>
              <a:ext uri="{FF2B5EF4-FFF2-40B4-BE49-F238E27FC236}">
                <a16:creationId xmlns:a16="http://schemas.microsoft.com/office/drawing/2014/main" id="{7447CD3F-1F22-2FDA-0438-1DE1A4FEB143}"/>
              </a:ext>
            </a:extLst>
          </p:cNvPr>
          <p:cNvSpPr>
            <a:spLocks noGrp="1"/>
          </p:cNvSpPr>
          <p:nvPr>
            <p:ph idx="1"/>
          </p:nvPr>
        </p:nvSpPr>
        <p:spPr>
          <a:xfrm>
            <a:off x="533400" y="1295400"/>
            <a:ext cx="8001000" cy="4800600"/>
          </a:xfrm>
        </p:spPr>
        <p:txBody>
          <a:bodyPr>
            <a:normAutofit fontScale="92500" lnSpcReduction="10000"/>
          </a:bodyPr>
          <a:lstStyle/>
          <a:p>
            <a:r>
              <a:rPr lang="en-US" dirty="0" err="1"/>
              <a:t>OpenAI</a:t>
            </a:r>
            <a:r>
              <a:rPr lang="en-US" dirty="0"/>
              <a:t>– Some of the original Google authors, Elon Musk and others fund, Microsoft funding and Partnership</a:t>
            </a:r>
          </a:p>
          <a:p>
            <a:r>
              <a:rPr lang="en-US" dirty="0"/>
              <a:t>Decoder only transformer (just right side of transformer model with the encoder-decoder attention head dropped)</a:t>
            </a:r>
          </a:p>
          <a:p>
            <a:r>
              <a:rPr lang="en-US" dirty="0"/>
              <a:t>Autoregressive: Initialize with an initial sequence (the query), then repeatedly output the next word</a:t>
            </a:r>
          </a:p>
          <a:p>
            <a:r>
              <a:rPr lang="en-US" dirty="0"/>
              <a:t>Does not need labeled data!  Finds associations while training with large amounts of unlabeled data.  Just uses next word in text as target during training.</a:t>
            </a:r>
          </a:p>
          <a:p>
            <a:r>
              <a:rPr lang="en-US" dirty="0"/>
              <a:t>GPT-2 1.5B, GPT-3 similar to GPT-2 but with 175 B parameters</a:t>
            </a:r>
          </a:p>
          <a:p>
            <a:r>
              <a:rPr lang="en-US" dirty="0"/>
              <a:t>800GB to store</a:t>
            </a:r>
          </a:p>
          <a:p>
            <a:r>
              <a:rPr lang="en-US" dirty="0"/>
              <a:t>Pre-trained with a diverse corpus of unlabeled text datasets from web scraping (</a:t>
            </a:r>
            <a:r>
              <a:rPr lang="en-US" dirty="0" err="1"/>
              <a:t>WebText</a:t>
            </a:r>
            <a:r>
              <a:rPr lang="en-US" dirty="0"/>
              <a:t>)</a:t>
            </a:r>
          </a:p>
          <a:p>
            <a:r>
              <a:rPr lang="en-US" dirty="0"/>
              <a:t>No fine tuning necessary (Though you can for specific tasks)</a:t>
            </a:r>
          </a:p>
        </p:txBody>
      </p:sp>
      <p:sp>
        <p:nvSpPr>
          <p:cNvPr id="4" name="Footer Placeholder 3">
            <a:extLst>
              <a:ext uri="{FF2B5EF4-FFF2-40B4-BE49-F238E27FC236}">
                <a16:creationId xmlns:a16="http://schemas.microsoft.com/office/drawing/2014/main" id="{9774DFB0-B535-48BA-5101-DBBD2D7368C2}"/>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37B82122-D362-4CFA-4380-9AC44EE7FDB0}"/>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132</a:t>
            </a:fld>
            <a:endParaRPr lang="en-US">
              <a:uFillTx/>
            </a:endParaRPr>
          </a:p>
        </p:txBody>
      </p:sp>
    </p:spTree>
    <p:extLst>
      <p:ext uri="{BB962C8B-B14F-4D97-AF65-F5344CB8AC3E}">
        <p14:creationId xmlns:p14="http://schemas.microsoft.com/office/powerpoint/2010/main" val="303722502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F07A9-A076-2E34-F9E2-3D40076B3E28}"/>
              </a:ext>
            </a:extLst>
          </p:cNvPr>
          <p:cNvSpPr>
            <a:spLocks noGrp="1"/>
          </p:cNvSpPr>
          <p:nvPr>
            <p:ph type="title"/>
          </p:nvPr>
        </p:nvSpPr>
        <p:spPr/>
        <p:txBody>
          <a:bodyPr/>
          <a:lstStyle/>
          <a:p>
            <a:r>
              <a:rPr lang="en-US" dirty="0"/>
              <a:t>GPT-3 Architecture</a:t>
            </a:r>
          </a:p>
        </p:txBody>
      </p:sp>
      <p:sp>
        <p:nvSpPr>
          <p:cNvPr id="3" name="Content Placeholder 2">
            <a:extLst>
              <a:ext uri="{FF2B5EF4-FFF2-40B4-BE49-F238E27FC236}">
                <a16:creationId xmlns:a16="http://schemas.microsoft.com/office/drawing/2014/main" id="{7351F015-DCEB-F1DC-A260-3B1985B69744}"/>
              </a:ext>
            </a:extLst>
          </p:cNvPr>
          <p:cNvSpPr>
            <a:spLocks noGrp="1"/>
          </p:cNvSpPr>
          <p:nvPr>
            <p:ph idx="1"/>
          </p:nvPr>
        </p:nvSpPr>
        <p:spPr/>
        <p:txBody>
          <a:bodyPr>
            <a:normAutofit fontScale="92500"/>
          </a:bodyPr>
          <a:lstStyle/>
          <a:p>
            <a:r>
              <a:rPr lang="en-US" dirty="0"/>
              <a:t>Always uses a fixed 2k word/token sequence (some can be empty)</a:t>
            </a:r>
          </a:p>
          <a:p>
            <a:pPr lvl="1"/>
            <a:r>
              <a:rPr lang="en-US" dirty="0"/>
              <a:t>What is a Taco? (This would be the first 4 words of decoder. It will then Fill in the rest of the output one word at a time)</a:t>
            </a:r>
          </a:p>
          <a:p>
            <a:r>
              <a:rPr lang="en-US" dirty="0"/>
              <a:t>Encoding – Each of 50,257 English words/tokens GPT-3 uses has an integer code – one hot encode into 50K length vectors</a:t>
            </a:r>
          </a:p>
          <a:p>
            <a:r>
              <a:rPr lang="en-US" dirty="0"/>
              <a:t>Encoder transforms tokens (words or </a:t>
            </a:r>
            <a:r>
              <a:rPr lang="en-US" dirty="0" err="1"/>
              <a:t>subwords</a:t>
            </a:r>
            <a:r>
              <a:rPr lang="en-US" dirty="0"/>
              <a:t>) into a 12,288 real-value vector embedding (meaning, etc.) from the embedding weight matrix which is learned during training</a:t>
            </a:r>
          </a:p>
          <a:p>
            <a:r>
              <a:rPr lang="en-US" dirty="0"/>
              <a:t>Thus, a 2k x 12288 matrix sequence</a:t>
            </a:r>
          </a:p>
          <a:p>
            <a:r>
              <a:rPr lang="en-US" dirty="0"/>
              <a:t>For each token a positional encoding is calculated giving a 2k x 12288 positional encodings matrix</a:t>
            </a:r>
          </a:p>
          <a:p>
            <a:r>
              <a:rPr lang="en-US" dirty="0"/>
              <a:t>These 2 matrices are summed and passed into the first layer</a:t>
            </a:r>
          </a:p>
          <a:p>
            <a:endParaRPr lang="en-US" dirty="0"/>
          </a:p>
        </p:txBody>
      </p:sp>
      <p:sp>
        <p:nvSpPr>
          <p:cNvPr id="4" name="Footer Placeholder 3">
            <a:extLst>
              <a:ext uri="{FF2B5EF4-FFF2-40B4-BE49-F238E27FC236}">
                <a16:creationId xmlns:a16="http://schemas.microsoft.com/office/drawing/2014/main" id="{E0EFDBD6-A5D5-DEF8-FC38-CFFFB5D30C2B}"/>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D2D7B3E6-65DA-7A8A-7E2B-E7206ECBF61C}"/>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133</a:t>
            </a:fld>
            <a:endParaRPr lang="en-US">
              <a:uFillTx/>
            </a:endParaRPr>
          </a:p>
        </p:txBody>
      </p:sp>
    </p:spTree>
    <p:extLst>
      <p:ext uri="{BB962C8B-B14F-4D97-AF65-F5344CB8AC3E}">
        <p14:creationId xmlns:p14="http://schemas.microsoft.com/office/powerpoint/2010/main" val="361968825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7E15-E490-568F-A2EA-5780AD10AB99}"/>
              </a:ext>
            </a:extLst>
          </p:cNvPr>
          <p:cNvSpPr>
            <a:spLocks noGrp="1"/>
          </p:cNvSpPr>
          <p:nvPr>
            <p:ph type="title"/>
          </p:nvPr>
        </p:nvSpPr>
        <p:spPr/>
        <p:txBody>
          <a:bodyPr/>
          <a:lstStyle/>
          <a:p>
            <a:r>
              <a:rPr lang="en-US" dirty="0"/>
              <a:t>GPT-3 - Continued</a:t>
            </a:r>
          </a:p>
        </p:txBody>
      </p:sp>
      <p:sp>
        <p:nvSpPr>
          <p:cNvPr id="3" name="Content Placeholder 2">
            <a:extLst>
              <a:ext uri="{FF2B5EF4-FFF2-40B4-BE49-F238E27FC236}">
                <a16:creationId xmlns:a16="http://schemas.microsoft.com/office/drawing/2014/main" id="{56B1A062-9227-2BE3-A9C8-0AAACB7663D5}"/>
              </a:ext>
            </a:extLst>
          </p:cNvPr>
          <p:cNvSpPr>
            <a:spLocks noGrp="1"/>
          </p:cNvSpPr>
          <p:nvPr>
            <p:ph idx="1"/>
          </p:nvPr>
        </p:nvSpPr>
        <p:spPr>
          <a:xfrm>
            <a:off x="685800" y="1066800"/>
            <a:ext cx="7848600" cy="5181600"/>
          </a:xfrm>
        </p:spPr>
        <p:txBody>
          <a:bodyPr>
            <a:normAutofit fontScale="92500" lnSpcReduction="20000"/>
          </a:bodyPr>
          <a:lstStyle/>
          <a:p>
            <a:r>
              <a:rPr lang="en-US" dirty="0"/>
              <a:t>96x wide multi-head attention in each layer</a:t>
            </a:r>
          </a:p>
          <a:p>
            <a:r>
              <a:rPr lang="en-US" dirty="0"/>
              <a:t>12 layer decoder only transformer – Each layer includes layer norms, skip connections, multi-head attention, and MLP</a:t>
            </a:r>
          </a:p>
          <a:p>
            <a:r>
              <a:rPr lang="en-US" dirty="0"/>
              <a:t>Decode – Just take the final 12288 vector after going through all the layers which represents the next word, and do the inverse encoding (NN) back into original word codes. Since real valued vector, use SoftMax to get final word probabilities and set the next word to the highest word probability</a:t>
            </a:r>
          </a:p>
          <a:p>
            <a:pPr lvl="1"/>
            <a:r>
              <a:rPr lang="en-US" dirty="0"/>
              <a:t>Or choose any of the high probability words if want variety</a:t>
            </a:r>
          </a:p>
          <a:p>
            <a:pPr lvl="1"/>
            <a:r>
              <a:rPr lang="en-US" dirty="0"/>
              <a:t>Actually outputs probabilities for the following word of every one of the 2K tokens, though next word is the one we concentrate on most</a:t>
            </a:r>
          </a:p>
          <a:p>
            <a:r>
              <a:rPr lang="en-US" dirty="0"/>
              <a:t>Initialize with the query and start generating text</a:t>
            </a:r>
          </a:p>
          <a:p>
            <a:r>
              <a:rPr lang="en-US" dirty="0"/>
              <a:t>Training: Small random weights (175B). Train with current target being next word in the sequence of unlabeled training data</a:t>
            </a:r>
          </a:p>
          <a:p>
            <a:r>
              <a:rPr lang="en-US" dirty="0"/>
              <a:t>As token windows get wider, attention matrices grow by the square – GPT-3 uses Sparse Attention to be more efficient</a:t>
            </a:r>
          </a:p>
        </p:txBody>
      </p:sp>
      <p:sp>
        <p:nvSpPr>
          <p:cNvPr id="4" name="Footer Placeholder 3">
            <a:extLst>
              <a:ext uri="{FF2B5EF4-FFF2-40B4-BE49-F238E27FC236}">
                <a16:creationId xmlns:a16="http://schemas.microsoft.com/office/drawing/2014/main" id="{C9B6E81C-13DC-28B8-B470-766D306EF8F3}"/>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1FD755E9-C27F-BC48-81BB-E69D5D0C5003}"/>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134</a:t>
            </a:fld>
            <a:endParaRPr lang="en-US">
              <a:uFillTx/>
            </a:endParaRPr>
          </a:p>
        </p:txBody>
      </p:sp>
    </p:spTree>
    <p:extLst>
      <p:ext uri="{BB962C8B-B14F-4D97-AF65-F5344CB8AC3E}">
        <p14:creationId xmlns:p14="http://schemas.microsoft.com/office/powerpoint/2010/main" val="356215791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9B45F-7A7F-A164-1DD5-0DEAB6922692}"/>
              </a:ext>
            </a:extLst>
          </p:cNvPr>
          <p:cNvSpPr>
            <a:spLocks noGrp="1"/>
          </p:cNvSpPr>
          <p:nvPr>
            <p:ph type="title"/>
          </p:nvPr>
        </p:nvSpPr>
        <p:spPr/>
        <p:txBody>
          <a:bodyPr/>
          <a:lstStyle/>
          <a:p>
            <a:r>
              <a:rPr lang="en-US" dirty="0"/>
              <a:t>Sparse Attention</a:t>
            </a:r>
          </a:p>
        </p:txBody>
      </p:sp>
      <p:sp>
        <p:nvSpPr>
          <p:cNvPr id="3" name="Content Placeholder 2">
            <a:extLst>
              <a:ext uri="{FF2B5EF4-FFF2-40B4-BE49-F238E27FC236}">
                <a16:creationId xmlns:a16="http://schemas.microsoft.com/office/drawing/2014/main" id="{7D8080BF-4944-2816-2306-09EDF7917048}"/>
              </a:ext>
            </a:extLst>
          </p:cNvPr>
          <p:cNvSpPr>
            <a:spLocks noGrp="1"/>
          </p:cNvSpPr>
          <p:nvPr>
            <p:ph idx="1"/>
          </p:nvPr>
        </p:nvSpPr>
        <p:spPr>
          <a:xfrm>
            <a:off x="685800" y="996631"/>
            <a:ext cx="7772400" cy="2876349"/>
          </a:xfrm>
        </p:spPr>
        <p:txBody>
          <a:bodyPr>
            <a:normAutofit fontScale="92500" lnSpcReduction="10000"/>
          </a:bodyPr>
          <a:lstStyle/>
          <a:p>
            <a:r>
              <a:rPr lang="en-US" dirty="0"/>
              <a:t>As token window grows the attention matrices grow by the square!  Expensive and slow</a:t>
            </a:r>
          </a:p>
          <a:p>
            <a:r>
              <a:rPr lang="en-US" dirty="0"/>
              <a:t>Most inter-word connections are about 0 so they are sparse matrices and lots of savings possible</a:t>
            </a:r>
          </a:p>
          <a:p>
            <a:r>
              <a:rPr lang="en-US" dirty="0"/>
              <a:t>GPT approach based on Big Bird (came after Bert)</a:t>
            </a:r>
          </a:p>
          <a:p>
            <a:r>
              <a:rPr lang="en-US" dirty="0"/>
              <a:t>Has complexity O(</a:t>
            </a:r>
            <a:r>
              <a:rPr lang="en-US" i="1" dirty="0"/>
              <a:t>n</a:t>
            </a:r>
            <a:r>
              <a:rPr lang="en-US" dirty="0"/>
              <a:t>) rather than O(</a:t>
            </a:r>
            <a:r>
              <a:rPr lang="en-US" i="1" dirty="0"/>
              <a:t>n</a:t>
            </a:r>
            <a:r>
              <a:rPr lang="en-US" baseline="30000" dirty="0"/>
              <a:t>2</a:t>
            </a:r>
            <a:r>
              <a:rPr lang="en-US" dirty="0"/>
              <a:t>) for the arrays</a:t>
            </a:r>
          </a:p>
          <a:p>
            <a:r>
              <a:rPr lang="en-US" dirty="0"/>
              <a:t>One of few differences (other than number of parameters) between GPT-2 and GPT-3</a:t>
            </a:r>
          </a:p>
        </p:txBody>
      </p:sp>
      <p:sp>
        <p:nvSpPr>
          <p:cNvPr id="4" name="Footer Placeholder 3">
            <a:extLst>
              <a:ext uri="{FF2B5EF4-FFF2-40B4-BE49-F238E27FC236}">
                <a16:creationId xmlns:a16="http://schemas.microsoft.com/office/drawing/2014/main" id="{E610E72C-19D9-CA1A-3F8D-3277BDFF549F}"/>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09D6A407-8196-21E9-9ACD-F6F902C0E649}"/>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135</a:t>
            </a:fld>
            <a:endParaRPr lang="en-US">
              <a:uFillTx/>
            </a:endParaRPr>
          </a:p>
        </p:txBody>
      </p:sp>
      <p:pic>
        <p:nvPicPr>
          <p:cNvPr id="6" name="Content Placeholder 6">
            <a:extLst>
              <a:ext uri="{FF2B5EF4-FFF2-40B4-BE49-F238E27FC236}">
                <a16:creationId xmlns:a16="http://schemas.microsoft.com/office/drawing/2014/main" id="{E3D15949-A12F-150D-0D65-BF82B9B8B6C8}"/>
              </a:ext>
            </a:extLst>
          </p:cNvPr>
          <p:cNvPicPr>
            <a:picLocks noChangeAspect="1"/>
          </p:cNvPicPr>
          <p:nvPr/>
        </p:nvPicPr>
        <p:blipFill>
          <a:blip r:embed="rId3"/>
          <a:stretch>
            <a:fillRect/>
          </a:stretch>
        </p:blipFill>
        <p:spPr bwMode="auto">
          <a:xfrm>
            <a:off x="1189442" y="3872981"/>
            <a:ext cx="7192558" cy="2737168"/>
          </a:xfrm>
          <a:prstGeom prst="rect">
            <a:avLst/>
          </a:prstGeom>
          <a:noFill/>
          <a:ln w="9525">
            <a:noFill/>
            <a:miter lim="800000"/>
          </a:ln>
        </p:spPr>
      </p:pic>
    </p:spTree>
    <p:extLst>
      <p:ext uri="{BB962C8B-B14F-4D97-AF65-F5344CB8AC3E}">
        <p14:creationId xmlns:p14="http://schemas.microsoft.com/office/powerpoint/2010/main" val="220200582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52282-2F64-0E86-FFAB-D034AAF8A0CE}"/>
              </a:ext>
            </a:extLst>
          </p:cNvPr>
          <p:cNvSpPr>
            <a:spLocks noGrp="1"/>
          </p:cNvSpPr>
          <p:nvPr>
            <p:ph type="title"/>
          </p:nvPr>
        </p:nvSpPr>
        <p:spPr/>
        <p:txBody>
          <a:bodyPr/>
          <a:lstStyle/>
          <a:p>
            <a:r>
              <a:rPr lang="en-US" dirty="0"/>
              <a:t>GPT/Transformer Advances</a:t>
            </a:r>
          </a:p>
        </p:txBody>
      </p:sp>
      <p:sp>
        <p:nvSpPr>
          <p:cNvPr id="3" name="Content Placeholder 2">
            <a:extLst>
              <a:ext uri="{FF2B5EF4-FFF2-40B4-BE49-F238E27FC236}">
                <a16:creationId xmlns:a16="http://schemas.microsoft.com/office/drawing/2014/main" id="{28E62B32-A623-D268-A1AC-6730939BC87F}"/>
              </a:ext>
            </a:extLst>
          </p:cNvPr>
          <p:cNvSpPr>
            <a:spLocks noGrp="1"/>
          </p:cNvSpPr>
          <p:nvPr>
            <p:ph idx="1"/>
          </p:nvPr>
        </p:nvSpPr>
        <p:spPr>
          <a:xfrm>
            <a:off x="685800" y="1295400"/>
            <a:ext cx="7848600" cy="4800600"/>
          </a:xfrm>
        </p:spPr>
        <p:txBody>
          <a:bodyPr>
            <a:normAutofit fontScale="92500"/>
          </a:bodyPr>
          <a:lstStyle/>
          <a:p>
            <a:r>
              <a:rPr lang="en-US" dirty="0"/>
              <a:t>GPT 3.5</a:t>
            </a:r>
          </a:p>
          <a:p>
            <a:pPr lvl="1"/>
            <a:r>
              <a:rPr lang="en-US" dirty="0"/>
              <a:t>Adds RLHF (Reinforcement Learning from Human Feedback) - Turbo</a:t>
            </a:r>
          </a:p>
          <a:p>
            <a:pPr lvl="1"/>
            <a:r>
              <a:rPr lang="en-US" dirty="0"/>
              <a:t>4K token span (vs 2K for GPT 3)</a:t>
            </a:r>
          </a:p>
          <a:p>
            <a:r>
              <a:rPr lang="en-US" dirty="0"/>
              <a:t>GPT 4</a:t>
            </a:r>
          </a:p>
          <a:p>
            <a:pPr lvl="1"/>
            <a:r>
              <a:rPr lang="en-US" dirty="0"/>
              <a:t>Multi-modal: Images, voice as part of queries and responses</a:t>
            </a:r>
          </a:p>
          <a:p>
            <a:pPr lvl="1"/>
            <a:r>
              <a:rPr lang="en-US" dirty="0"/>
              <a:t>~1.7 Trillion parameters</a:t>
            </a:r>
          </a:p>
          <a:p>
            <a:pPr lvl="1"/>
            <a:r>
              <a:rPr lang="en-US" dirty="0"/>
              <a:t>32K token span </a:t>
            </a:r>
          </a:p>
          <a:p>
            <a:r>
              <a:rPr lang="en-US" dirty="0"/>
              <a:t>Other large companies building competitive models (Google Bard, Microsoft Bing, etc.) </a:t>
            </a:r>
          </a:p>
          <a:p>
            <a:r>
              <a:rPr lang="en-US" dirty="0"/>
              <a:t>Pretty amazing, but still not doing deep understanding, rather an amazingly complex statistical </a:t>
            </a:r>
            <a:r>
              <a:rPr lang="en-US" i="1" dirty="0"/>
              <a:t>n</a:t>
            </a:r>
            <a:r>
              <a:rPr lang="en-US" dirty="0"/>
              <a:t>-gram model – In language, coding, etc., it models what humans have demonstrated in training data.  (i.e. Don’t expect it to give new wisdom yet)</a:t>
            </a:r>
          </a:p>
          <a:p>
            <a:endParaRPr lang="en-US" dirty="0"/>
          </a:p>
        </p:txBody>
      </p:sp>
      <p:sp>
        <p:nvSpPr>
          <p:cNvPr id="4" name="Footer Placeholder 3">
            <a:extLst>
              <a:ext uri="{FF2B5EF4-FFF2-40B4-BE49-F238E27FC236}">
                <a16:creationId xmlns:a16="http://schemas.microsoft.com/office/drawing/2014/main" id="{C22E7CCF-2E6E-D3C4-4A34-20493FDA308C}"/>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24C762B4-B778-7CA0-F617-B7520C0BE7BB}"/>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136</a:t>
            </a:fld>
            <a:endParaRPr lang="en-US">
              <a:uFillTx/>
            </a:endParaRPr>
          </a:p>
        </p:txBody>
      </p:sp>
    </p:spTree>
    <p:extLst>
      <p:ext uri="{BB962C8B-B14F-4D97-AF65-F5344CB8AC3E}">
        <p14:creationId xmlns:p14="http://schemas.microsoft.com/office/powerpoint/2010/main" val="59129577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7BAED-EFDE-621D-4629-40CA76057CF3}"/>
              </a:ext>
            </a:extLst>
          </p:cNvPr>
          <p:cNvSpPr>
            <a:spLocks noGrp="1"/>
          </p:cNvSpPr>
          <p:nvPr>
            <p:ph type="title"/>
          </p:nvPr>
        </p:nvSpPr>
        <p:spPr/>
        <p:txBody>
          <a:bodyPr/>
          <a:lstStyle/>
          <a:p>
            <a:r>
              <a:rPr lang="en-US" dirty="0"/>
              <a:t>Transformers Conclusion</a:t>
            </a:r>
          </a:p>
        </p:txBody>
      </p:sp>
      <p:sp>
        <p:nvSpPr>
          <p:cNvPr id="3" name="Content Placeholder 2">
            <a:extLst>
              <a:ext uri="{FF2B5EF4-FFF2-40B4-BE49-F238E27FC236}">
                <a16:creationId xmlns:a16="http://schemas.microsoft.com/office/drawing/2014/main" id="{C0E3D0CA-C4F9-5314-6DC3-550E20BC3826}"/>
              </a:ext>
            </a:extLst>
          </p:cNvPr>
          <p:cNvSpPr>
            <a:spLocks noGrp="1"/>
          </p:cNvSpPr>
          <p:nvPr>
            <p:ph idx="1"/>
          </p:nvPr>
        </p:nvSpPr>
        <p:spPr/>
        <p:txBody>
          <a:bodyPr>
            <a:normAutofit lnSpcReduction="10000"/>
          </a:bodyPr>
          <a:lstStyle/>
          <a:p>
            <a:r>
              <a:rPr lang="en-US" dirty="0"/>
              <a:t>Any applications with lots of examples with sequential features</a:t>
            </a:r>
          </a:p>
          <a:p>
            <a:pPr lvl="1"/>
            <a:r>
              <a:rPr lang="en-US" dirty="0"/>
              <a:t>Words in text</a:t>
            </a:r>
          </a:p>
          <a:p>
            <a:pPr lvl="1"/>
            <a:r>
              <a:rPr lang="en-US" dirty="0"/>
              <a:t>Atoms in protein sequences</a:t>
            </a:r>
          </a:p>
          <a:p>
            <a:pPr lvl="1"/>
            <a:r>
              <a:rPr lang="en-US" dirty="0"/>
              <a:t>Notes in songs</a:t>
            </a:r>
          </a:p>
          <a:p>
            <a:r>
              <a:rPr lang="en-US" dirty="0"/>
              <a:t>NLP, Document generation and summarization</a:t>
            </a:r>
          </a:p>
          <a:p>
            <a:r>
              <a:rPr lang="en-US" dirty="0"/>
              <a:t>Language Translation</a:t>
            </a:r>
          </a:p>
          <a:p>
            <a:r>
              <a:rPr lang="en-US" dirty="0"/>
              <a:t>Computer Vision</a:t>
            </a:r>
          </a:p>
          <a:p>
            <a:r>
              <a:rPr lang="en-US" dirty="0"/>
              <a:t>Audio and Speech Generation and Processing</a:t>
            </a:r>
          </a:p>
          <a:p>
            <a:r>
              <a:rPr lang="en-US" dirty="0"/>
              <a:t>Computer Coding</a:t>
            </a:r>
          </a:p>
          <a:p>
            <a:r>
              <a:rPr lang="en-US" dirty="0"/>
              <a:t>Biological sequence analysis</a:t>
            </a:r>
          </a:p>
          <a:p>
            <a:r>
              <a:rPr lang="en-US" dirty="0"/>
              <a:t>Etc.	</a:t>
            </a:r>
          </a:p>
        </p:txBody>
      </p:sp>
      <p:sp>
        <p:nvSpPr>
          <p:cNvPr id="4" name="Footer Placeholder 3">
            <a:extLst>
              <a:ext uri="{FF2B5EF4-FFF2-40B4-BE49-F238E27FC236}">
                <a16:creationId xmlns:a16="http://schemas.microsoft.com/office/drawing/2014/main" id="{1F3F7757-64BD-988E-FF86-CC37B16579B6}"/>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F75FFEA9-80D1-DC91-86A2-7D810B254049}"/>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137</a:t>
            </a:fld>
            <a:endParaRPr lang="en-US">
              <a:uFillTx/>
            </a:endParaRPr>
          </a:p>
        </p:txBody>
      </p:sp>
    </p:spTree>
    <p:extLst>
      <p:ext uri="{BB962C8B-B14F-4D97-AF65-F5344CB8AC3E}">
        <p14:creationId xmlns:p14="http://schemas.microsoft.com/office/powerpoint/2010/main" val="361074958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Deep Learning Conclusion</a:t>
            </a:r>
          </a:p>
        </p:txBody>
      </p:sp>
      <p:sp>
        <p:nvSpPr>
          <p:cNvPr id="3" name="Content Placeholder 2"/>
          <p:cNvSpPr>
            <a:spLocks noGrp="1"/>
          </p:cNvSpPr>
          <p:nvPr>
            <p:ph idx="1"/>
          </p:nvPr>
        </p:nvSpPr>
        <p:spPr/>
        <p:txBody>
          <a:bodyPr>
            <a:normAutofit/>
          </a:bodyPr>
          <a:lstStyle/>
          <a:p>
            <a:r>
              <a:rPr lang="en-US" dirty="0">
                <a:uFillTx/>
              </a:rPr>
              <a:t>Much recent excitement, still much to be discovered</a:t>
            </a:r>
          </a:p>
          <a:p>
            <a:r>
              <a:rPr lang="en-US" dirty="0"/>
              <a:t>Impressive results</a:t>
            </a:r>
          </a:p>
          <a:p>
            <a:r>
              <a:rPr lang="en-US" dirty="0"/>
              <a:t>More work needed to understand how and why deep learning works so well – How deep should we go?</a:t>
            </a:r>
          </a:p>
          <a:p>
            <a:r>
              <a:rPr lang="en-US" dirty="0">
                <a:uFillTx/>
              </a:rPr>
              <a:t>Potential for significant improvements</a:t>
            </a:r>
          </a:p>
          <a:p>
            <a:r>
              <a:rPr lang="en-US" dirty="0">
                <a:uFillTx/>
              </a:rPr>
              <a:t>Works well in </a:t>
            </a:r>
            <a:r>
              <a:rPr lang="en-US" dirty="0"/>
              <a:t>features</a:t>
            </a:r>
            <a:r>
              <a:rPr lang="en-US" dirty="0">
                <a:uFillTx/>
              </a:rPr>
              <a:t> spaces with local correlations in space and/or time – CNNs, RNNs, Transformers.</a:t>
            </a:r>
          </a:p>
          <a:p>
            <a:pPr lvl="1"/>
            <a:r>
              <a:rPr lang="en-US" dirty="0">
                <a:uFillTx/>
              </a:rPr>
              <a:t>Important research question:  To what extent can we use Deep Learning in arbitrary feature </a:t>
            </a:r>
            <a:r>
              <a:rPr lang="en-US">
                <a:uFillTx/>
              </a:rPr>
              <a:t>spaces?</a:t>
            </a:r>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138</a:t>
            </a:fld>
            <a:endParaRPr lang="en-US">
              <a:uFillTx/>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 Example</a:t>
            </a: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14</a:t>
            </a:fld>
            <a:endParaRPr lang="en-US">
              <a:uFillTx/>
            </a:endParaRPr>
          </a:p>
        </p:txBody>
      </p:sp>
      <p:pic>
        <p:nvPicPr>
          <p:cNvPr id="6" name="Picture 5" descr="Convolution_schematic.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345391"/>
            <a:ext cx="6680200" cy="4876800"/>
          </a:xfrm>
          <a:prstGeom prst="rect">
            <a:avLst/>
          </a:prstGeom>
        </p:spPr>
      </p:pic>
    </p:spTree>
    <p:extLst>
      <p:ext uri="{BB962C8B-B14F-4D97-AF65-F5344CB8AC3E}">
        <p14:creationId xmlns:p14="http://schemas.microsoft.com/office/powerpoint/2010/main" val="1798733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772400" cy="778388"/>
          </a:xfrm>
        </p:spPr>
        <p:txBody>
          <a:bodyPr/>
          <a:lstStyle/>
          <a:p>
            <a:r>
              <a:rPr lang="en-US" dirty="0">
                <a:uFillTx/>
              </a:rPr>
              <a:t>CNN </a:t>
            </a:r>
          </a:p>
        </p:txBody>
      </p:sp>
      <p:sp>
        <p:nvSpPr>
          <p:cNvPr id="3" name="Content Placeholder 2"/>
          <p:cNvSpPr>
            <a:spLocks noGrp="1"/>
          </p:cNvSpPr>
          <p:nvPr>
            <p:ph idx="1"/>
          </p:nvPr>
        </p:nvSpPr>
        <p:spPr>
          <a:xfrm>
            <a:off x="685800" y="871064"/>
            <a:ext cx="7772400" cy="4098412"/>
          </a:xfrm>
        </p:spPr>
        <p:txBody>
          <a:bodyPr>
            <a:normAutofit lnSpcReduction="10000"/>
          </a:bodyPr>
          <a:lstStyle/>
          <a:p>
            <a:r>
              <a:rPr lang="en-US" dirty="0"/>
              <a:t>The 2-</a:t>
            </a:r>
            <a:r>
              <a:rPr lang="en-US" i="1" dirty="0"/>
              <a:t>d</a:t>
            </a:r>
            <a:r>
              <a:rPr lang="en-US" dirty="0"/>
              <a:t> planes of nodes (or their outputs) at subsequent layers in a CNN are called </a:t>
            </a:r>
            <a:r>
              <a:rPr lang="en-US" i="1" dirty="0"/>
              <a:t>feature maps</a:t>
            </a:r>
            <a:r>
              <a:rPr lang="en-US" dirty="0"/>
              <a:t> </a:t>
            </a:r>
          </a:p>
          <a:p>
            <a:r>
              <a:rPr lang="en-US" dirty="0"/>
              <a:t>Thus each </a:t>
            </a:r>
            <a:r>
              <a:rPr lang="en-US" i="1" dirty="0"/>
              <a:t>feature map</a:t>
            </a:r>
            <a:r>
              <a:rPr lang="en-US" dirty="0"/>
              <a:t> searches the full previous layer to see if, where, and how often its feature occurs (precise position less critical)</a:t>
            </a:r>
          </a:p>
          <a:p>
            <a:pPr lvl="1"/>
            <a:r>
              <a:rPr lang="en-US" dirty="0">
                <a:uFillTx/>
              </a:rPr>
              <a:t>The output will be high at each node in the map corresponding to a receptive field where the feature occurs (e.g. edge, curve)</a:t>
            </a:r>
          </a:p>
          <a:p>
            <a:pPr lvl="1"/>
            <a:r>
              <a:rPr lang="en-US" dirty="0"/>
              <a:t>Convolution layers search across all feature maps of the previous layer</a:t>
            </a:r>
            <a:endParaRPr lang="en-US" dirty="0">
              <a:uFillTx/>
            </a:endParaRPr>
          </a:p>
          <a:p>
            <a:pPr lvl="1"/>
            <a:r>
              <a:rPr lang="en-US" dirty="0"/>
              <a:t>Later layers can concern themselves with higher order combinations of features and rough relative positions – e.g. eyes next to each other with nose below</a:t>
            </a:r>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15</a:t>
            </a:fld>
            <a:endParaRPr lang="en-US">
              <a:uFillTx/>
            </a:endParaRPr>
          </a:p>
        </p:txBody>
      </p:sp>
      <p:pic>
        <p:nvPicPr>
          <p:cNvPr id="8" name="Picture 7">
            <a:extLst>
              <a:ext uri="{FF2B5EF4-FFF2-40B4-BE49-F238E27FC236}">
                <a16:creationId xmlns:a16="http://schemas.microsoft.com/office/drawing/2014/main" id="{31A463AE-135A-4C48-BC52-53EADFCC1537}"/>
              </a:ext>
            </a:extLst>
          </p:cNvPr>
          <p:cNvPicPr>
            <a:picLocks noChangeAspect="1"/>
          </p:cNvPicPr>
          <p:nvPr/>
        </p:nvPicPr>
        <p:blipFill>
          <a:blip r:embed="rId3"/>
          <a:stretch>
            <a:fillRect/>
          </a:stretch>
        </p:blipFill>
        <p:spPr>
          <a:xfrm>
            <a:off x="1600200" y="5029200"/>
            <a:ext cx="6165396" cy="17526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30348-BCDE-224D-9F88-E89269206FE6}"/>
              </a:ext>
            </a:extLst>
          </p:cNvPr>
          <p:cNvSpPr>
            <a:spLocks noGrp="1"/>
          </p:cNvSpPr>
          <p:nvPr>
            <p:ph type="title"/>
          </p:nvPr>
        </p:nvSpPr>
        <p:spPr>
          <a:xfrm>
            <a:off x="685800" y="152400"/>
            <a:ext cx="7772400" cy="838200"/>
          </a:xfrm>
        </p:spPr>
        <p:txBody>
          <a:bodyPr/>
          <a:lstStyle/>
          <a:p>
            <a:r>
              <a:rPr lang="en-US" dirty="0"/>
              <a:t>Convolutional Example</a:t>
            </a:r>
            <a:br>
              <a:rPr lang="en-US" dirty="0"/>
            </a:br>
            <a:r>
              <a:rPr lang="en-US" sz="2800" dirty="0"/>
              <a:t>0 padding = 1 and stride = 1</a:t>
            </a:r>
          </a:p>
        </p:txBody>
      </p:sp>
      <p:pic>
        <p:nvPicPr>
          <p:cNvPr id="6" name="Content Placeholder 5">
            <a:extLst>
              <a:ext uri="{FF2B5EF4-FFF2-40B4-BE49-F238E27FC236}">
                <a16:creationId xmlns:a16="http://schemas.microsoft.com/office/drawing/2014/main" id="{5BE74AA8-FCCC-8F4A-B54C-9F9498E8AA7A}"/>
              </a:ext>
            </a:extLst>
          </p:cNvPr>
          <p:cNvPicPr>
            <a:picLocks noGrp="1" noChangeAspect="1"/>
          </p:cNvPicPr>
          <p:nvPr>
            <p:ph idx="1"/>
          </p:nvPr>
        </p:nvPicPr>
        <p:blipFill>
          <a:blip r:embed="rId3"/>
          <a:stretch>
            <a:fillRect/>
          </a:stretch>
        </p:blipFill>
        <p:spPr>
          <a:xfrm>
            <a:off x="2438400" y="1143000"/>
            <a:ext cx="4550022" cy="5172052"/>
          </a:xfrm>
        </p:spPr>
      </p:pic>
      <p:sp>
        <p:nvSpPr>
          <p:cNvPr id="4" name="Footer Placeholder 3">
            <a:extLst>
              <a:ext uri="{FF2B5EF4-FFF2-40B4-BE49-F238E27FC236}">
                <a16:creationId xmlns:a16="http://schemas.microsoft.com/office/drawing/2014/main" id="{F936C2F5-CC1D-A64D-B7FA-69D35F9F81A7}"/>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00DAC3D2-E502-2E47-B97D-B9AEA9AA5D4A}"/>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16</a:t>
            </a:fld>
            <a:endParaRPr lang="en-US">
              <a:uFillTx/>
            </a:endParaRPr>
          </a:p>
        </p:txBody>
      </p:sp>
    </p:spTree>
    <p:extLst>
      <p:ext uri="{BB962C8B-B14F-4D97-AF65-F5344CB8AC3E}">
        <p14:creationId xmlns:p14="http://schemas.microsoft.com/office/powerpoint/2010/main" val="2560769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419" y="25759"/>
            <a:ext cx="7772400" cy="838200"/>
          </a:xfrm>
        </p:spPr>
        <p:txBody>
          <a:bodyPr/>
          <a:lstStyle/>
          <a:p>
            <a:r>
              <a:rPr lang="en-US" dirty="0"/>
              <a:t>Sub-Sampling (Pooling)</a:t>
            </a:r>
          </a:p>
        </p:txBody>
      </p:sp>
      <p:sp>
        <p:nvSpPr>
          <p:cNvPr id="3" name="Content Placeholder 2"/>
          <p:cNvSpPr>
            <a:spLocks noGrp="1"/>
          </p:cNvSpPr>
          <p:nvPr>
            <p:ph idx="1"/>
          </p:nvPr>
        </p:nvSpPr>
        <p:spPr>
          <a:xfrm>
            <a:off x="700216" y="863959"/>
            <a:ext cx="7772400" cy="4012841"/>
          </a:xfrm>
        </p:spPr>
        <p:txBody>
          <a:bodyPr>
            <a:normAutofit fontScale="85000" lnSpcReduction="20000"/>
          </a:bodyPr>
          <a:lstStyle/>
          <a:p>
            <a:r>
              <a:rPr lang="en-US" dirty="0"/>
              <a:t>Convolution and sub-sampling layers can be interleaved</a:t>
            </a:r>
          </a:p>
          <a:p>
            <a:r>
              <a:rPr lang="en-US" dirty="0"/>
              <a:t>Sub/Down-sampling (Pooling) allows the number of features to be diminished, and to pool information</a:t>
            </a:r>
          </a:p>
          <a:p>
            <a:pPr lvl="1"/>
            <a:r>
              <a:rPr lang="en-US" dirty="0"/>
              <a:t>Pooling replaces the network output at a certain point with a summary statistic of nearby outputs</a:t>
            </a:r>
          </a:p>
          <a:p>
            <a:pPr lvl="1"/>
            <a:r>
              <a:rPr lang="en-US" dirty="0"/>
              <a:t>Max-Pooling common (Just as long as the feature is there, take the max, as exact position is not that critical), also averaging, etc.</a:t>
            </a:r>
          </a:p>
          <a:p>
            <a:pPr lvl="1"/>
            <a:r>
              <a:rPr lang="en-US" dirty="0"/>
              <a:t>Pooling smooths the data and reduces spatial resolution and thus naturally decreases importance of exactly where a feature was found, just keeping the rough location – translation invariance</a:t>
            </a:r>
          </a:p>
          <a:p>
            <a:pPr lvl="1"/>
            <a:r>
              <a:rPr lang="en-US" dirty="0"/>
              <a:t>2x2 pooling would do 4:1 compression, 3x3 9:1, etc.</a:t>
            </a:r>
          </a:p>
          <a:p>
            <a:pPr lvl="1"/>
            <a:r>
              <a:rPr lang="en-US" dirty="0"/>
              <a:t>Convolution may increase number of feature maps per layer, pooling keeps same number of </a:t>
            </a:r>
            <a:r>
              <a:rPr lang="en-US" i="1" dirty="0"/>
              <a:t>reduced</a:t>
            </a:r>
            <a:r>
              <a:rPr lang="en-US" dirty="0"/>
              <a:t> maps (one-to-one correspondence of convolution map to pooled map) as the previous layer</a:t>
            </a:r>
          </a:p>
          <a:p>
            <a:pPr lvl="1"/>
            <a:r>
              <a:rPr lang="en-US" dirty="0"/>
              <a:t>Less pooling layers common in recent architectures to allow more depth</a:t>
            </a:r>
          </a:p>
          <a:p>
            <a:pPr lvl="1"/>
            <a:endParaRPr lang="en-US" dirty="0"/>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17</a:t>
            </a:fld>
            <a:endParaRPr lang="en-US">
              <a:uFillTx/>
            </a:endParaRPr>
          </a:p>
        </p:txBody>
      </p:sp>
      <p:pic>
        <p:nvPicPr>
          <p:cNvPr id="6" name="Picture 5">
            <a:extLst>
              <a:ext uri="{FF2B5EF4-FFF2-40B4-BE49-F238E27FC236}">
                <a16:creationId xmlns:a16="http://schemas.microsoft.com/office/drawing/2014/main" id="{933B4EF5-6AF6-5C48-813A-9D411D5AF4A2}"/>
              </a:ext>
            </a:extLst>
          </p:cNvPr>
          <p:cNvPicPr>
            <a:picLocks noChangeAspect="1"/>
          </p:cNvPicPr>
          <p:nvPr/>
        </p:nvPicPr>
        <p:blipFill>
          <a:blip r:embed="rId3"/>
          <a:stretch>
            <a:fillRect/>
          </a:stretch>
        </p:blipFill>
        <p:spPr>
          <a:xfrm>
            <a:off x="1600200" y="4876800"/>
            <a:ext cx="6165396" cy="1752600"/>
          </a:xfrm>
          <a:prstGeom prst="rect">
            <a:avLst/>
          </a:prstGeom>
        </p:spPr>
      </p:pic>
    </p:spTree>
    <p:extLst>
      <p:ext uri="{BB962C8B-B14F-4D97-AF65-F5344CB8AC3E}">
        <p14:creationId xmlns:p14="http://schemas.microsoft.com/office/powerpoint/2010/main" val="4267956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 Pooling Example</a:t>
            </a:r>
            <a:br>
              <a:rPr lang="en-US" dirty="0"/>
            </a:br>
            <a:r>
              <a:rPr lang="en-US" dirty="0"/>
              <a:t>(Sum or Average sometimes used)</a:t>
            </a: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18</a:t>
            </a:fld>
            <a:endParaRPr lang="en-US">
              <a:uFillTx/>
            </a:endParaRPr>
          </a:p>
        </p:txBody>
      </p:sp>
      <p:pic>
        <p:nvPicPr>
          <p:cNvPr id="3" name="Picture 2">
            <a:extLst>
              <a:ext uri="{FF2B5EF4-FFF2-40B4-BE49-F238E27FC236}">
                <a16:creationId xmlns:a16="http://schemas.microsoft.com/office/drawing/2014/main" id="{752F05EE-71BA-F34C-9F1F-D695246A7BCA}"/>
              </a:ext>
            </a:extLst>
          </p:cNvPr>
          <p:cNvPicPr>
            <a:picLocks noChangeAspect="1"/>
          </p:cNvPicPr>
          <p:nvPr/>
        </p:nvPicPr>
        <p:blipFill>
          <a:blip r:embed="rId3"/>
          <a:stretch>
            <a:fillRect/>
          </a:stretch>
        </p:blipFill>
        <p:spPr>
          <a:xfrm>
            <a:off x="1371600" y="1447800"/>
            <a:ext cx="5799803" cy="3632200"/>
          </a:xfrm>
          <a:prstGeom prst="rect">
            <a:avLst/>
          </a:prstGeom>
        </p:spPr>
      </p:pic>
    </p:spTree>
    <p:extLst>
      <p:ext uri="{BB962C8B-B14F-4D97-AF65-F5344CB8AC3E}">
        <p14:creationId xmlns:p14="http://schemas.microsoft.com/office/powerpoint/2010/main" val="3767067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61828-9CF5-E043-B3C9-8C0AE592FA6C}"/>
              </a:ext>
            </a:extLst>
          </p:cNvPr>
          <p:cNvSpPr>
            <a:spLocks noGrp="1"/>
          </p:cNvSpPr>
          <p:nvPr>
            <p:ph type="title"/>
          </p:nvPr>
        </p:nvSpPr>
        <p:spPr/>
        <p:txBody>
          <a:bodyPr/>
          <a:lstStyle/>
          <a:p>
            <a:r>
              <a:rPr lang="en-US" dirty="0"/>
              <a:t>Max and Average Pooling</a:t>
            </a:r>
            <a:br>
              <a:rPr lang="en-US" dirty="0"/>
            </a:br>
            <a:r>
              <a:rPr lang="en-US" dirty="0"/>
              <a:t>Non overlapping: Stride = 2</a:t>
            </a:r>
          </a:p>
        </p:txBody>
      </p:sp>
      <p:pic>
        <p:nvPicPr>
          <p:cNvPr id="6" name="Content Placeholder 5">
            <a:extLst>
              <a:ext uri="{FF2B5EF4-FFF2-40B4-BE49-F238E27FC236}">
                <a16:creationId xmlns:a16="http://schemas.microsoft.com/office/drawing/2014/main" id="{532D297A-CC90-B242-829E-00605C8C796E}"/>
              </a:ext>
            </a:extLst>
          </p:cNvPr>
          <p:cNvPicPr>
            <a:picLocks noGrp="1" noChangeAspect="1"/>
          </p:cNvPicPr>
          <p:nvPr>
            <p:ph idx="1"/>
          </p:nvPr>
        </p:nvPicPr>
        <p:blipFill>
          <a:blip r:embed="rId3"/>
          <a:stretch>
            <a:fillRect/>
          </a:stretch>
        </p:blipFill>
        <p:spPr>
          <a:xfrm>
            <a:off x="1397000" y="1358900"/>
            <a:ext cx="6350000" cy="4673600"/>
          </a:xfrm>
        </p:spPr>
      </p:pic>
      <p:sp>
        <p:nvSpPr>
          <p:cNvPr id="4" name="Footer Placeholder 3">
            <a:extLst>
              <a:ext uri="{FF2B5EF4-FFF2-40B4-BE49-F238E27FC236}">
                <a16:creationId xmlns:a16="http://schemas.microsoft.com/office/drawing/2014/main" id="{B621800D-7FAD-1243-AD85-31019C755B53}"/>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72680A30-3CF6-5C4A-AD1A-D05563EDE07A}"/>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19</a:t>
            </a:fld>
            <a:endParaRPr lang="en-US">
              <a:uFillTx/>
            </a:endParaRPr>
          </a:p>
        </p:txBody>
      </p:sp>
    </p:spTree>
    <p:extLst>
      <p:ext uri="{BB962C8B-B14F-4D97-AF65-F5344CB8AC3E}">
        <p14:creationId xmlns:p14="http://schemas.microsoft.com/office/powerpoint/2010/main" val="3200556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Deep Learning Overview</a:t>
            </a:r>
          </a:p>
        </p:txBody>
      </p:sp>
      <p:sp>
        <p:nvSpPr>
          <p:cNvPr id="3" name="Content Placeholder 2"/>
          <p:cNvSpPr>
            <a:spLocks noGrp="1"/>
          </p:cNvSpPr>
          <p:nvPr>
            <p:ph idx="1"/>
          </p:nvPr>
        </p:nvSpPr>
        <p:spPr>
          <a:xfrm>
            <a:off x="685800" y="1295400"/>
            <a:ext cx="7924800" cy="4800600"/>
          </a:xfrm>
        </p:spPr>
        <p:txBody>
          <a:bodyPr>
            <a:normAutofit/>
          </a:bodyPr>
          <a:lstStyle/>
          <a:p>
            <a:r>
              <a:rPr lang="en-US" dirty="0">
                <a:uFillTx/>
              </a:rPr>
              <a:t>Train neural networks with many layers (vs. shallow nets with just a couple of layers)</a:t>
            </a:r>
          </a:p>
          <a:p>
            <a:r>
              <a:rPr lang="en-US" dirty="0">
                <a:uFillTx/>
              </a:rPr>
              <a:t>Multiple layers work to build an improved feature space</a:t>
            </a:r>
          </a:p>
          <a:p>
            <a:pPr lvl="1"/>
            <a:r>
              <a:rPr lang="en-US" dirty="0">
                <a:uFillTx/>
              </a:rPr>
              <a:t>First layer learns 1</a:t>
            </a:r>
            <a:r>
              <a:rPr lang="en-US" baseline="30000" dirty="0">
                <a:uFillTx/>
              </a:rPr>
              <a:t>st</a:t>
            </a:r>
            <a:r>
              <a:rPr lang="en-US" dirty="0">
                <a:uFillTx/>
              </a:rPr>
              <a:t> order features (e.g. edges…)</a:t>
            </a:r>
          </a:p>
          <a:p>
            <a:pPr lvl="1"/>
            <a:r>
              <a:rPr lang="en-US" dirty="0">
                <a:uFillTx/>
              </a:rPr>
              <a:t>2</a:t>
            </a:r>
            <a:r>
              <a:rPr lang="en-US" baseline="30000" dirty="0">
                <a:uFillTx/>
              </a:rPr>
              <a:t>nd</a:t>
            </a:r>
            <a:r>
              <a:rPr lang="en-US" dirty="0">
                <a:uFillTx/>
              </a:rPr>
              <a:t> layer learns higher order features (combinations of first layer features, combinations of edges, etc.)</a:t>
            </a:r>
          </a:p>
          <a:p>
            <a:pPr lvl="1"/>
            <a:r>
              <a:rPr lang="en-US" dirty="0">
                <a:uFillTx/>
              </a:rPr>
              <a:t>Some models learn in an unsupervised mode and discover general features of the input space – serving multiple tasks related to the unsupervised instances (image recognition, etc.)</a:t>
            </a:r>
          </a:p>
          <a:p>
            <a:pPr lvl="1"/>
            <a:r>
              <a:rPr lang="en-US" dirty="0">
                <a:uFillTx/>
              </a:rPr>
              <a:t>Final layer of transformed features are fed into supervised layer(s)</a:t>
            </a:r>
          </a:p>
          <a:p>
            <a:pPr lvl="1"/>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a:uFillTx/>
              </a:rPr>
              <a:t>CS 270 – Deep Learning</a:t>
            </a:r>
            <a:endParaRPr lang="en-US" dirty="0">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2</a:t>
            </a:fld>
            <a:endParaRPr lang="en-US" dirty="0">
              <a:uFillTx/>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Pooling (cont.)</a:t>
            </a:r>
          </a:p>
        </p:txBody>
      </p:sp>
      <p:sp>
        <p:nvSpPr>
          <p:cNvPr id="3" name="Content Placeholder 2"/>
          <p:cNvSpPr>
            <a:spLocks noGrp="1"/>
          </p:cNvSpPr>
          <p:nvPr>
            <p:ph idx="1"/>
          </p:nvPr>
        </p:nvSpPr>
        <p:spPr>
          <a:xfrm>
            <a:off x="685800" y="1066800"/>
            <a:ext cx="7772400" cy="2438400"/>
          </a:xfrm>
        </p:spPr>
        <p:txBody>
          <a:bodyPr/>
          <a:lstStyle/>
          <a:p>
            <a:pPr marL="342900" lvl="1" indent="-342900">
              <a:buClr>
                <a:schemeClr val="accent2"/>
              </a:buClr>
              <a:buSzPct val="80000"/>
              <a:buFont typeface="Wingdings" charset="2"/>
              <a:buChar char="l"/>
            </a:pPr>
            <a:r>
              <a:rPr lang="en-US" dirty="0"/>
              <a:t>Common layers are convolution, non-linearity, then pool (repeat)</a:t>
            </a:r>
          </a:p>
          <a:p>
            <a:pPr marL="342900" lvl="1" indent="-342900">
              <a:buClr>
                <a:schemeClr val="accent2"/>
              </a:buClr>
              <a:buSzPct val="80000"/>
              <a:buFont typeface="Wingdings" charset="2"/>
              <a:buChar char="l"/>
            </a:pPr>
            <a:r>
              <a:rPr lang="en-US" dirty="0"/>
              <a:t>Note that pooling/down-sampling decreases map sizes (unless pool stride = 1, highly overlapped), making real deep nets more difficult.  Pooling is sometimes used only after multiple convolved layers and sometimes not at all. </a:t>
            </a:r>
          </a:p>
          <a:p>
            <a:pPr marL="342900" lvl="1" indent="-342900">
              <a:buClr>
                <a:schemeClr val="accent2"/>
              </a:buClr>
              <a:buSzPct val="80000"/>
              <a:buFont typeface="Wingdings" charset="2"/>
              <a:buChar char="l"/>
            </a:pPr>
            <a:r>
              <a:rPr lang="en-US" sz="2000" dirty="0"/>
              <a:t>At later layers pooling can make network invariant to more than just translation – </a:t>
            </a:r>
            <a:r>
              <a:rPr lang="en-US" sz="2000" i="1" dirty="0"/>
              <a:t>learned invariances</a:t>
            </a: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20</a:t>
            </a:fld>
            <a:endParaRPr lang="en-US">
              <a:uFillTx/>
            </a:endParaRPr>
          </a:p>
        </p:txBody>
      </p:sp>
      <p:pic>
        <p:nvPicPr>
          <p:cNvPr id="6" name="Picture 5"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3073" y="3581400"/>
            <a:ext cx="4724400" cy="2770596"/>
          </a:xfrm>
          <a:prstGeom prst="rect">
            <a:avLst/>
          </a:prstGeom>
        </p:spPr>
      </p:pic>
    </p:spTree>
    <p:extLst>
      <p:ext uri="{BB962C8B-B14F-4D97-AF65-F5344CB8AC3E}">
        <p14:creationId xmlns:p14="http://schemas.microsoft.com/office/powerpoint/2010/main" val="1840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584" y="76200"/>
            <a:ext cx="7772400" cy="838200"/>
          </a:xfrm>
        </p:spPr>
        <p:txBody>
          <a:bodyPr/>
          <a:lstStyle/>
          <a:p>
            <a:r>
              <a:rPr lang="en-US" dirty="0"/>
              <a:t>CNN Training</a:t>
            </a:r>
          </a:p>
        </p:txBody>
      </p:sp>
      <p:sp>
        <p:nvSpPr>
          <p:cNvPr id="3" name="Content Placeholder 2"/>
          <p:cNvSpPr>
            <a:spLocks noGrp="1"/>
          </p:cNvSpPr>
          <p:nvPr>
            <p:ph idx="1"/>
          </p:nvPr>
        </p:nvSpPr>
        <p:spPr>
          <a:xfrm>
            <a:off x="685800" y="914400"/>
            <a:ext cx="7924800" cy="5410200"/>
          </a:xfrm>
        </p:spPr>
        <p:txBody>
          <a:bodyPr>
            <a:normAutofit fontScale="85000" lnSpcReduction="10000"/>
          </a:bodyPr>
          <a:lstStyle/>
          <a:p>
            <a:r>
              <a:rPr lang="en-US" dirty="0"/>
              <a:t>Trained with BP, with weight tying in each feature map</a:t>
            </a:r>
          </a:p>
          <a:p>
            <a:pPr lvl="1"/>
            <a:r>
              <a:rPr lang="en-US" dirty="0"/>
              <a:t>Randomized initial weights throughout entire network, standard training on final fully connected network</a:t>
            </a:r>
          </a:p>
          <a:p>
            <a:r>
              <a:rPr lang="en-US" dirty="0"/>
              <a:t>Feature Maps</a:t>
            </a:r>
          </a:p>
          <a:p>
            <a:pPr lvl="1"/>
            <a:r>
              <a:rPr lang="en-US" dirty="0"/>
              <a:t>Each feature map has one weight for each input and one bias</a:t>
            </a:r>
          </a:p>
          <a:p>
            <a:pPr lvl="1"/>
            <a:r>
              <a:rPr lang="en-US" dirty="0"/>
              <a:t>Thus a feature map with a 5x5 receptive field (filter) would have a total of 26 weights, which are the same coming into each node of the feature map</a:t>
            </a:r>
          </a:p>
          <a:p>
            <a:pPr lvl="1"/>
            <a:r>
              <a:rPr lang="en-US" dirty="0"/>
              <a:t>If a convolution layer had 10 feature maps with 5x5 receptive fields, then a total of 260 unique weights would be trained in that layer (much less than an arbitrary deep net layer without sharing)</a:t>
            </a:r>
          </a:p>
          <a:p>
            <a:pPr lvl="1"/>
            <a:r>
              <a:rPr lang="en-US" dirty="0"/>
              <a:t>Calculate weight updates independently into each node but don’t update yet. Average the weight updates over the tied weights and update each the same.</a:t>
            </a:r>
          </a:p>
          <a:p>
            <a:r>
              <a:rPr lang="en-US" dirty="0"/>
              <a:t>Sub-Sampling (Pooling) Layer</a:t>
            </a:r>
          </a:p>
          <a:p>
            <a:pPr lvl="1"/>
            <a:r>
              <a:rPr lang="en-US" dirty="0"/>
              <a:t>All elements of receptive field </a:t>
            </a:r>
            <a:r>
              <a:rPr lang="en-US" dirty="0" err="1"/>
              <a:t>max’d</a:t>
            </a:r>
            <a:r>
              <a:rPr lang="en-US" dirty="0"/>
              <a:t>, averaged, summed, etc.  No trainable weights necessary </a:t>
            </a:r>
          </a:p>
          <a:p>
            <a:r>
              <a:rPr lang="en-US" dirty="0"/>
              <a:t>While all weights are trained, the structure of the CNN is currently usually hand crafted with trial and error, including number of total layers, number of receptive fields, size of receptive fields, size of sub-sampling (pooling) fields, etc.</a:t>
            </a:r>
          </a:p>
          <a:p>
            <a:endParaRPr lang="en-US" dirty="0"/>
          </a:p>
          <a:p>
            <a:pPr lvl="1"/>
            <a:endParaRPr lang="en-US" dirty="0"/>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21</a:t>
            </a:fld>
            <a:endParaRPr lang="en-US">
              <a:uFillTx/>
            </a:endParaRPr>
          </a:p>
        </p:txBody>
      </p:sp>
    </p:spTree>
    <p:extLst>
      <p:ext uri="{BB962C8B-B14F-4D97-AF65-F5344CB8AC3E}">
        <p14:creationId xmlns:p14="http://schemas.microsoft.com/office/powerpoint/2010/main" val="4161038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CNN Hyperparameters</a:t>
            </a:r>
          </a:p>
        </p:txBody>
      </p:sp>
      <p:sp>
        <p:nvSpPr>
          <p:cNvPr id="3" name="Content Placeholder 2"/>
          <p:cNvSpPr>
            <a:spLocks noGrp="1"/>
          </p:cNvSpPr>
          <p:nvPr>
            <p:ph idx="1"/>
          </p:nvPr>
        </p:nvSpPr>
        <p:spPr>
          <a:xfrm>
            <a:off x="685800" y="1066800"/>
            <a:ext cx="7848600" cy="5029200"/>
          </a:xfrm>
        </p:spPr>
        <p:txBody>
          <a:bodyPr>
            <a:normAutofit fontScale="92500" lnSpcReduction="10000"/>
          </a:bodyPr>
          <a:lstStyle/>
          <a:p>
            <a:r>
              <a:rPr lang="en-US" dirty="0"/>
              <a:t>Structure itself, number of layers, size of filters, number of feature maps in convolution layers, connectivity between layers, activation functions, final supervised layers, etc.</a:t>
            </a:r>
          </a:p>
          <a:p>
            <a:r>
              <a:rPr lang="en-US" dirty="0"/>
              <a:t>Drop-out often used in final fully connected layers for overfit avoidance – less critical in convolution/pooling layers which already regularize due to weight sharing</a:t>
            </a:r>
          </a:p>
          <a:p>
            <a:r>
              <a:rPr lang="en-US" dirty="0"/>
              <a:t>As is, the feature map would always decrease in volume which is not usually desirable - </a:t>
            </a:r>
            <a:r>
              <a:rPr lang="en-US" i="1" dirty="0"/>
              <a:t>Zero-padding </a:t>
            </a:r>
            <a:r>
              <a:rPr lang="en-US" dirty="0"/>
              <a:t>avoids this and lets us maintain up to the same volume</a:t>
            </a:r>
          </a:p>
          <a:p>
            <a:pPr lvl="1"/>
            <a:r>
              <a:rPr lang="en-US" dirty="0"/>
              <a:t>Would shrink fast for large kernel/filter sizes and would limit the depth (number of layers) in the network, smaller kernels common (3x3)</a:t>
            </a:r>
          </a:p>
          <a:p>
            <a:pPr lvl="1"/>
            <a:r>
              <a:rPr lang="en-US" dirty="0"/>
              <a:t>Also allows the different filter sizes to fit arbitrary map widths</a:t>
            </a:r>
          </a:p>
          <a:p>
            <a:r>
              <a:rPr lang="en-US" i="1" dirty="0"/>
              <a:t>Stride</a:t>
            </a:r>
            <a:r>
              <a:rPr lang="en-US" dirty="0"/>
              <a:t> – Don’t have to test every location for the feature (i.e. stride = 1), could sample more coarsely</a:t>
            </a:r>
          </a:p>
          <a:p>
            <a:pPr lvl="1"/>
            <a:r>
              <a:rPr lang="en-US" dirty="0"/>
              <a:t>Another option (besides pooling) for down-sampling</a:t>
            </a:r>
          </a:p>
          <a:p>
            <a:pPr lvl="1"/>
            <a:endParaRPr lang="en-US" dirty="0"/>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22</a:t>
            </a:fld>
            <a:endParaRPr lang="en-US">
              <a:uFillTx/>
            </a:endParaRPr>
          </a:p>
        </p:txBody>
      </p:sp>
    </p:spTree>
    <p:extLst>
      <p:ext uri="{BB962C8B-B14F-4D97-AF65-F5344CB8AC3E}">
        <p14:creationId xmlns:p14="http://schemas.microsoft.com/office/powerpoint/2010/main" val="3462302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B7BBB-1ABC-4044-8E7E-05D0D16E68B5}"/>
              </a:ext>
            </a:extLst>
          </p:cNvPr>
          <p:cNvSpPr>
            <a:spLocks noGrp="1"/>
          </p:cNvSpPr>
          <p:nvPr>
            <p:ph type="title"/>
          </p:nvPr>
        </p:nvSpPr>
        <p:spPr/>
        <p:txBody>
          <a:bodyPr/>
          <a:lstStyle/>
          <a:p>
            <a:r>
              <a:rPr lang="en-US" dirty="0"/>
              <a:t>Zero-Pad = 1, Stride = 2 </a:t>
            </a:r>
          </a:p>
        </p:txBody>
      </p:sp>
      <p:pic>
        <p:nvPicPr>
          <p:cNvPr id="6" name="Content Placeholder 5">
            <a:extLst>
              <a:ext uri="{FF2B5EF4-FFF2-40B4-BE49-F238E27FC236}">
                <a16:creationId xmlns:a16="http://schemas.microsoft.com/office/drawing/2014/main" id="{D66C64BD-5B25-8A47-892A-90A90B00D41F}"/>
              </a:ext>
            </a:extLst>
          </p:cNvPr>
          <p:cNvPicPr>
            <a:picLocks noGrp="1" noChangeAspect="1"/>
          </p:cNvPicPr>
          <p:nvPr>
            <p:ph idx="1"/>
          </p:nvPr>
        </p:nvPicPr>
        <p:blipFill>
          <a:blip r:embed="rId3"/>
          <a:stretch>
            <a:fillRect/>
          </a:stretch>
        </p:blipFill>
        <p:spPr>
          <a:xfrm>
            <a:off x="2083500" y="1295400"/>
            <a:ext cx="4977000" cy="4800600"/>
          </a:xfrm>
        </p:spPr>
      </p:pic>
      <p:sp>
        <p:nvSpPr>
          <p:cNvPr id="4" name="Footer Placeholder 3">
            <a:extLst>
              <a:ext uri="{FF2B5EF4-FFF2-40B4-BE49-F238E27FC236}">
                <a16:creationId xmlns:a16="http://schemas.microsoft.com/office/drawing/2014/main" id="{875FF0C8-194D-3A46-B0E9-B2562325CB5A}"/>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873E5A2C-9A58-A742-824A-B8F331FB7E77}"/>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23</a:t>
            </a:fld>
            <a:endParaRPr lang="en-US">
              <a:uFillTx/>
            </a:endParaRPr>
          </a:p>
        </p:txBody>
      </p:sp>
    </p:spTree>
    <p:extLst>
      <p:ext uri="{BB962C8B-B14F-4D97-AF65-F5344CB8AC3E}">
        <p14:creationId xmlns:p14="http://schemas.microsoft.com/office/powerpoint/2010/main" val="3771595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30348-BCDE-224D-9F88-E89269206FE6}"/>
              </a:ext>
            </a:extLst>
          </p:cNvPr>
          <p:cNvSpPr>
            <a:spLocks noGrp="1"/>
          </p:cNvSpPr>
          <p:nvPr>
            <p:ph type="title"/>
          </p:nvPr>
        </p:nvSpPr>
        <p:spPr>
          <a:xfrm>
            <a:off x="685800" y="152400"/>
            <a:ext cx="7772400" cy="838200"/>
          </a:xfrm>
        </p:spPr>
        <p:txBody>
          <a:bodyPr/>
          <a:lstStyle/>
          <a:p>
            <a:r>
              <a:rPr lang="en-US" dirty="0"/>
              <a:t>Convolutional Example</a:t>
            </a:r>
            <a:br>
              <a:rPr lang="en-US" dirty="0"/>
            </a:br>
            <a:r>
              <a:rPr lang="en-US" sz="2800" dirty="0"/>
              <a:t>Zero pad = 1 and stride = 1</a:t>
            </a:r>
          </a:p>
        </p:txBody>
      </p:sp>
      <p:pic>
        <p:nvPicPr>
          <p:cNvPr id="6" name="Content Placeholder 5">
            <a:extLst>
              <a:ext uri="{FF2B5EF4-FFF2-40B4-BE49-F238E27FC236}">
                <a16:creationId xmlns:a16="http://schemas.microsoft.com/office/drawing/2014/main" id="{5BE74AA8-FCCC-8F4A-B54C-9F9498E8AA7A}"/>
              </a:ext>
            </a:extLst>
          </p:cNvPr>
          <p:cNvPicPr>
            <a:picLocks noGrp="1" noChangeAspect="1"/>
          </p:cNvPicPr>
          <p:nvPr>
            <p:ph idx="1"/>
          </p:nvPr>
        </p:nvPicPr>
        <p:blipFill>
          <a:blip r:embed="rId3"/>
          <a:stretch>
            <a:fillRect/>
          </a:stretch>
        </p:blipFill>
        <p:spPr>
          <a:xfrm>
            <a:off x="990600" y="1108774"/>
            <a:ext cx="4550022" cy="5172052"/>
          </a:xfrm>
        </p:spPr>
      </p:pic>
      <p:sp>
        <p:nvSpPr>
          <p:cNvPr id="4" name="Footer Placeholder 3">
            <a:extLst>
              <a:ext uri="{FF2B5EF4-FFF2-40B4-BE49-F238E27FC236}">
                <a16:creationId xmlns:a16="http://schemas.microsoft.com/office/drawing/2014/main" id="{F936C2F5-CC1D-A64D-B7FA-69D35F9F81A7}"/>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00DAC3D2-E502-2E47-B97D-B9AEA9AA5D4A}"/>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24</a:t>
            </a:fld>
            <a:endParaRPr lang="en-US">
              <a:uFillTx/>
            </a:endParaRPr>
          </a:p>
        </p:txBody>
      </p:sp>
      <p:sp>
        <p:nvSpPr>
          <p:cNvPr id="3" name="TextBox 2">
            <a:extLst>
              <a:ext uri="{FF2B5EF4-FFF2-40B4-BE49-F238E27FC236}">
                <a16:creationId xmlns:a16="http://schemas.microsoft.com/office/drawing/2014/main" id="{2CEF02CF-D2FA-EE9B-D17E-AF4D1C47D9A5}"/>
              </a:ext>
            </a:extLst>
          </p:cNvPr>
          <p:cNvSpPr txBox="1"/>
          <p:nvPr/>
        </p:nvSpPr>
        <p:spPr>
          <a:xfrm>
            <a:off x="6048999" y="1905506"/>
            <a:ext cx="2428656" cy="3046988"/>
          </a:xfrm>
          <a:prstGeom prst="rect">
            <a:avLst/>
          </a:prstGeom>
        </p:spPr>
        <p:txBody>
          <a:bodyPr wrap="square" rtlCol="0">
            <a:spAutoFit/>
          </a:bodyPr>
          <a:lstStyle/>
          <a:p>
            <a:r>
              <a:rPr lang="en-US" dirty="0"/>
              <a:t>Note that the next layer (top) is still 5x5 due to the zero padding. What size would the next layer have been without zero padding?</a:t>
            </a:r>
          </a:p>
        </p:txBody>
      </p:sp>
    </p:spTree>
    <p:extLst>
      <p:ext uri="{BB962C8B-B14F-4D97-AF65-F5344CB8AC3E}">
        <p14:creationId xmlns:p14="http://schemas.microsoft.com/office/powerpoint/2010/main" val="2232550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58200" cy="838200"/>
          </a:xfrm>
        </p:spPr>
        <p:txBody>
          <a:bodyPr/>
          <a:lstStyle/>
          <a:p>
            <a:r>
              <a:rPr lang="en-US" dirty="0"/>
              <a:t>Example – CNN MNIST Classification</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25</a:t>
            </a:fld>
            <a:endParaRPr lang="en-US">
              <a:uFillTx/>
            </a:endParaRPr>
          </a:p>
        </p:txBody>
      </p:sp>
      <p:sp>
        <p:nvSpPr>
          <p:cNvPr id="10" name="Content Placeholder 9"/>
          <p:cNvSpPr>
            <a:spLocks noGrp="1"/>
          </p:cNvSpPr>
          <p:nvPr>
            <p:ph idx="1"/>
          </p:nvPr>
        </p:nvSpPr>
        <p:spPr>
          <a:xfrm>
            <a:off x="330200" y="1028700"/>
            <a:ext cx="8509000" cy="1409700"/>
          </a:xfrm>
        </p:spPr>
        <p:txBody>
          <a:bodyPr>
            <a:normAutofit fontScale="92500" lnSpcReduction="10000"/>
          </a:bodyPr>
          <a:lstStyle/>
          <a:p>
            <a:r>
              <a:rPr lang="en-US" dirty="0"/>
              <a:t>Roughly based on </a:t>
            </a:r>
            <a:r>
              <a:rPr lang="en-US" dirty="0" err="1"/>
              <a:t>LeCun's</a:t>
            </a:r>
            <a:r>
              <a:rPr lang="en-US" dirty="0"/>
              <a:t> original model. To help it all sink in:</a:t>
            </a:r>
          </a:p>
          <a:p>
            <a:r>
              <a:rPr lang="en-US" dirty="0"/>
              <a:t>How many connections and trainable weights at each layer?</a:t>
            </a:r>
          </a:p>
          <a:p>
            <a:pPr lvl="1"/>
            <a:r>
              <a:rPr lang="en-US" dirty="0"/>
              <a:t>MNIST data input is 28x28 pixels</a:t>
            </a:r>
          </a:p>
          <a:p>
            <a:pPr lvl="1"/>
            <a:r>
              <a:rPr lang="en-US" dirty="0"/>
              <a:t>Stride = 1 for convolutions, and pooling is non-overlapping</a:t>
            </a:r>
          </a:p>
        </p:txBody>
      </p:sp>
      <p:sp>
        <p:nvSpPr>
          <p:cNvPr id="12" name="TextBox 11"/>
          <p:cNvSpPr txBox="1"/>
          <p:nvPr/>
        </p:nvSpPr>
        <p:spPr>
          <a:xfrm>
            <a:off x="330200" y="5945773"/>
            <a:ext cx="7725837" cy="338554"/>
          </a:xfrm>
          <a:prstGeom prst="rect">
            <a:avLst/>
          </a:prstGeom>
        </p:spPr>
        <p:txBody>
          <a:bodyPr wrap="square" rtlCol="0">
            <a:spAutoFit/>
          </a:bodyPr>
          <a:lstStyle/>
          <a:p>
            <a:r>
              <a:rPr lang="en-US" sz="1600" dirty="0"/>
              <a:t>		           6 maps	       	16 maps	  	120 nodes</a:t>
            </a:r>
          </a:p>
        </p:txBody>
      </p:sp>
      <p:pic>
        <p:nvPicPr>
          <p:cNvPr id="6" name="Picture 5">
            <a:extLst>
              <a:ext uri="{FF2B5EF4-FFF2-40B4-BE49-F238E27FC236}">
                <a16:creationId xmlns:a16="http://schemas.microsoft.com/office/drawing/2014/main" id="{88A4EA8A-A06F-D042-AC14-789E47E5CCE6}"/>
              </a:ext>
            </a:extLst>
          </p:cNvPr>
          <p:cNvPicPr>
            <a:picLocks noChangeAspect="1"/>
          </p:cNvPicPr>
          <p:nvPr/>
        </p:nvPicPr>
        <p:blipFill>
          <a:blip r:embed="rId3"/>
          <a:stretch>
            <a:fillRect/>
          </a:stretch>
        </p:blipFill>
        <p:spPr>
          <a:xfrm>
            <a:off x="76200" y="2667000"/>
            <a:ext cx="8839200" cy="3219450"/>
          </a:xfrm>
          <a:prstGeom prst="rect">
            <a:avLst/>
          </a:prstGeom>
        </p:spPr>
      </p:pic>
      <p:sp>
        <p:nvSpPr>
          <p:cNvPr id="3" name="Footer Placeholder 2">
            <a:extLst>
              <a:ext uri="{FF2B5EF4-FFF2-40B4-BE49-F238E27FC236}">
                <a16:creationId xmlns:a16="http://schemas.microsoft.com/office/drawing/2014/main" id="{2EE5D5B2-150F-574C-BFAC-369CEC344086}"/>
              </a:ext>
            </a:extLst>
          </p:cNvPr>
          <p:cNvSpPr>
            <a:spLocks noGrp="1"/>
          </p:cNvSpPr>
          <p:nvPr>
            <p:ph type="ftr" sz="quarter" idx="11"/>
          </p:nvPr>
        </p:nvSpPr>
        <p:spPr/>
        <p:txBody>
          <a:bodyPr/>
          <a:lstStyle/>
          <a:p>
            <a:pPr>
              <a:defRPr>
                <a:uFillTx/>
              </a:defRPr>
            </a:pPr>
            <a:r>
              <a:rPr lang="en-US">
                <a:uFillTx/>
              </a:rPr>
              <a:t>CS 270 – Deep Learning</a:t>
            </a:r>
          </a:p>
        </p:txBody>
      </p:sp>
    </p:spTree>
    <p:extLst>
      <p:ext uri="{BB962C8B-B14F-4D97-AF65-F5344CB8AC3E}">
        <p14:creationId xmlns:p14="http://schemas.microsoft.com/office/powerpoint/2010/main" val="3363555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262" y="40225"/>
            <a:ext cx="7772400" cy="838200"/>
          </a:xfrm>
        </p:spPr>
        <p:txBody>
          <a:bodyPr/>
          <a:lstStyle/>
          <a:p>
            <a:r>
              <a:rPr lang="en-US" dirty="0"/>
              <a:t>Basic CNN Example</a:t>
            </a:r>
          </a:p>
        </p:txBody>
      </p:sp>
      <p:sp>
        <p:nvSpPr>
          <p:cNvPr id="3" name="Content Placeholder 2"/>
          <p:cNvSpPr>
            <a:spLocks noGrp="1"/>
          </p:cNvSpPr>
          <p:nvPr>
            <p:ph idx="1"/>
          </p:nvPr>
        </p:nvSpPr>
        <p:spPr>
          <a:xfrm>
            <a:off x="152400" y="3429000"/>
            <a:ext cx="8915400" cy="3276600"/>
          </a:xfrm>
        </p:spPr>
        <p:txBody>
          <a:bodyPr>
            <a:normAutofit fontScale="70000" lnSpcReduction="20000"/>
          </a:bodyPr>
          <a:lstStyle/>
          <a:p>
            <a:r>
              <a:rPr lang="en-US" dirty="0"/>
              <a:t>Why 32x32 to start with?  Actual characters never bigger than 28x28.  Just padding the edges so for example the top corner node of the feature map can have a pad of two up and left for its feature map (since receptive field is 5x5).  Same things happens with 14x14 to 10x10 drop from S1 to C2.</a:t>
            </a:r>
          </a:p>
          <a:p>
            <a:r>
              <a:rPr lang="en-US" dirty="0"/>
              <a:t>S1 and S2 non-overlapping and pool (max most common) – We include here the 4 unweighted connections</a:t>
            </a:r>
          </a:p>
          <a:p>
            <a:pPr lvl="1"/>
            <a:r>
              <a:rPr lang="en-US" dirty="0" err="1"/>
              <a:t>LeCun</a:t>
            </a:r>
            <a:r>
              <a:rPr lang="en-US" dirty="0"/>
              <a:t> had a trainable weight and a bias in pool layer followed by a non-linearity, not really necessary and not used these days</a:t>
            </a:r>
          </a:p>
          <a:p>
            <a:r>
              <a:rPr lang="en-US" dirty="0"/>
              <a:t>C2: Connects to all preceding maps, but no zero-padding so maps decrease in size</a:t>
            </a:r>
          </a:p>
          <a:p>
            <a:pPr lvl="1"/>
            <a:r>
              <a:rPr lang="en-US" dirty="0" err="1"/>
              <a:t>LeCun</a:t>
            </a:r>
            <a:r>
              <a:rPr lang="en-US" dirty="0"/>
              <a:t> had each map connect to a subset of the preceding maps</a:t>
            </a:r>
          </a:p>
          <a:p>
            <a:r>
              <a:rPr lang="en-US" dirty="0"/>
              <a:t>S2: Final number of extracted features to go to the MLP: (5*5)*16 = 400</a:t>
            </a:r>
          </a:p>
          <a:p>
            <a:r>
              <a:rPr lang="en-US" dirty="0"/>
              <a:t>419,538 total connections, with 51,902 trainable parameters 95% of which are in the final MLP. Only 2572 trainable weights in CNN.</a:t>
            </a:r>
          </a:p>
        </p:txBody>
      </p:sp>
      <p:sp>
        <p:nvSpPr>
          <p:cNvPr id="4" name="Footer Placeholder 3">
            <a:extLst>
              <a:ext uri="{FF2B5EF4-FFF2-40B4-BE49-F238E27FC236}">
                <a16:creationId xmlns:a16="http://schemas.microsoft.com/office/drawing/2014/main" id="{6F274A43-6D58-934F-B4E4-EAC052D47F1E}"/>
              </a:ext>
            </a:extLst>
          </p:cNvPr>
          <p:cNvSpPr>
            <a:spLocks noGrp="1"/>
          </p:cNvSpPr>
          <p:nvPr>
            <p:ph type="ftr" sz="quarter" idx="11"/>
          </p:nvPr>
        </p:nvSpPr>
        <p:spPr/>
        <p:txBody>
          <a:bodyPr/>
          <a:lstStyle/>
          <a:p>
            <a:pPr>
              <a:defRPr>
                <a:uFillTx/>
              </a:defRPr>
            </a:pPr>
            <a:r>
              <a:rPr lang="en-US">
                <a:uFillTx/>
              </a:rPr>
              <a:t>CS 270 – Deep Learning</a:t>
            </a:r>
            <a:endParaRPr lang="en-US" dirty="0">
              <a:uFillTx/>
            </a:endParaRPr>
          </a:p>
        </p:txBody>
      </p:sp>
      <p:sp>
        <p:nvSpPr>
          <p:cNvPr id="5" name="Slide Number Placeholder 4">
            <a:extLst>
              <a:ext uri="{FF2B5EF4-FFF2-40B4-BE49-F238E27FC236}">
                <a16:creationId xmlns:a16="http://schemas.microsoft.com/office/drawing/2014/main" id="{BAE84644-22BB-6345-9401-EA5BE73666F5}"/>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26</a:t>
            </a:fld>
            <a:endParaRPr lang="en-US">
              <a:uFillTx/>
            </a:endParaRPr>
          </a:p>
        </p:txBody>
      </p:sp>
      <p:graphicFrame>
        <p:nvGraphicFramePr>
          <p:cNvPr id="7" name="Table 6">
            <a:extLst>
              <a:ext uri="{FF2B5EF4-FFF2-40B4-BE49-F238E27FC236}">
                <a16:creationId xmlns:a16="http://schemas.microsoft.com/office/drawing/2014/main" id="{C97CDF4E-188A-DFC7-A6E0-41E01190EEF8}"/>
              </a:ext>
            </a:extLst>
          </p:cNvPr>
          <p:cNvGraphicFramePr>
            <a:graphicFrameLocks noGrp="1"/>
          </p:cNvGraphicFramePr>
          <p:nvPr>
            <p:extLst>
              <p:ext uri="{D42A27DB-BD31-4B8C-83A1-F6EECF244321}">
                <p14:modId xmlns:p14="http://schemas.microsoft.com/office/powerpoint/2010/main" val="1969475734"/>
              </p:ext>
            </p:extLst>
          </p:nvPr>
        </p:nvGraphicFramePr>
        <p:xfrm>
          <a:off x="533400" y="762000"/>
          <a:ext cx="8305800" cy="2595880"/>
        </p:xfrm>
        <a:graphic>
          <a:graphicData uri="http://schemas.openxmlformats.org/drawingml/2006/table">
            <a:tbl>
              <a:tblPr firstRow="1" bandRow="1">
                <a:tableStyleId>{2D5ABB26-0587-4C30-8999-92F81FD0307C}</a:tableStyleId>
              </a:tblPr>
              <a:tblGrid>
                <a:gridCol w="8382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4572000">
                  <a:extLst>
                    <a:ext uri="{9D8B030D-6E8A-4147-A177-3AD203B41FA5}">
                      <a16:colId xmlns:a16="http://schemas.microsoft.com/office/drawing/2014/main" val="20002"/>
                    </a:ext>
                  </a:extLst>
                </a:gridCol>
              </a:tblGrid>
              <a:tr h="370840">
                <a:tc>
                  <a:txBody>
                    <a:bodyPr/>
                    <a:lstStyle/>
                    <a:p>
                      <a:r>
                        <a:rPr lang="en-US" dirty="0"/>
                        <a:t>Layer</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dirty="0"/>
                        <a:t>Trainable Weights per layer</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Total Connections</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dirty="0"/>
                        <a:t>C1</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dirty="0"/>
                        <a:t>(25+1)*6</a:t>
                      </a:r>
                      <a:r>
                        <a:rPr lang="en-US" baseline="0" dirty="0"/>
                        <a:t> = 156</a:t>
                      </a:r>
                      <a:endParaRPr lang="en-US"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156*28*28 = 122,304</a:t>
                      </a:r>
                      <a:endParaRPr lang="en-US"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dirty="0"/>
                        <a:t>S1</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dirty="0"/>
                        <a:t>0  (</a:t>
                      </a:r>
                      <a:r>
                        <a:rPr lang="en-US" dirty="0" err="1"/>
                        <a:t>LeCun</a:t>
                      </a:r>
                      <a:r>
                        <a:rPr lang="en-US" dirty="0"/>
                        <a:t> had (1+1)*6 = 12)</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dirty="0"/>
                        <a:t>4 </a:t>
                      </a:r>
                      <a:r>
                        <a:rPr lang="en-US" baseline="0" dirty="0"/>
                        <a:t>(2x2 links) </a:t>
                      </a:r>
                      <a:r>
                        <a:rPr lang="en-US" dirty="0"/>
                        <a:t>*6*14*14</a:t>
                      </a:r>
                      <a:r>
                        <a:rPr lang="en-US" baseline="0" dirty="0"/>
                        <a:t> = 4704</a:t>
                      </a:r>
                      <a:endParaRPr lang="en-US"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dirty="0"/>
                        <a:t>C2</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dirty="0"/>
                        <a:t>(5*5*6+1)*16  = 2416</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dirty="0"/>
                        <a:t>2416*10*10 = 241,600</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dirty="0"/>
                        <a:t>S2</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dirty="0"/>
                        <a:t>0</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4 </a:t>
                      </a:r>
                      <a:r>
                        <a:rPr lang="en-US" baseline="0" dirty="0"/>
                        <a:t>(2x2 links) *</a:t>
                      </a:r>
                      <a:r>
                        <a:rPr lang="en-US" dirty="0"/>
                        <a:t>16*5*5 = 1600</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US" dirty="0"/>
                        <a:t>N1</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dirty="0"/>
                        <a:t>(5*5*16+1)*120 = 48,120 </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dirty="0"/>
                        <a:t>Same</a:t>
                      </a:r>
                      <a:r>
                        <a:rPr lang="en-US" baseline="0" dirty="0"/>
                        <a:t> since fully connected MLP at this point</a:t>
                      </a:r>
                      <a:endParaRPr lang="en-US"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r>
                        <a:rPr lang="en-US" dirty="0"/>
                        <a:t>Output</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(120+1)*10 = 1210</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dirty="0"/>
                        <a:t>Same</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852965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0"/>
            <a:ext cx="7848601" cy="762000"/>
          </a:xfrm>
        </p:spPr>
        <p:txBody>
          <a:bodyPr/>
          <a:lstStyle/>
          <a:p>
            <a:r>
              <a:rPr lang="en-US" dirty="0">
                <a:uFillTx/>
              </a:rPr>
              <a:t>Convolutional Neural Networks</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27</a:t>
            </a:fld>
            <a:endParaRPr lang="en-US">
              <a:uFillTx/>
            </a:endParaRPr>
          </a:p>
        </p:txBody>
      </p:sp>
      <p:pic>
        <p:nvPicPr>
          <p:cNvPr id="10" name="Content Placeholder 9"/>
          <p:cNvPicPr>
            <a:picLocks noGrp="1" noChangeAspect="1"/>
          </p:cNvPicPr>
          <p:nvPr>
            <p:ph idx="1"/>
          </p:nvPr>
        </p:nvPicPr>
        <p:blipFill rotWithShape="1">
          <a:blip r:embed="rId3"/>
          <a:srcRect l="-125" t="25633" r="-133"/>
          <a:stretch/>
        </p:blipFill>
        <p:spPr>
          <a:xfrm>
            <a:off x="914400" y="3429000"/>
            <a:ext cx="7419249" cy="2971800"/>
          </a:xfrm>
        </p:spPr>
      </p:pic>
      <p:pic>
        <p:nvPicPr>
          <p:cNvPr id="8" name="Picture 7">
            <a:extLst>
              <a:ext uri="{FF2B5EF4-FFF2-40B4-BE49-F238E27FC236}">
                <a16:creationId xmlns:a16="http://schemas.microsoft.com/office/drawing/2014/main" id="{F492C4FB-EEDC-F64F-B0E1-0474E2F9B724}"/>
              </a:ext>
            </a:extLst>
          </p:cNvPr>
          <p:cNvPicPr>
            <a:picLocks noChangeAspect="1"/>
          </p:cNvPicPr>
          <p:nvPr/>
        </p:nvPicPr>
        <p:blipFill>
          <a:blip r:embed="rId4"/>
          <a:stretch>
            <a:fillRect/>
          </a:stretch>
        </p:blipFill>
        <p:spPr>
          <a:xfrm>
            <a:off x="228604" y="688541"/>
            <a:ext cx="8836361" cy="2511859"/>
          </a:xfrm>
          <a:prstGeom prst="rect">
            <a:avLst/>
          </a:prstGeom>
        </p:spPr>
      </p:pic>
    </p:spTree>
    <p:extLst>
      <p:ext uri="{BB962C8B-B14F-4D97-AF65-F5344CB8AC3E}">
        <p14:creationId xmlns:p14="http://schemas.microsoft.com/office/powerpoint/2010/main" val="3340432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CEC78-CBDE-0FD2-8FB4-1BD21E7049BD}"/>
              </a:ext>
            </a:extLst>
          </p:cNvPr>
          <p:cNvSpPr>
            <a:spLocks noGrp="1"/>
          </p:cNvSpPr>
          <p:nvPr>
            <p:ph type="title"/>
          </p:nvPr>
        </p:nvSpPr>
        <p:spPr/>
        <p:txBody>
          <a:bodyPr/>
          <a:lstStyle/>
          <a:p>
            <a:r>
              <a:rPr lang="en-US" dirty="0"/>
              <a:t>CNN Homework</a:t>
            </a:r>
          </a:p>
        </p:txBody>
      </p:sp>
      <p:sp>
        <p:nvSpPr>
          <p:cNvPr id="3" name="Content Placeholder 2">
            <a:extLst>
              <a:ext uri="{FF2B5EF4-FFF2-40B4-BE49-F238E27FC236}">
                <a16:creationId xmlns:a16="http://schemas.microsoft.com/office/drawing/2014/main" id="{A92AC254-3FAC-A8E9-94C2-25E43D8FAE1E}"/>
              </a:ext>
            </a:extLst>
          </p:cNvPr>
          <p:cNvSpPr>
            <a:spLocks noGrp="1"/>
          </p:cNvSpPr>
          <p:nvPr>
            <p:ph idx="1"/>
          </p:nvPr>
        </p:nvSpPr>
        <p:spPr>
          <a:xfrm>
            <a:off x="685800" y="1066800"/>
            <a:ext cx="7772400" cy="4876800"/>
          </a:xfrm>
        </p:spPr>
        <p:txBody>
          <a:bodyPr>
            <a:normAutofit/>
          </a:bodyPr>
          <a:lstStyle/>
          <a:p>
            <a:r>
              <a:rPr lang="en-US" sz="2000" dirty="0">
                <a:effectLst/>
                <a:latin typeface="Times"/>
                <a:ea typeface="Times New Roman" panose="02020603050405020304" pitchFamily="18" charset="0"/>
                <a:cs typeface="Times New Roman" panose="02020603050405020304" pitchFamily="18" charset="0"/>
              </a:rPr>
              <a:t>Assume a traditional CNN with an initial input image of 16x16, followed by a convolutional layer with 8 feature maps using 5x5 receptor fields, followed by a max pooling layer with 2x2 receptive fields, followed by a convolution layer with 10 feature maps using 3x3 receptor fields. Those outputs go straight into (no additional pooling layer) a fully connected MLP with 20 hidden nodes followed by 3 output nodes for 3 possible output classes.  Assume no zero-padding and stride=1 for convolution layers, no overlap and no trainable weights for the one pooling layer, and convolutional maps connect to all maps in the previous layer. Sketch the network.  For each layer state a) What is the size of the maps in the layer (e.g. the input layer is 16x16), b) how many unique trainable weights are there per layer, and c) total connections in the layer.  Show your work and explain your numbers in each case (similar to the previous slide).</a:t>
            </a:r>
            <a:endParaRPr lang="en-US" sz="2800" dirty="0"/>
          </a:p>
        </p:txBody>
      </p:sp>
      <p:sp>
        <p:nvSpPr>
          <p:cNvPr id="4" name="Footer Placeholder 3">
            <a:extLst>
              <a:ext uri="{FF2B5EF4-FFF2-40B4-BE49-F238E27FC236}">
                <a16:creationId xmlns:a16="http://schemas.microsoft.com/office/drawing/2014/main" id="{69D606A2-9717-A323-C387-A6F6A8BCFA8D}"/>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B95E5FFF-1096-780D-7685-8C4819B006A5}"/>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28</a:t>
            </a:fld>
            <a:endParaRPr lang="en-US">
              <a:uFillTx/>
            </a:endParaRPr>
          </a:p>
        </p:txBody>
      </p:sp>
    </p:spTree>
    <p:extLst>
      <p:ext uri="{BB962C8B-B14F-4D97-AF65-F5344CB8AC3E}">
        <p14:creationId xmlns:p14="http://schemas.microsoft.com/office/powerpoint/2010/main" val="394590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ILSVRC Image net Large Scale Vision Recognition Competition</a:t>
            </a: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29</a:t>
            </a:fld>
            <a:endParaRPr lang="en-US">
              <a:uFillTx/>
            </a:endParaRPr>
          </a:p>
        </p:txBody>
      </p:sp>
      <p:pic>
        <p:nvPicPr>
          <p:cNvPr id="6" name="Picture 5" descr="alexnet_tugce_kyunghee.jpg"/>
          <p:cNvPicPr>
            <a:picLocks noChangeAspect="1"/>
          </p:cNvPicPr>
          <p:nvPr/>
        </p:nvPicPr>
        <p:blipFill rotWithShape="1">
          <a:blip r:embed="rId3">
            <a:extLst>
              <a:ext uri="{28A0092B-C50C-407E-A947-70E740481C1C}">
                <a14:useLocalDpi xmlns:a14="http://schemas.microsoft.com/office/drawing/2010/main" val="0"/>
              </a:ext>
            </a:extLst>
          </a:blip>
          <a:srcRect t="18422"/>
          <a:stretch/>
        </p:blipFill>
        <p:spPr>
          <a:xfrm>
            <a:off x="304800" y="1676400"/>
            <a:ext cx="8382000" cy="5128381"/>
          </a:xfrm>
          <a:prstGeom prst="rect">
            <a:avLst/>
          </a:prstGeom>
        </p:spPr>
      </p:pic>
      <p:sp>
        <p:nvSpPr>
          <p:cNvPr id="3" name="TextBox 2"/>
          <p:cNvSpPr txBox="1"/>
          <p:nvPr/>
        </p:nvSpPr>
        <p:spPr>
          <a:xfrm>
            <a:off x="1143000" y="1219200"/>
            <a:ext cx="7025180" cy="830997"/>
          </a:xfrm>
          <a:prstGeom prst="rect">
            <a:avLst/>
          </a:prstGeom>
        </p:spPr>
        <p:txBody>
          <a:bodyPr wrap="none" rtlCol="0">
            <a:spAutoFit/>
          </a:bodyPr>
          <a:lstStyle/>
          <a:p>
            <a:r>
              <a:rPr lang="en-US" dirty="0"/>
              <a:t>RGB: 224 x 224 x 3 = 150,528 raw real valued features</a:t>
            </a:r>
          </a:p>
          <a:p>
            <a:r>
              <a:rPr lang="en-US" dirty="0"/>
              <a:t> </a:t>
            </a:r>
          </a:p>
        </p:txBody>
      </p:sp>
    </p:spTree>
    <p:extLst>
      <p:ext uri="{BB962C8B-B14F-4D97-AF65-F5344CB8AC3E}">
        <p14:creationId xmlns:p14="http://schemas.microsoft.com/office/powerpoint/2010/main" val="253144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153400" cy="1066800"/>
          </a:xfrm>
        </p:spPr>
        <p:txBody>
          <a:bodyPr/>
          <a:lstStyle/>
          <a:p>
            <a:r>
              <a:rPr lang="en-US" dirty="0">
                <a:uFillTx/>
              </a:rPr>
              <a:t>Deep Net Feature Transformation</a:t>
            </a: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3</a:t>
            </a:fld>
            <a:endParaRPr lang="en-US">
              <a:uFillTx/>
            </a:endParaRPr>
          </a:p>
        </p:txBody>
      </p:sp>
      <p:sp>
        <p:nvSpPr>
          <p:cNvPr id="6" name="Rectangle 5"/>
          <p:cNvSpPr>
            <a:spLocks/>
          </p:cNvSpPr>
          <p:nvPr/>
        </p:nvSpPr>
        <p:spPr bwMode="auto">
          <a:xfrm>
            <a:off x="3048000" y="1905000"/>
            <a:ext cx="3124200" cy="3657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 name="Oval 6"/>
          <p:cNvSpPr>
            <a:spLocks/>
          </p:cNvSpPr>
          <p:nvPr/>
        </p:nvSpPr>
        <p:spPr bwMode="auto">
          <a:xfrm>
            <a:off x="3695700" y="6019800"/>
            <a:ext cx="228600" cy="228600"/>
          </a:xfrm>
          <a:prstGeom prst="ellipse">
            <a:avLst/>
          </a:prstGeom>
          <a:solidFill>
            <a:srgbClr val="CC66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 name="Oval 7"/>
          <p:cNvSpPr>
            <a:spLocks/>
          </p:cNvSpPr>
          <p:nvPr/>
        </p:nvSpPr>
        <p:spPr bwMode="auto">
          <a:xfrm>
            <a:off x="4191000" y="6019800"/>
            <a:ext cx="228600" cy="228600"/>
          </a:xfrm>
          <a:prstGeom prst="ellipse">
            <a:avLst/>
          </a:prstGeom>
          <a:solidFill>
            <a:srgbClr val="CC66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 name="Oval 8"/>
          <p:cNvSpPr>
            <a:spLocks/>
          </p:cNvSpPr>
          <p:nvPr/>
        </p:nvSpPr>
        <p:spPr bwMode="auto">
          <a:xfrm>
            <a:off x="4648200" y="6019800"/>
            <a:ext cx="228600" cy="228600"/>
          </a:xfrm>
          <a:prstGeom prst="ellipse">
            <a:avLst/>
          </a:prstGeom>
          <a:solidFill>
            <a:srgbClr val="CC66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10" name="Oval 9"/>
          <p:cNvSpPr>
            <a:spLocks/>
          </p:cNvSpPr>
          <p:nvPr/>
        </p:nvSpPr>
        <p:spPr bwMode="auto">
          <a:xfrm>
            <a:off x="5105400" y="6019800"/>
            <a:ext cx="228600" cy="228600"/>
          </a:xfrm>
          <a:prstGeom prst="ellipse">
            <a:avLst/>
          </a:prstGeom>
          <a:solidFill>
            <a:srgbClr val="CC66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11" name="Oval 10"/>
          <p:cNvSpPr>
            <a:spLocks/>
          </p:cNvSpPr>
          <p:nvPr/>
        </p:nvSpPr>
        <p:spPr bwMode="auto">
          <a:xfrm>
            <a:off x="3733800" y="5105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12" name="Oval 11"/>
          <p:cNvSpPr>
            <a:spLocks/>
          </p:cNvSpPr>
          <p:nvPr/>
        </p:nvSpPr>
        <p:spPr bwMode="auto">
          <a:xfrm>
            <a:off x="4191000" y="5105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13" name="Oval 12"/>
          <p:cNvSpPr>
            <a:spLocks/>
          </p:cNvSpPr>
          <p:nvPr/>
        </p:nvSpPr>
        <p:spPr bwMode="auto">
          <a:xfrm>
            <a:off x="4648200" y="5105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14" name="Oval 13"/>
          <p:cNvSpPr>
            <a:spLocks/>
          </p:cNvSpPr>
          <p:nvPr/>
        </p:nvSpPr>
        <p:spPr bwMode="auto">
          <a:xfrm>
            <a:off x="5105400" y="5105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19" name="Oval 18"/>
          <p:cNvSpPr>
            <a:spLocks/>
          </p:cNvSpPr>
          <p:nvPr/>
        </p:nvSpPr>
        <p:spPr bwMode="auto">
          <a:xfrm>
            <a:off x="3276600" y="5105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20" name="Oval 19"/>
          <p:cNvSpPr>
            <a:spLocks/>
          </p:cNvSpPr>
          <p:nvPr/>
        </p:nvSpPr>
        <p:spPr bwMode="auto">
          <a:xfrm>
            <a:off x="5562600" y="5105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39" name="Oval 38"/>
          <p:cNvSpPr>
            <a:spLocks/>
          </p:cNvSpPr>
          <p:nvPr/>
        </p:nvSpPr>
        <p:spPr bwMode="auto">
          <a:xfrm>
            <a:off x="3962400" y="46482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40" name="Oval 39"/>
          <p:cNvSpPr>
            <a:spLocks/>
          </p:cNvSpPr>
          <p:nvPr/>
        </p:nvSpPr>
        <p:spPr bwMode="auto">
          <a:xfrm>
            <a:off x="4419600" y="46482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41" name="Oval 40"/>
          <p:cNvSpPr>
            <a:spLocks/>
          </p:cNvSpPr>
          <p:nvPr/>
        </p:nvSpPr>
        <p:spPr bwMode="auto">
          <a:xfrm>
            <a:off x="4876800" y="46482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42" name="Oval 41"/>
          <p:cNvSpPr>
            <a:spLocks/>
          </p:cNvSpPr>
          <p:nvPr/>
        </p:nvSpPr>
        <p:spPr bwMode="auto">
          <a:xfrm>
            <a:off x="5334000" y="46482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43" name="Oval 42"/>
          <p:cNvSpPr>
            <a:spLocks/>
          </p:cNvSpPr>
          <p:nvPr/>
        </p:nvSpPr>
        <p:spPr bwMode="auto">
          <a:xfrm>
            <a:off x="3505200" y="46482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1" name="Up Arrow 60"/>
          <p:cNvSpPr>
            <a:spLocks/>
          </p:cNvSpPr>
          <p:nvPr/>
        </p:nvSpPr>
        <p:spPr bwMode="auto">
          <a:xfrm>
            <a:off x="4305300" y="1545982"/>
            <a:ext cx="495300" cy="359017"/>
          </a:xfrm>
          <a:prstGeom prst="upArrow">
            <a:avLst/>
          </a:prstGeom>
          <a:solidFill>
            <a:srgbClr val="3366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2" name="Up Arrow 61"/>
          <p:cNvSpPr>
            <a:spLocks/>
          </p:cNvSpPr>
          <p:nvPr/>
        </p:nvSpPr>
        <p:spPr bwMode="auto">
          <a:xfrm>
            <a:off x="4305300" y="5562599"/>
            <a:ext cx="495300" cy="308455"/>
          </a:xfrm>
          <a:prstGeom prst="upArrow">
            <a:avLst/>
          </a:prstGeom>
          <a:solidFill>
            <a:srgbClr val="3366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3" name="Rectangle 62"/>
          <p:cNvSpPr>
            <a:spLocks/>
          </p:cNvSpPr>
          <p:nvPr/>
        </p:nvSpPr>
        <p:spPr bwMode="auto">
          <a:xfrm>
            <a:off x="3429000" y="1066800"/>
            <a:ext cx="2400300" cy="47918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4" name="TextBox 63"/>
          <p:cNvSpPr txBox="1">
            <a:spLocks/>
          </p:cNvSpPr>
          <p:nvPr/>
        </p:nvSpPr>
        <p:spPr>
          <a:xfrm>
            <a:off x="3924300" y="1084317"/>
            <a:ext cx="1515409" cy="461665"/>
          </a:xfrm>
          <a:prstGeom prst="rect">
            <a:avLst/>
          </a:prstGeom>
          <a:noFill/>
        </p:spPr>
        <p:txBody>
          <a:bodyPr wrap="none" rtlCol="0">
            <a:spAutoFit/>
          </a:bodyPr>
          <a:lstStyle/>
          <a:p>
            <a:r>
              <a:rPr lang="en-US" dirty="0">
                <a:solidFill>
                  <a:srgbClr val="00007F"/>
                </a:solidFill>
                <a:uFillTx/>
              </a:rPr>
              <a:t>ML Model</a:t>
            </a:r>
          </a:p>
        </p:txBody>
      </p:sp>
      <p:sp>
        <p:nvSpPr>
          <p:cNvPr id="65" name="TextBox 64"/>
          <p:cNvSpPr txBox="1">
            <a:spLocks/>
          </p:cNvSpPr>
          <p:nvPr/>
        </p:nvSpPr>
        <p:spPr>
          <a:xfrm>
            <a:off x="457728" y="1728477"/>
            <a:ext cx="2590272" cy="461665"/>
          </a:xfrm>
          <a:prstGeom prst="rect">
            <a:avLst/>
          </a:prstGeom>
          <a:noFill/>
        </p:spPr>
        <p:txBody>
          <a:bodyPr wrap="none" rtlCol="0">
            <a:spAutoFit/>
          </a:bodyPr>
          <a:lstStyle/>
          <a:p>
            <a:r>
              <a:rPr lang="en-US" dirty="0">
                <a:uFillTx/>
              </a:rPr>
              <a:t>New Feature Space</a:t>
            </a:r>
          </a:p>
        </p:txBody>
      </p:sp>
      <p:sp>
        <p:nvSpPr>
          <p:cNvPr id="66" name="TextBox 65"/>
          <p:cNvSpPr txBox="1">
            <a:spLocks/>
          </p:cNvSpPr>
          <p:nvPr/>
        </p:nvSpPr>
        <p:spPr>
          <a:xfrm>
            <a:off x="946665" y="5871054"/>
            <a:ext cx="2329935" cy="461665"/>
          </a:xfrm>
          <a:prstGeom prst="rect">
            <a:avLst/>
          </a:prstGeom>
          <a:noFill/>
        </p:spPr>
        <p:txBody>
          <a:bodyPr wrap="none" rtlCol="0">
            <a:spAutoFit/>
          </a:bodyPr>
          <a:lstStyle/>
          <a:p>
            <a:r>
              <a:rPr lang="en-US" dirty="0">
                <a:uFillTx/>
              </a:rPr>
              <a:t>Original Features</a:t>
            </a:r>
          </a:p>
        </p:txBody>
      </p:sp>
      <p:sp>
        <p:nvSpPr>
          <p:cNvPr id="67" name="Oval 66"/>
          <p:cNvSpPr>
            <a:spLocks/>
          </p:cNvSpPr>
          <p:nvPr/>
        </p:nvSpPr>
        <p:spPr bwMode="auto">
          <a:xfrm>
            <a:off x="3733800" y="41910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8" name="Oval 67"/>
          <p:cNvSpPr>
            <a:spLocks/>
          </p:cNvSpPr>
          <p:nvPr/>
        </p:nvSpPr>
        <p:spPr bwMode="auto">
          <a:xfrm>
            <a:off x="4191000" y="41910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9" name="Oval 68"/>
          <p:cNvSpPr>
            <a:spLocks/>
          </p:cNvSpPr>
          <p:nvPr/>
        </p:nvSpPr>
        <p:spPr bwMode="auto">
          <a:xfrm>
            <a:off x="4648200" y="41910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0" name="Oval 69"/>
          <p:cNvSpPr>
            <a:spLocks/>
          </p:cNvSpPr>
          <p:nvPr/>
        </p:nvSpPr>
        <p:spPr bwMode="auto">
          <a:xfrm>
            <a:off x="5105400" y="41910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1" name="Oval 70"/>
          <p:cNvSpPr>
            <a:spLocks/>
          </p:cNvSpPr>
          <p:nvPr/>
        </p:nvSpPr>
        <p:spPr bwMode="auto">
          <a:xfrm>
            <a:off x="3276600" y="41910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2" name="Oval 71"/>
          <p:cNvSpPr>
            <a:spLocks/>
          </p:cNvSpPr>
          <p:nvPr/>
        </p:nvSpPr>
        <p:spPr bwMode="auto">
          <a:xfrm>
            <a:off x="5562600" y="41910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3" name="Oval 72"/>
          <p:cNvSpPr>
            <a:spLocks/>
          </p:cNvSpPr>
          <p:nvPr/>
        </p:nvSpPr>
        <p:spPr bwMode="auto">
          <a:xfrm>
            <a:off x="3962400" y="37338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4" name="Oval 73"/>
          <p:cNvSpPr>
            <a:spLocks/>
          </p:cNvSpPr>
          <p:nvPr/>
        </p:nvSpPr>
        <p:spPr bwMode="auto">
          <a:xfrm>
            <a:off x="4419600" y="37338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5" name="Oval 74"/>
          <p:cNvSpPr>
            <a:spLocks/>
          </p:cNvSpPr>
          <p:nvPr/>
        </p:nvSpPr>
        <p:spPr bwMode="auto">
          <a:xfrm>
            <a:off x="4876800" y="37338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6" name="Oval 75"/>
          <p:cNvSpPr>
            <a:spLocks/>
          </p:cNvSpPr>
          <p:nvPr/>
        </p:nvSpPr>
        <p:spPr bwMode="auto">
          <a:xfrm>
            <a:off x="5334000" y="37338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7" name="Oval 76"/>
          <p:cNvSpPr>
            <a:spLocks/>
          </p:cNvSpPr>
          <p:nvPr/>
        </p:nvSpPr>
        <p:spPr bwMode="auto">
          <a:xfrm>
            <a:off x="3505200" y="37338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8" name="Oval 77"/>
          <p:cNvSpPr>
            <a:spLocks/>
          </p:cNvSpPr>
          <p:nvPr/>
        </p:nvSpPr>
        <p:spPr bwMode="auto">
          <a:xfrm>
            <a:off x="3733800" y="32766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9" name="Oval 78"/>
          <p:cNvSpPr>
            <a:spLocks/>
          </p:cNvSpPr>
          <p:nvPr/>
        </p:nvSpPr>
        <p:spPr bwMode="auto">
          <a:xfrm>
            <a:off x="4191000" y="32766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0" name="Oval 79"/>
          <p:cNvSpPr>
            <a:spLocks/>
          </p:cNvSpPr>
          <p:nvPr/>
        </p:nvSpPr>
        <p:spPr bwMode="auto">
          <a:xfrm>
            <a:off x="4648200" y="32766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1" name="Oval 80"/>
          <p:cNvSpPr>
            <a:spLocks/>
          </p:cNvSpPr>
          <p:nvPr/>
        </p:nvSpPr>
        <p:spPr bwMode="auto">
          <a:xfrm>
            <a:off x="5105400" y="32766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2" name="Oval 81"/>
          <p:cNvSpPr>
            <a:spLocks/>
          </p:cNvSpPr>
          <p:nvPr/>
        </p:nvSpPr>
        <p:spPr bwMode="auto">
          <a:xfrm>
            <a:off x="3276600" y="32766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3" name="Oval 82"/>
          <p:cNvSpPr>
            <a:spLocks/>
          </p:cNvSpPr>
          <p:nvPr/>
        </p:nvSpPr>
        <p:spPr bwMode="auto">
          <a:xfrm>
            <a:off x="5562600" y="32766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4" name="Oval 83"/>
          <p:cNvSpPr>
            <a:spLocks/>
          </p:cNvSpPr>
          <p:nvPr/>
        </p:nvSpPr>
        <p:spPr bwMode="auto">
          <a:xfrm>
            <a:off x="3962400" y="2819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5" name="Oval 84"/>
          <p:cNvSpPr>
            <a:spLocks/>
          </p:cNvSpPr>
          <p:nvPr/>
        </p:nvSpPr>
        <p:spPr bwMode="auto">
          <a:xfrm>
            <a:off x="4419600" y="2819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6" name="Oval 85"/>
          <p:cNvSpPr>
            <a:spLocks/>
          </p:cNvSpPr>
          <p:nvPr/>
        </p:nvSpPr>
        <p:spPr bwMode="auto">
          <a:xfrm>
            <a:off x="4876800" y="2819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7" name="Oval 86"/>
          <p:cNvSpPr>
            <a:spLocks/>
          </p:cNvSpPr>
          <p:nvPr/>
        </p:nvSpPr>
        <p:spPr bwMode="auto">
          <a:xfrm>
            <a:off x="5334000" y="2819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8" name="Oval 87"/>
          <p:cNvSpPr>
            <a:spLocks/>
          </p:cNvSpPr>
          <p:nvPr/>
        </p:nvSpPr>
        <p:spPr bwMode="auto">
          <a:xfrm>
            <a:off x="3505200" y="2819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9" name="Oval 88"/>
          <p:cNvSpPr>
            <a:spLocks/>
          </p:cNvSpPr>
          <p:nvPr/>
        </p:nvSpPr>
        <p:spPr bwMode="auto">
          <a:xfrm>
            <a:off x="3733800" y="241651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0" name="Oval 89"/>
          <p:cNvSpPr>
            <a:spLocks/>
          </p:cNvSpPr>
          <p:nvPr/>
        </p:nvSpPr>
        <p:spPr bwMode="auto">
          <a:xfrm>
            <a:off x="4191000" y="241651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1" name="Oval 90"/>
          <p:cNvSpPr>
            <a:spLocks/>
          </p:cNvSpPr>
          <p:nvPr/>
        </p:nvSpPr>
        <p:spPr bwMode="auto">
          <a:xfrm>
            <a:off x="4648200" y="241651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2" name="Oval 91"/>
          <p:cNvSpPr>
            <a:spLocks/>
          </p:cNvSpPr>
          <p:nvPr/>
        </p:nvSpPr>
        <p:spPr bwMode="auto">
          <a:xfrm>
            <a:off x="5105400" y="241651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3" name="Oval 92"/>
          <p:cNvSpPr>
            <a:spLocks/>
          </p:cNvSpPr>
          <p:nvPr/>
        </p:nvSpPr>
        <p:spPr bwMode="auto">
          <a:xfrm>
            <a:off x="3276600" y="241651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4" name="Oval 93"/>
          <p:cNvSpPr>
            <a:spLocks/>
          </p:cNvSpPr>
          <p:nvPr/>
        </p:nvSpPr>
        <p:spPr bwMode="auto">
          <a:xfrm>
            <a:off x="5562600" y="241651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5" name="Oval 94"/>
          <p:cNvSpPr>
            <a:spLocks/>
          </p:cNvSpPr>
          <p:nvPr/>
        </p:nvSpPr>
        <p:spPr bwMode="auto">
          <a:xfrm>
            <a:off x="3962400" y="1959310"/>
            <a:ext cx="228600" cy="228600"/>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6" name="Oval 95"/>
          <p:cNvSpPr>
            <a:spLocks/>
          </p:cNvSpPr>
          <p:nvPr/>
        </p:nvSpPr>
        <p:spPr bwMode="auto">
          <a:xfrm>
            <a:off x="4419600" y="1959310"/>
            <a:ext cx="228600" cy="228600"/>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7" name="Oval 96"/>
          <p:cNvSpPr>
            <a:spLocks/>
          </p:cNvSpPr>
          <p:nvPr/>
        </p:nvSpPr>
        <p:spPr bwMode="auto">
          <a:xfrm>
            <a:off x="4876800" y="1959310"/>
            <a:ext cx="228600" cy="228600"/>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8" name="Oval 97"/>
          <p:cNvSpPr>
            <a:spLocks/>
          </p:cNvSpPr>
          <p:nvPr/>
        </p:nvSpPr>
        <p:spPr bwMode="auto">
          <a:xfrm>
            <a:off x="5334000" y="1959310"/>
            <a:ext cx="228600" cy="228600"/>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9" name="Oval 98"/>
          <p:cNvSpPr>
            <a:spLocks/>
          </p:cNvSpPr>
          <p:nvPr/>
        </p:nvSpPr>
        <p:spPr bwMode="auto">
          <a:xfrm>
            <a:off x="3505200" y="1959310"/>
            <a:ext cx="228600" cy="228600"/>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0" name="TextBox 59"/>
          <p:cNvSpPr txBox="1">
            <a:spLocks/>
          </p:cNvSpPr>
          <p:nvPr/>
        </p:nvSpPr>
        <p:spPr>
          <a:xfrm>
            <a:off x="6781800" y="914400"/>
            <a:ext cx="1556836" cy="830997"/>
          </a:xfrm>
          <a:prstGeom prst="rect">
            <a:avLst/>
          </a:prstGeom>
          <a:noFill/>
        </p:spPr>
        <p:txBody>
          <a:bodyPr wrap="none" rtlCol="0">
            <a:spAutoFit/>
          </a:bodyPr>
          <a:lstStyle/>
          <a:p>
            <a:pPr algn="ctr"/>
            <a:r>
              <a:rPr lang="en-US" dirty="0">
                <a:uFillTx/>
              </a:rPr>
              <a:t>Supervised</a:t>
            </a:r>
          </a:p>
          <a:p>
            <a:pPr algn="ctr"/>
            <a:r>
              <a:rPr lang="en-US" dirty="0">
                <a:uFillTx/>
              </a:rPr>
              <a:t>Learning</a:t>
            </a:r>
          </a:p>
        </p:txBody>
      </p:sp>
      <p:sp>
        <p:nvSpPr>
          <p:cNvPr id="101" name="TextBox 100"/>
          <p:cNvSpPr txBox="1">
            <a:spLocks/>
          </p:cNvSpPr>
          <p:nvPr/>
        </p:nvSpPr>
        <p:spPr>
          <a:xfrm>
            <a:off x="6705446" y="3038475"/>
            <a:ext cx="1813317" cy="1569660"/>
          </a:xfrm>
          <a:prstGeom prst="rect">
            <a:avLst/>
          </a:prstGeom>
          <a:noFill/>
        </p:spPr>
        <p:txBody>
          <a:bodyPr wrap="none" rtlCol="0">
            <a:spAutoFit/>
          </a:bodyPr>
          <a:lstStyle/>
          <a:p>
            <a:pPr algn="ctr"/>
            <a:r>
              <a:rPr lang="en-US" dirty="0">
                <a:uFillTx/>
              </a:rPr>
              <a:t>Supervised </a:t>
            </a:r>
          </a:p>
          <a:p>
            <a:pPr algn="ctr"/>
            <a:r>
              <a:rPr lang="en-US" dirty="0"/>
              <a:t>or</a:t>
            </a:r>
          </a:p>
          <a:p>
            <a:pPr algn="ctr"/>
            <a:r>
              <a:rPr lang="en-US" dirty="0"/>
              <a:t>unsupervised</a:t>
            </a:r>
            <a:endParaRPr lang="en-US" dirty="0">
              <a:uFillTx/>
            </a:endParaRPr>
          </a:p>
          <a:p>
            <a:pPr algn="ctr"/>
            <a:r>
              <a:rPr lang="en-US" dirty="0">
                <a:uFillTx/>
              </a:rPr>
              <a:t>Learning</a:t>
            </a:r>
          </a:p>
        </p:txBody>
      </p:sp>
    </p:spTree>
    <p:extLst>
      <p:ext uri="{BB962C8B-B14F-4D97-AF65-F5344CB8AC3E}">
        <p14:creationId xmlns:p14="http://schemas.microsoft.com/office/powerpoint/2010/main" val="2103098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xxx.jpg"/>
          <p:cNvPicPr>
            <a:picLocks noGrp="1" noChangeAspect="1"/>
          </p:cNvPicPr>
          <p:nvPr>
            <p:ph idx="1"/>
          </p:nvPr>
        </p:nvPicPr>
        <p:blipFill>
          <a:blip r:embed="rId3">
            <a:extLst>
              <a:ext uri="{28A0092B-C50C-407E-A947-70E740481C1C}">
                <a14:useLocalDpi xmlns:a14="http://schemas.microsoft.com/office/drawing/2010/main" val="0"/>
              </a:ext>
            </a:extLst>
          </a:blip>
          <a:srcRect l="4464" r="4464"/>
          <a:stretch>
            <a:fillRect/>
          </a:stretch>
        </p:blipFill>
        <p:spPr>
          <a:xfrm>
            <a:off x="76200" y="1219200"/>
            <a:ext cx="9006114" cy="5562600"/>
          </a:xfrm>
        </p:spPr>
      </p:pic>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30</a:t>
            </a:fld>
            <a:endParaRPr lang="en-US">
              <a:uFillTx/>
            </a:endParaRPr>
          </a:p>
        </p:txBody>
      </p:sp>
      <p:sp>
        <p:nvSpPr>
          <p:cNvPr id="7" name="Title 6"/>
          <p:cNvSpPr>
            <a:spLocks noGrp="1"/>
          </p:cNvSpPr>
          <p:nvPr>
            <p:ph type="title"/>
          </p:nvPr>
        </p:nvSpPr>
        <p:spPr/>
        <p:txBody>
          <a:bodyPr/>
          <a:lstStyle/>
          <a:p>
            <a:r>
              <a:rPr lang="en-US" dirty="0"/>
              <a:t>Increasing Depth</a:t>
            </a:r>
          </a:p>
        </p:txBody>
      </p:sp>
    </p:spTree>
    <p:extLst>
      <p:ext uri="{BB962C8B-B14F-4D97-AF65-F5344CB8AC3E}">
        <p14:creationId xmlns:p14="http://schemas.microsoft.com/office/powerpoint/2010/main" val="32376927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df.jpg"/>
          <p:cNvPicPr>
            <a:picLocks noGrp="1" noChangeAspect="1"/>
          </p:cNvPicPr>
          <p:nvPr>
            <p:ph idx="1"/>
          </p:nvPr>
        </p:nvPicPr>
        <p:blipFill rotWithShape="1">
          <a:blip r:embed="rId3">
            <a:extLst>
              <a:ext uri="{28A0092B-C50C-407E-A947-70E740481C1C}">
                <a14:useLocalDpi xmlns:a14="http://schemas.microsoft.com/office/drawing/2010/main" val="0"/>
              </a:ext>
            </a:extLst>
          </a:blip>
          <a:srcRect l="426" r="49328"/>
          <a:stretch/>
        </p:blipFill>
        <p:spPr>
          <a:xfrm>
            <a:off x="152400" y="1295400"/>
            <a:ext cx="4288269" cy="4800600"/>
          </a:xfrm>
        </p:spPr>
      </p:pic>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31</a:t>
            </a:fld>
            <a:endParaRPr lang="en-US">
              <a:uFillTx/>
            </a:endParaRPr>
          </a:p>
        </p:txBody>
      </p:sp>
      <p:sp>
        <p:nvSpPr>
          <p:cNvPr id="10" name="Title 1"/>
          <p:cNvSpPr>
            <a:spLocks noGrp="1"/>
          </p:cNvSpPr>
          <p:nvPr>
            <p:ph type="title"/>
          </p:nvPr>
        </p:nvSpPr>
        <p:spPr>
          <a:xfrm>
            <a:off x="533400" y="239486"/>
            <a:ext cx="8229600" cy="838200"/>
          </a:xfrm>
        </p:spPr>
        <p:txBody>
          <a:bodyPr/>
          <a:lstStyle/>
          <a:p>
            <a:r>
              <a:rPr lang="en-US" dirty="0"/>
              <a:t>Example CNNs Structures ILSVRC winners</a:t>
            </a:r>
          </a:p>
        </p:txBody>
      </p:sp>
      <p:sp>
        <p:nvSpPr>
          <p:cNvPr id="3" name="TextBox 2"/>
          <p:cNvSpPr txBox="1"/>
          <p:nvPr/>
        </p:nvSpPr>
        <p:spPr>
          <a:xfrm>
            <a:off x="4572000" y="1202353"/>
            <a:ext cx="4495800" cy="4893647"/>
          </a:xfrm>
          <a:prstGeom prst="rect">
            <a:avLst/>
          </a:prstGeom>
        </p:spPr>
        <p:txBody>
          <a:bodyPr wrap="square" rtlCol="0">
            <a:spAutoFit/>
          </a:bodyPr>
          <a:lstStyle/>
          <a:p>
            <a:pPr marL="342900" indent="-342900">
              <a:buFont typeface="Arial"/>
              <a:buChar char="•"/>
            </a:pPr>
            <a:r>
              <a:rPr lang="en-US" dirty="0"/>
              <a:t>Note Pooling considered part of the layer</a:t>
            </a:r>
          </a:p>
          <a:p>
            <a:pPr marL="342900" indent="-342900">
              <a:buFont typeface="Arial"/>
              <a:buChar char="•"/>
            </a:pPr>
            <a:r>
              <a:rPr lang="en-US" dirty="0"/>
              <a:t>96 convolution kernels (maps), then 256, then 384</a:t>
            </a:r>
          </a:p>
          <a:p>
            <a:pPr marL="342900" indent="-342900">
              <a:buFont typeface="Arial"/>
              <a:buChar char="•"/>
            </a:pPr>
            <a:r>
              <a:rPr lang="en-US" dirty="0"/>
              <a:t>Stride of 4 for first convolution kernel, 1 for the rest</a:t>
            </a:r>
          </a:p>
          <a:p>
            <a:pPr marL="342900" indent="-342900">
              <a:buFont typeface="Arial"/>
              <a:buChar char="•"/>
            </a:pPr>
            <a:r>
              <a:rPr lang="en-US" dirty="0"/>
              <a:t>Pooling layers with 3x3 receptive fields and stride of 2 throughout</a:t>
            </a:r>
          </a:p>
          <a:p>
            <a:pPr marL="342900" indent="-342900">
              <a:buFont typeface="Arial"/>
              <a:buChar char="•"/>
            </a:pPr>
            <a:r>
              <a:rPr lang="en-US" dirty="0"/>
              <a:t>Finishes with fully connected (fc) MLP with 2 hidden layers and 1000 output nodes for classes</a:t>
            </a:r>
          </a:p>
        </p:txBody>
      </p:sp>
    </p:spTree>
    <p:extLst>
      <p:ext uri="{BB962C8B-B14F-4D97-AF65-F5344CB8AC3E}">
        <p14:creationId xmlns:p14="http://schemas.microsoft.com/office/powerpoint/2010/main" val="501174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39486"/>
            <a:ext cx="8229600" cy="838200"/>
          </a:xfrm>
        </p:spPr>
        <p:txBody>
          <a:bodyPr/>
          <a:lstStyle/>
          <a:p>
            <a:r>
              <a:rPr lang="en-US" dirty="0"/>
              <a:t>Example CNNs Structures ILSVRC winners</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32</a:t>
            </a:fld>
            <a:endParaRPr lang="en-US">
              <a:uFillTx/>
            </a:endParaRPr>
          </a:p>
        </p:txBody>
      </p:sp>
      <p:pic>
        <p:nvPicPr>
          <p:cNvPr id="6" name="Picture 5" descr="lecture 17 resne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1362"/>
            <a:ext cx="9144000" cy="5143500"/>
          </a:xfrm>
          <a:prstGeom prst="rect">
            <a:avLst/>
          </a:prstGeom>
        </p:spPr>
      </p:pic>
      <p:sp>
        <p:nvSpPr>
          <p:cNvPr id="3" name="Footer Placeholder 2">
            <a:extLst>
              <a:ext uri="{FF2B5EF4-FFF2-40B4-BE49-F238E27FC236}">
                <a16:creationId xmlns:a16="http://schemas.microsoft.com/office/drawing/2014/main" id="{749E26FA-7FB8-6F42-AD9A-615EDC029E0B}"/>
              </a:ext>
            </a:extLst>
          </p:cNvPr>
          <p:cNvSpPr>
            <a:spLocks noGrp="1"/>
          </p:cNvSpPr>
          <p:nvPr>
            <p:ph type="ftr" sz="quarter" idx="11"/>
          </p:nvPr>
        </p:nvSpPr>
        <p:spPr/>
        <p:txBody>
          <a:bodyPr/>
          <a:lstStyle/>
          <a:p>
            <a:pPr>
              <a:defRPr>
                <a:uFillTx/>
              </a:defRPr>
            </a:pPr>
            <a:r>
              <a:rPr lang="en-US">
                <a:uFillTx/>
              </a:rPr>
              <a:t>CS 270 – Deep Learning</a:t>
            </a:r>
          </a:p>
        </p:txBody>
      </p:sp>
    </p:spTree>
    <p:extLst>
      <p:ext uri="{BB962C8B-B14F-4D97-AF65-F5344CB8AC3E}">
        <p14:creationId xmlns:p14="http://schemas.microsoft.com/office/powerpoint/2010/main" val="1450343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CNN Summary</a:t>
            </a:r>
          </a:p>
        </p:txBody>
      </p:sp>
      <p:sp>
        <p:nvSpPr>
          <p:cNvPr id="3" name="Content Placeholder 2"/>
          <p:cNvSpPr>
            <a:spLocks noGrp="1"/>
          </p:cNvSpPr>
          <p:nvPr>
            <p:ph idx="1"/>
          </p:nvPr>
        </p:nvSpPr>
        <p:spPr>
          <a:xfrm>
            <a:off x="685800" y="1066800"/>
            <a:ext cx="7772400" cy="5181600"/>
          </a:xfrm>
        </p:spPr>
        <p:txBody>
          <a:bodyPr>
            <a:normAutofit fontScale="92500" lnSpcReduction="20000"/>
          </a:bodyPr>
          <a:lstStyle/>
          <a:p>
            <a:r>
              <a:rPr lang="en-US" dirty="0"/>
              <a:t>High accuracy for image applications – Breaking all records and doing it using just using just raw pixel features!</a:t>
            </a:r>
          </a:p>
          <a:p>
            <a:r>
              <a:rPr lang="en-US" dirty="0"/>
              <a:t>Special purpose net –Works for images or problems with strong grid-like local spatial/temporal correlation (Speech, games, etc.)</a:t>
            </a:r>
          </a:p>
          <a:p>
            <a:r>
              <a:rPr lang="en-US" dirty="0"/>
              <a:t>Once trained on one problem (e.g. vision) could use same net (often tuned) for a new similar problem – general creator of vision features, pre-trained nets</a:t>
            </a:r>
          </a:p>
          <a:p>
            <a:r>
              <a:rPr lang="en-US" dirty="0"/>
              <a:t>Unlike traditional nets, handles variable sized inputs</a:t>
            </a:r>
          </a:p>
          <a:p>
            <a:pPr lvl="1"/>
            <a:r>
              <a:rPr lang="en-US" dirty="0"/>
              <a:t>Same filters and weights, just convolve across different sized image and dynamically scale size of sub-sampling (pooling or increase strid with convolutions), or # of nodes, to normalize</a:t>
            </a:r>
          </a:p>
          <a:p>
            <a:pPr lvl="1"/>
            <a:r>
              <a:rPr lang="en-US" dirty="0"/>
              <a:t>Different sized images, different length speech segments, etc.</a:t>
            </a:r>
          </a:p>
          <a:p>
            <a:r>
              <a:rPr lang="en-US" dirty="0"/>
              <a:t>Lots of hand crafting and CV tuning to find the right recipe of receptive fields, layer interconnections, etc.</a:t>
            </a:r>
          </a:p>
          <a:p>
            <a:pPr lvl="1"/>
            <a:r>
              <a:rPr lang="en-US" dirty="0"/>
              <a:t>Lots more Hyperparameters than standard nets, since the structures of CNNs are more handcrafted</a:t>
            </a:r>
          </a:p>
          <a:p>
            <a:pPr lvl="1"/>
            <a:r>
              <a:rPr lang="en-US" dirty="0"/>
              <a:t>CNNs getting wider and deeper with speed-up techniques (e.g. GPU, </a:t>
            </a:r>
            <a:r>
              <a:rPr lang="en-US" dirty="0" err="1"/>
              <a:t>ReLU</a:t>
            </a:r>
            <a:r>
              <a:rPr lang="en-US" dirty="0"/>
              <a:t>, etc.) and lots of current research, excitement, and success</a:t>
            </a:r>
          </a:p>
          <a:p>
            <a:pPr lvl="1"/>
            <a:endParaRPr lang="en-US" dirty="0"/>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33</a:t>
            </a:fld>
            <a:endParaRPr lang="en-US">
              <a:uFillTx/>
            </a:endParaRPr>
          </a:p>
        </p:txBody>
      </p:sp>
    </p:spTree>
    <p:extLst>
      <p:ext uri="{BB962C8B-B14F-4D97-AF65-F5344CB8AC3E}">
        <p14:creationId xmlns:p14="http://schemas.microsoft.com/office/powerpoint/2010/main" val="4101023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772400" cy="838200"/>
          </a:xfrm>
        </p:spPr>
        <p:txBody>
          <a:bodyPr/>
          <a:lstStyle/>
          <a:p>
            <a:r>
              <a:rPr lang="en-US" dirty="0">
                <a:uFillTx/>
              </a:rPr>
              <a:t>Unsupervised Pre-Training</a:t>
            </a:r>
          </a:p>
        </p:txBody>
      </p:sp>
      <p:sp>
        <p:nvSpPr>
          <p:cNvPr id="3" name="Content Placeholder 2"/>
          <p:cNvSpPr>
            <a:spLocks noGrp="1"/>
          </p:cNvSpPr>
          <p:nvPr>
            <p:ph idx="1"/>
          </p:nvPr>
        </p:nvSpPr>
        <p:spPr>
          <a:xfrm>
            <a:off x="685800" y="914400"/>
            <a:ext cx="8001000" cy="5334000"/>
          </a:xfrm>
        </p:spPr>
        <p:txBody>
          <a:bodyPr>
            <a:normAutofit/>
          </a:bodyPr>
          <a:lstStyle/>
          <a:p>
            <a:r>
              <a:rPr lang="en-US" dirty="0">
                <a:uFillTx/>
              </a:rPr>
              <a:t>Began the hype of Deep-Learning (2006)</a:t>
            </a:r>
          </a:p>
          <a:p>
            <a:pPr lvl="1"/>
            <a:r>
              <a:rPr lang="en-US" dirty="0"/>
              <a:t>Before CNNs were fully recognized for what they could do</a:t>
            </a:r>
          </a:p>
          <a:p>
            <a:pPr lvl="1"/>
            <a:r>
              <a:rPr lang="en-US" dirty="0"/>
              <a:t>Less popular at the moment for supervised learning, with recent supervised success, but still at the core of many new research directions </a:t>
            </a:r>
          </a:p>
          <a:p>
            <a:pPr lvl="1"/>
            <a:r>
              <a:rPr lang="en-US" dirty="0"/>
              <a:t>Unsupervised Pre-Training uses unsupervised learning in the deep layers to transform the inputs into features that are easier to learn by a final supervised model</a:t>
            </a:r>
          </a:p>
          <a:p>
            <a:pPr lvl="1"/>
            <a:r>
              <a:rPr lang="en-US" dirty="0">
                <a:uFillTx/>
              </a:rPr>
              <a:t>Unsupervised training between layers can decompose the problem into distributed sub-problems (with higher levels of abstraction) to be further decomposed at subsequent layers</a:t>
            </a:r>
          </a:p>
          <a:p>
            <a:r>
              <a:rPr lang="en-US" dirty="0"/>
              <a:t>Often not a lot of labeled data available while there may be lots of unlabeled data.  Unsupervised Pre-Training can take advantage of unlabeled data.  Can be a huge issue for some tasks.</a:t>
            </a: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34</a:t>
            </a:fld>
            <a:endParaRPr lang="en-US">
              <a:uFillTx/>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Self Taught vs Unsupervised Learning</a:t>
            </a:r>
          </a:p>
        </p:txBody>
      </p:sp>
      <p:sp>
        <p:nvSpPr>
          <p:cNvPr id="3" name="Content Placeholder 2"/>
          <p:cNvSpPr>
            <a:spLocks noGrp="1"/>
          </p:cNvSpPr>
          <p:nvPr>
            <p:ph idx="1"/>
          </p:nvPr>
        </p:nvSpPr>
        <p:spPr>
          <a:xfrm>
            <a:off x="685800" y="1295400"/>
            <a:ext cx="7772400" cy="4953000"/>
          </a:xfrm>
        </p:spPr>
        <p:txBody>
          <a:bodyPr>
            <a:normAutofit fontScale="85000" lnSpcReduction="20000"/>
          </a:bodyPr>
          <a:lstStyle/>
          <a:p>
            <a:r>
              <a:rPr lang="en-US" dirty="0">
                <a:uFillTx/>
              </a:rPr>
              <a:t>When using Unsupervised Learning as a pre-processor to supervised learning you are typically given examples from the same distribution as the later supervised instances will come from</a:t>
            </a:r>
          </a:p>
          <a:p>
            <a:pPr lvl="1"/>
            <a:r>
              <a:rPr lang="en-US" dirty="0">
                <a:uFillTx/>
              </a:rPr>
              <a:t>Assume the distribution comes from a set containing just examples from a defined set </a:t>
            </a:r>
            <a:r>
              <a:rPr lang="en-US" dirty="0"/>
              <a:t>of</a:t>
            </a:r>
            <a:r>
              <a:rPr lang="en-US" dirty="0">
                <a:uFillTx/>
              </a:rPr>
              <a:t> possible output classes, but the label is not available (e.g. images of car vs trains vs motorcycles)</a:t>
            </a:r>
          </a:p>
          <a:p>
            <a:r>
              <a:rPr lang="en-US" dirty="0">
                <a:uFillTx/>
              </a:rPr>
              <a:t>In Self-Taught Learning we do not require that the later supervised instances come from the same distribution</a:t>
            </a:r>
          </a:p>
          <a:p>
            <a:pPr lvl="1"/>
            <a:r>
              <a:rPr lang="en-US" dirty="0">
                <a:uFillTx/>
              </a:rPr>
              <a:t>e.g., Do self-taught learning with any images, even though later you will do supervised learning with just cars, trains and motorcycles.</a:t>
            </a:r>
          </a:p>
          <a:p>
            <a:pPr lvl="1"/>
            <a:r>
              <a:rPr lang="en-US" dirty="0">
                <a:uFillTx/>
              </a:rPr>
              <a:t>These types of distributions are more readily available than ones which just have the classes of interest (i.e. not labeled as car </a:t>
            </a:r>
            <a:r>
              <a:rPr lang="en-US" i="1" dirty="0">
                <a:uFillTx/>
              </a:rPr>
              <a:t>or</a:t>
            </a:r>
            <a:r>
              <a:rPr lang="en-US" dirty="0">
                <a:uFillTx/>
              </a:rPr>
              <a:t> train </a:t>
            </a:r>
            <a:r>
              <a:rPr lang="en-US" i="1" dirty="0">
                <a:uFillTx/>
              </a:rPr>
              <a:t>or</a:t>
            </a:r>
            <a:r>
              <a:rPr lang="en-US" dirty="0">
                <a:uFillTx/>
              </a:rPr>
              <a:t> motorcycle)</a:t>
            </a:r>
          </a:p>
          <a:p>
            <a:pPr lvl="1"/>
            <a:r>
              <a:rPr lang="en-US" dirty="0">
                <a:uFillTx/>
              </a:rPr>
              <a:t>However, if distributions are </a:t>
            </a:r>
            <a:r>
              <a:rPr lang="en-US" i="1" dirty="0">
                <a:uFillTx/>
              </a:rPr>
              <a:t>very</a:t>
            </a:r>
            <a:r>
              <a:rPr lang="en-US" dirty="0">
                <a:uFillTx/>
              </a:rPr>
              <a:t> different…</a:t>
            </a:r>
          </a:p>
          <a:p>
            <a:r>
              <a:rPr lang="en-US" dirty="0">
                <a:uFillTx/>
              </a:rPr>
              <a:t>New tasks share concepts/features from existing data and statistical regularities in the input distribution that many tasks can benefit from</a:t>
            </a:r>
          </a:p>
          <a:p>
            <a:pPr lvl="1"/>
            <a:r>
              <a:rPr lang="en-US" dirty="0"/>
              <a:t>Can re-use well-trained nets as starting points for other tasks</a:t>
            </a:r>
            <a:endParaRPr lang="en-US" dirty="0">
              <a:uFillTx/>
            </a:endParaRPr>
          </a:p>
          <a:p>
            <a:pPr lvl="1"/>
            <a:r>
              <a:rPr lang="en-US" dirty="0">
                <a:uFillTx/>
              </a:rPr>
              <a:t>Note similarities to supervised multi-task and transfer learning</a:t>
            </a:r>
          </a:p>
          <a:p>
            <a:r>
              <a:rPr lang="en-US" dirty="0">
                <a:uFillTx/>
              </a:rPr>
              <a:t>Both unsupervised and self-taught approaches reasonable in deep learning models</a:t>
            </a:r>
          </a:p>
        </p:txBody>
      </p:sp>
      <p:sp>
        <p:nvSpPr>
          <p:cNvPr id="4" name="Footer Placeholder 3"/>
          <p:cNvSpPr>
            <a:spLocks noGrp="1"/>
          </p:cNvSpPr>
          <p:nvPr>
            <p:ph type="ftr" sz="quarter" idx="11"/>
          </p:nvPr>
        </p:nvSpPr>
        <p:spPr/>
        <p:txBody>
          <a:bodyPr/>
          <a:lstStyle/>
          <a:p>
            <a:pPr>
              <a:defRPr>
                <a:uFillTx/>
              </a:defRPr>
            </a:pPr>
            <a:r>
              <a:rPr lang="en-US">
                <a:uFillTx/>
              </a:rPr>
              <a:t>CS 270 – Deep Learning</a:t>
            </a:r>
            <a:endParaRPr lang="en-US" dirty="0">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35</a:t>
            </a:fld>
            <a:endParaRPr lang="en-US">
              <a:uFillTx/>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153400" cy="1066800"/>
          </a:xfrm>
        </p:spPr>
        <p:txBody>
          <a:bodyPr/>
          <a:lstStyle/>
          <a:p>
            <a:r>
              <a:rPr lang="en-US" dirty="0">
                <a:uFillTx/>
              </a:rPr>
              <a:t>Deep Net with Greedy Layer Wise Training</a:t>
            </a: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36</a:t>
            </a:fld>
            <a:endParaRPr lang="en-US">
              <a:uFillTx/>
            </a:endParaRPr>
          </a:p>
        </p:txBody>
      </p:sp>
      <p:sp>
        <p:nvSpPr>
          <p:cNvPr id="6" name="Rectangle 5"/>
          <p:cNvSpPr>
            <a:spLocks/>
          </p:cNvSpPr>
          <p:nvPr/>
        </p:nvSpPr>
        <p:spPr bwMode="auto">
          <a:xfrm>
            <a:off x="3048000" y="1905000"/>
            <a:ext cx="3124200" cy="3657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 name="Oval 6"/>
          <p:cNvSpPr>
            <a:spLocks/>
          </p:cNvSpPr>
          <p:nvPr/>
        </p:nvSpPr>
        <p:spPr bwMode="auto">
          <a:xfrm>
            <a:off x="3695700" y="6019800"/>
            <a:ext cx="228600" cy="228600"/>
          </a:xfrm>
          <a:prstGeom prst="ellipse">
            <a:avLst/>
          </a:prstGeom>
          <a:solidFill>
            <a:srgbClr val="CC66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 name="Oval 7"/>
          <p:cNvSpPr>
            <a:spLocks/>
          </p:cNvSpPr>
          <p:nvPr/>
        </p:nvSpPr>
        <p:spPr bwMode="auto">
          <a:xfrm>
            <a:off x="4191000" y="6019800"/>
            <a:ext cx="228600" cy="228600"/>
          </a:xfrm>
          <a:prstGeom prst="ellipse">
            <a:avLst/>
          </a:prstGeom>
          <a:solidFill>
            <a:srgbClr val="CC66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 name="Oval 8"/>
          <p:cNvSpPr>
            <a:spLocks/>
          </p:cNvSpPr>
          <p:nvPr/>
        </p:nvSpPr>
        <p:spPr bwMode="auto">
          <a:xfrm>
            <a:off x="4648200" y="6019800"/>
            <a:ext cx="228600" cy="228600"/>
          </a:xfrm>
          <a:prstGeom prst="ellipse">
            <a:avLst/>
          </a:prstGeom>
          <a:solidFill>
            <a:srgbClr val="CC66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10" name="Oval 9"/>
          <p:cNvSpPr>
            <a:spLocks/>
          </p:cNvSpPr>
          <p:nvPr/>
        </p:nvSpPr>
        <p:spPr bwMode="auto">
          <a:xfrm>
            <a:off x="5105400" y="6019800"/>
            <a:ext cx="228600" cy="228600"/>
          </a:xfrm>
          <a:prstGeom prst="ellipse">
            <a:avLst/>
          </a:prstGeom>
          <a:solidFill>
            <a:srgbClr val="CC66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11" name="Oval 10"/>
          <p:cNvSpPr>
            <a:spLocks/>
          </p:cNvSpPr>
          <p:nvPr/>
        </p:nvSpPr>
        <p:spPr bwMode="auto">
          <a:xfrm>
            <a:off x="3733800" y="5105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12" name="Oval 11"/>
          <p:cNvSpPr>
            <a:spLocks/>
          </p:cNvSpPr>
          <p:nvPr/>
        </p:nvSpPr>
        <p:spPr bwMode="auto">
          <a:xfrm>
            <a:off x="4191000" y="5105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13" name="Oval 12"/>
          <p:cNvSpPr>
            <a:spLocks/>
          </p:cNvSpPr>
          <p:nvPr/>
        </p:nvSpPr>
        <p:spPr bwMode="auto">
          <a:xfrm>
            <a:off x="4648200" y="5105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14" name="Oval 13"/>
          <p:cNvSpPr>
            <a:spLocks/>
          </p:cNvSpPr>
          <p:nvPr/>
        </p:nvSpPr>
        <p:spPr bwMode="auto">
          <a:xfrm>
            <a:off x="5105400" y="5105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19" name="Oval 18"/>
          <p:cNvSpPr>
            <a:spLocks/>
          </p:cNvSpPr>
          <p:nvPr/>
        </p:nvSpPr>
        <p:spPr bwMode="auto">
          <a:xfrm>
            <a:off x="3276600" y="5105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20" name="Oval 19"/>
          <p:cNvSpPr>
            <a:spLocks/>
          </p:cNvSpPr>
          <p:nvPr/>
        </p:nvSpPr>
        <p:spPr bwMode="auto">
          <a:xfrm>
            <a:off x="5562600" y="5105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39" name="Oval 38"/>
          <p:cNvSpPr>
            <a:spLocks/>
          </p:cNvSpPr>
          <p:nvPr/>
        </p:nvSpPr>
        <p:spPr bwMode="auto">
          <a:xfrm>
            <a:off x="3962400" y="46482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40" name="Oval 39"/>
          <p:cNvSpPr>
            <a:spLocks/>
          </p:cNvSpPr>
          <p:nvPr/>
        </p:nvSpPr>
        <p:spPr bwMode="auto">
          <a:xfrm>
            <a:off x="4419600" y="46482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41" name="Oval 40"/>
          <p:cNvSpPr>
            <a:spLocks/>
          </p:cNvSpPr>
          <p:nvPr/>
        </p:nvSpPr>
        <p:spPr bwMode="auto">
          <a:xfrm>
            <a:off x="4876800" y="46482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42" name="Oval 41"/>
          <p:cNvSpPr>
            <a:spLocks/>
          </p:cNvSpPr>
          <p:nvPr/>
        </p:nvSpPr>
        <p:spPr bwMode="auto">
          <a:xfrm>
            <a:off x="5334000" y="46482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43" name="Oval 42"/>
          <p:cNvSpPr>
            <a:spLocks/>
          </p:cNvSpPr>
          <p:nvPr/>
        </p:nvSpPr>
        <p:spPr bwMode="auto">
          <a:xfrm>
            <a:off x="3505200" y="46482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1" name="Up Arrow 60"/>
          <p:cNvSpPr>
            <a:spLocks/>
          </p:cNvSpPr>
          <p:nvPr/>
        </p:nvSpPr>
        <p:spPr bwMode="auto">
          <a:xfrm>
            <a:off x="4305300" y="1545982"/>
            <a:ext cx="495300" cy="359017"/>
          </a:xfrm>
          <a:prstGeom prst="upArrow">
            <a:avLst/>
          </a:prstGeom>
          <a:solidFill>
            <a:srgbClr val="3366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2" name="Up Arrow 61"/>
          <p:cNvSpPr>
            <a:spLocks/>
          </p:cNvSpPr>
          <p:nvPr/>
        </p:nvSpPr>
        <p:spPr bwMode="auto">
          <a:xfrm>
            <a:off x="4305300" y="5562599"/>
            <a:ext cx="495300" cy="308455"/>
          </a:xfrm>
          <a:prstGeom prst="upArrow">
            <a:avLst/>
          </a:prstGeom>
          <a:solidFill>
            <a:srgbClr val="3366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3" name="Rectangle 62"/>
          <p:cNvSpPr>
            <a:spLocks/>
          </p:cNvSpPr>
          <p:nvPr/>
        </p:nvSpPr>
        <p:spPr bwMode="auto">
          <a:xfrm>
            <a:off x="3467100" y="1066800"/>
            <a:ext cx="2400300" cy="47918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4" name="TextBox 63"/>
          <p:cNvSpPr txBox="1">
            <a:spLocks/>
          </p:cNvSpPr>
          <p:nvPr/>
        </p:nvSpPr>
        <p:spPr>
          <a:xfrm>
            <a:off x="3924300" y="1084317"/>
            <a:ext cx="1515409" cy="461665"/>
          </a:xfrm>
          <a:prstGeom prst="rect">
            <a:avLst/>
          </a:prstGeom>
          <a:noFill/>
        </p:spPr>
        <p:txBody>
          <a:bodyPr wrap="none" rtlCol="0">
            <a:spAutoFit/>
          </a:bodyPr>
          <a:lstStyle/>
          <a:p>
            <a:r>
              <a:rPr lang="en-US" dirty="0">
                <a:solidFill>
                  <a:srgbClr val="00007F"/>
                </a:solidFill>
                <a:uFillTx/>
              </a:rPr>
              <a:t>ML Model</a:t>
            </a:r>
          </a:p>
        </p:txBody>
      </p:sp>
      <p:sp>
        <p:nvSpPr>
          <p:cNvPr id="65" name="TextBox 64"/>
          <p:cNvSpPr txBox="1">
            <a:spLocks/>
          </p:cNvSpPr>
          <p:nvPr/>
        </p:nvSpPr>
        <p:spPr>
          <a:xfrm>
            <a:off x="457728" y="1728477"/>
            <a:ext cx="2590272" cy="461665"/>
          </a:xfrm>
          <a:prstGeom prst="rect">
            <a:avLst/>
          </a:prstGeom>
          <a:noFill/>
        </p:spPr>
        <p:txBody>
          <a:bodyPr wrap="none" rtlCol="0">
            <a:spAutoFit/>
          </a:bodyPr>
          <a:lstStyle/>
          <a:p>
            <a:r>
              <a:rPr lang="en-US" dirty="0">
                <a:uFillTx/>
              </a:rPr>
              <a:t>New Feature Space</a:t>
            </a:r>
          </a:p>
        </p:txBody>
      </p:sp>
      <p:sp>
        <p:nvSpPr>
          <p:cNvPr id="66" name="TextBox 65"/>
          <p:cNvSpPr txBox="1">
            <a:spLocks/>
          </p:cNvSpPr>
          <p:nvPr/>
        </p:nvSpPr>
        <p:spPr>
          <a:xfrm>
            <a:off x="1219877" y="5871054"/>
            <a:ext cx="2056723" cy="461665"/>
          </a:xfrm>
          <a:prstGeom prst="rect">
            <a:avLst/>
          </a:prstGeom>
          <a:noFill/>
        </p:spPr>
        <p:txBody>
          <a:bodyPr wrap="none" rtlCol="0">
            <a:spAutoFit/>
          </a:bodyPr>
          <a:lstStyle/>
          <a:p>
            <a:r>
              <a:rPr lang="en-US" dirty="0">
                <a:uFillTx/>
              </a:rPr>
              <a:t>Original Inputs</a:t>
            </a:r>
          </a:p>
        </p:txBody>
      </p:sp>
      <p:sp>
        <p:nvSpPr>
          <p:cNvPr id="67" name="Oval 66"/>
          <p:cNvSpPr>
            <a:spLocks/>
          </p:cNvSpPr>
          <p:nvPr/>
        </p:nvSpPr>
        <p:spPr bwMode="auto">
          <a:xfrm>
            <a:off x="3733800" y="41910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8" name="Oval 67"/>
          <p:cNvSpPr>
            <a:spLocks/>
          </p:cNvSpPr>
          <p:nvPr/>
        </p:nvSpPr>
        <p:spPr bwMode="auto">
          <a:xfrm>
            <a:off x="4191000" y="41910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9" name="Oval 68"/>
          <p:cNvSpPr>
            <a:spLocks/>
          </p:cNvSpPr>
          <p:nvPr/>
        </p:nvSpPr>
        <p:spPr bwMode="auto">
          <a:xfrm>
            <a:off x="4648200" y="41910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0" name="Oval 69"/>
          <p:cNvSpPr>
            <a:spLocks/>
          </p:cNvSpPr>
          <p:nvPr/>
        </p:nvSpPr>
        <p:spPr bwMode="auto">
          <a:xfrm>
            <a:off x="5105400" y="41910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1" name="Oval 70"/>
          <p:cNvSpPr>
            <a:spLocks/>
          </p:cNvSpPr>
          <p:nvPr/>
        </p:nvSpPr>
        <p:spPr bwMode="auto">
          <a:xfrm>
            <a:off x="3276600" y="41910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2" name="Oval 71"/>
          <p:cNvSpPr>
            <a:spLocks/>
          </p:cNvSpPr>
          <p:nvPr/>
        </p:nvSpPr>
        <p:spPr bwMode="auto">
          <a:xfrm>
            <a:off x="5562600" y="41910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3" name="Oval 72"/>
          <p:cNvSpPr>
            <a:spLocks/>
          </p:cNvSpPr>
          <p:nvPr/>
        </p:nvSpPr>
        <p:spPr bwMode="auto">
          <a:xfrm>
            <a:off x="3962400" y="37338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4" name="Oval 73"/>
          <p:cNvSpPr>
            <a:spLocks/>
          </p:cNvSpPr>
          <p:nvPr/>
        </p:nvSpPr>
        <p:spPr bwMode="auto">
          <a:xfrm>
            <a:off x="4419600" y="37338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5" name="Oval 74"/>
          <p:cNvSpPr>
            <a:spLocks/>
          </p:cNvSpPr>
          <p:nvPr/>
        </p:nvSpPr>
        <p:spPr bwMode="auto">
          <a:xfrm>
            <a:off x="4876800" y="37338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6" name="Oval 75"/>
          <p:cNvSpPr>
            <a:spLocks/>
          </p:cNvSpPr>
          <p:nvPr/>
        </p:nvSpPr>
        <p:spPr bwMode="auto">
          <a:xfrm>
            <a:off x="5334000" y="37338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7" name="Oval 76"/>
          <p:cNvSpPr>
            <a:spLocks/>
          </p:cNvSpPr>
          <p:nvPr/>
        </p:nvSpPr>
        <p:spPr bwMode="auto">
          <a:xfrm>
            <a:off x="3505200" y="37338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8" name="Oval 77"/>
          <p:cNvSpPr>
            <a:spLocks/>
          </p:cNvSpPr>
          <p:nvPr/>
        </p:nvSpPr>
        <p:spPr bwMode="auto">
          <a:xfrm>
            <a:off x="3733800" y="32766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9" name="Oval 78"/>
          <p:cNvSpPr>
            <a:spLocks/>
          </p:cNvSpPr>
          <p:nvPr/>
        </p:nvSpPr>
        <p:spPr bwMode="auto">
          <a:xfrm>
            <a:off x="4191000" y="32766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0" name="Oval 79"/>
          <p:cNvSpPr>
            <a:spLocks/>
          </p:cNvSpPr>
          <p:nvPr/>
        </p:nvSpPr>
        <p:spPr bwMode="auto">
          <a:xfrm>
            <a:off x="4648200" y="32766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1" name="Oval 80"/>
          <p:cNvSpPr>
            <a:spLocks/>
          </p:cNvSpPr>
          <p:nvPr/>
        </p:nvSpPr>
        <p:spPr bwMode="auto">
          <a:xfrm>
            <a:off x="5105400" y="32766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2" name="Oval 81"/>
          <p:cNvSpPr>
            <a:spLocks/>
          </p:cNvSpPr>
          <p:nvPr/>
        </p:nvSpPr>
        <p:spPr bwMode="auto">
          <a:xfrm>
            <a:off x="3276600" y="32766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3" name="Oval 82"/>
          <p:cNvSpPr>
            <a:spLocks/>
          </p:cNvSpPr>
          <p:nvPr/>
        </p:nvSpPr>
        <p:spPr bwMode="auto">
          <a:xfrm>
            <a:off x="5562600" y="32766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4" name="Oval 83"/>
          <p:cNvSpPr>
            <a:spLocks/>
          </p:cNvSpPr>
          <p:nvPr/>
        </p:nvSpPr>
        <p:spPr bwMode="auto">
          <a:xfrm>
            <a:off x="3962400" y="2819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5" name="Oval 84"/>
          <p:cNvSpPr>
            <a:spLocks/>
          </p:cNvSpPr>
          <p:nvPr/>
        </p:nvSpPr>
        <p:spPr bwMode="auto">
          <a:xfrm>
            <a:off x="4419600" y="2819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6" name="Oval 85"/>
          <p:cNvSpPr>
            <a:spLocks/>
          </p:cNvSpPr>
          <p:nvPr/>
        </p:nvSpPr>
        <p:spPr bwMode="auto">
          <a:xfrm>
            <a:off x="4876800" y="2819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7" name="Oval 86"/>
          <p:cNvSpPr>
            <a:spLocks/>
          </p:cNvSpPr>
          <p:nvPr/>
        </p:nvSpPr>
        <p:spPr bwMode="auto">
          <a:xfrm>
            <a:off x="5334000" y="2819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8" name="Oval 87"/>
          <p:cNvSpPr>
            <a:spLocks/>
          </p:cNvSpPr>
          <p:nvPr/>
        </p:nvSpPr>
        <p:spPr bwMode="auto">
          <a:xfrm>
            <a:off x="3505200" y="2819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9" name="Oval 88"/>
          <p:cNvSpPr>
            <a:spLocks/>
          </p:cNvSpPr>
          <p:nvPr/>
        </p:nvSpPr>
        <p:spPr bwMode="auto">
          <a:xfrm>
            <a:off x="3733800" y="241651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0" name="Oval 89"/>
          <p:cNvSpPr>
            <a:spLocks/>
          </p:cNvSpPr>
          <p:nvPr/>
        </p:nvSpPr>
        <p:spPr bwMode="auto">
          <a:xfrm>
            <a:off x="4191000" y="241651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1" name="Oval 90"/>
          <p:cNvSpPr>
            <a:spLocks/>
          </p:cNvSpPr>
          <p:nvPr/>
        </p:nvSpPr>
        <p:spPr bwMode="auto">
          <a:xfrm>
            <a:off x="4648200" y="241651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2" name="Oval 91"/>
          <p:cNvSpPr>
            <a:spLocks/>
          </p:cNvSpPr>
          <p:nvPr/>
        </p:nvSpPr>
        <p:spPr bwMode="auto">
          <a:xfrm>
            <a:off x="5105400" y="241651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3" name="Oval 92"/>
          <p:cNvSpPr>
            <a:spLocks/>
          </p:cNvSpPr>
          <p:nvPr/>
        </p:nvSpPr>
        <p:spPr bwMode="auto">
          <a:xfrm>
            <a:off x="3276600" y="241651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4" name="Oval 93"/>
          <p:cNvSpPr>
            <a:spLocks/>
          </p:cNvSpPr>
          <p:nvPr/>
        </p:nvSpPr>
        <p:spPr bwMode="auto">
          <a:xfrm>
            <a:off x="5562600" y="241651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5" name="Oval 94"/>
          <p:cNvSpPr>
            <a:spLocks/>
          </p:cNvSpPr>
          <p:nvPr/>
        </p:nvSpPr>
        <p:spPr bwMode="auto">
          <a:xfrm>
            <a:off x="3962400" y="1959310"/>
            <a:ext cx="228600" cy="228600"/>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6" name="Oval 95"/>
          <p:cNvSpPr>
            <a:spLocks/>
          </p:cNvSpPr>
          <p:nvPr/>
        </p:nvSpPr>
        <p:spPr bwMode="auto">
          <a:xfrm>
            <a:off x="4419600" y="1959310"/>
            <a:ext cx="228600" cy="228600"/>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7" name="Oval 96"/>
          <p:cNvSpPr>
            <a:spLocks/>
          </p:cNvSpPr>
          <p:nvPr/>
        </p:nvSpPr>
        <p:spPr bwMode="auto">
          <a:xfrm>
            <a:off x="4876800" y="1959310"/>
            <a:ext cx="228600" cy="228600"/>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8" name="Oval 97"/>
          <p:cNvSpPr>
            <a:spLocks/>
          </p:cNvSpPr>
          <p:nvPr/>
        </p:nvSpPr>
        <p:spPr bwMode="auto">
          <a:xfrm>
            <a:off x="5334000" y="1959310"/>
            <a:ext cx="228600" cy="228600"/>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9" name="Oval 98"/>
          <p:cNvSpPr>
            <a:spLocks/>
          </p:cNvSpPr>
          <p:nvPr/>
        </p:nvSpPr>
        <p:spPr bwMode="auto">
          <a:xfrm>
            <a:off x="3505200" y="1959310"/>
            <a:ext cx="228600" cy="228600"/>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0" name="TextBox 59"/>
          <p:cNvSpPr txBox="1">
            <a:spLocks/>
          </p:cNvSpPr>
          <p:nvPr/>
        </p:nvSpPr>
        <p:spPr>
          <a:xfrm>
            <a:off x="6781800" y="914400"/>
            <a:ext cx="1556836" cy="830997"/>
          </a:xfrm>
          <a:prstGeom prst="rect">
            <a:avLst/>
          </a:prstGeom>
          <a:noFill/>
        </p:spPr>
        <p:txBody>
          <a:bodyPr wrap="none" rtlCol="0">
            <a:spAutoFit/>
          </a:bodyPr>
          <a:lstStyle/>
          <a:p>
            <a:pPr algn="ctr"/>
            <a:r>
              <a:rPr lang="en-US" dirty="0">
                <a:uFillTx/>
              </a:rPr>
              <a:t>Supervised</a:t>
            </a:r>
          </a:p>
          <a:p>
            <a:r>
              <a:rPr lang="en-US" dirty="0">
                <a:uFillTx/>
              </a:rPr>
              <a:t>Learning</a:t>
            </a:r>
          </a:p>
        </p:txBody>
      </p:sp>
      <p:sp>
        <p:nvSpPr>
          <p:cNvPr id="100" name="TextBox 99"/>
          <p:cNvSpPr txBox="1">
            <a:spLocks/>
          </p:cNvSpPr>
          <p:nvPr/>
        </p:nvSpPr>
        <p:spPr>
          <a:xfrm>
            <a:off x="6631078" y="3352800"/>
            <a:ext cx="1877437" cy="830997"/>
          </a:xfrm>
          <a:prstGeom prst="rect">
            <a:avLst/>
          </a:prstGeom>
          <a:noFill/>
        </p:spPr>
        <p:txBody>
          <a:bodyPr wrap="none" rtlCol="0">
            <a:spAutoFit/>
          </a:bodyPr>
          <a:lstStyle/>
          <a:p>
            <a:pPr algn="ctr"/>
            <a:r>
              <a:rPr lang="en-US" dirty="0">
                <a:uFillTx/>
              </a:rPr>
              <a:t>Unsupervised</a:t>
            </a:r>
          </a:p>
          <a:p>
            <a:pPr algn="ctr"/>
            <a:r>
              <a:rPr lang="en-US" dirty="0">
                <a:uFillTx/>
              </a:rPr>
              <a:t>Learning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Greedy Layer-Wise Training</a:t>
            </a:r>
          </a:p>
        </p:txBody>
      </p:sp>
      <p:sp>
        <p:nvSpPr>
          <p:cNvPr id="3" name="Content Placeholder 2"/>
          <p:cNvSpPr>
            <a:spLocks noGrp="1"/>
          </p:cNvSpPr>
          <p:nvPr>
            <p:ph idx="1"/>
          </p:nvPr>
        </p:nvSpPr>
        <p:spPr>
          <a:xfrm>
            <a:off x="609600" y="1295400"/>
            <a:ext cx="8077200" cy="4800600"/>
          </a:xfrm>
        </p:spPr>
        <p:txBody>
          <a:bodyPr>
            <a:normAutofit fontScale="92500"/>
          </a:bodyPr>
          <a:lstStyle/>
          <a:p>
            <a:pPr marL="457200" indent="-457200">
              <a:buClrTx/>
              <a:buFont typeface="+mj-lt"/>
              <a:buAutoNum type="arabicPeriod"/>
            </a:pPr>
            <a:r>
              <a:rPr lang="en-US" dirty="0">
                <a:uFillTx/>
              </a:rPr>
              <a:t>Train first layer using your data without the labels (unsupervised)</a:t>
            </a:r>
          </a:p>
          <a:p>
            <a:pPr marL="914400" lvl="1" indent="-457200">
              <a:buClrTx/>
            </a:pPr>
            <a:r>
              <a:rPr lang="en-US" dirty="0">
                <a:uFillTx/>
              </a:rPr>
              <a:t>Since there are no targets at this level, labels don't help.  Could also use the more abundant unlabeled data which is not part of the training set</a:t>
            </a:r>
          </a:p>
          <a:p>
            <a:pPr marL="457200" indent="-457200">
              <a:buClrTx/>
              <a:buFont typeface="+mj-lt"/>
              <a:buAutoNum type="arabicPeriod"/>
            </a:pPr>
            <a:r>
              <a:rPr lang="en-US" dirty="0">
                <a:uFillTx/>
              </a:rPr>
              <a:t>Then freeze the first layer parameters and start training the second layer using the output of the first layer as the unsupervised input to the second layer</a:t>
            </a:r>
          </a:p>
          <a:p>
            <a:pPr marL="457200" indent="-457200">
              <a:buClrTx/>
              <a:buFont typeface="+mj-lt"/>
              <a:buAutoNum type="arabicPeriod"/>
            </a:pPr>
            <a:r>
              <a:rPr lang="en-US" dirty="0">
                <a:uFillTx/>
              </a:rPr>
              <a:t>Repeat this for as many layers as desired</a:t>
            </a:r>
          </a:p>
          <a:p>
            <a:pPr marL="857250" lvl="1" indent="-457200">
              <a:buClrTx/>
            </a:pPr>
            <a:r>
              <a:rPr lang="en-US" dirty="0">
                <a:uFillTx/>
              </a:rPr>
              <a:t>This builds the set of robust features</a:t>
            </a:r>
          </a:p>
          <a:p>
            <a:pPr marL="457200" indent="-457200">
              <a:buClrTx/>
              <a:buFont typeface="+mj-lt"/>
              <a:buAutoNum type="arabicPeriod"/>
            </a:pPr>
            <a:r>
              <a:rPr lang="en-US" dirty="0">
                <a:uFillTx/>
              </a:rPr>
              <a:t>Use the outputs of the final layer as inputs to a supervised layer/model and train the last supervised </a:t>
            </a:r>
            <a:r>
              <a:rPr lang="en-US" dirty="0" err="1">
                <a:uFillTx/>
              </a:rPr>
              <a:t>layer(s</a:t>
            </a:r>
            <a:r>
              <a:rPr lang="en-US" dirty="0">
                <a:uFillTx/>
              </a:rPr>
              <a:t>) (leave early weights frozen)</a:t>
            </a:r>
          </a:p>
          <a:p>
            <a:pPr marL="457200" indent="-457200">
              <a:buClrTx/>
              <a:buFont typeface="+mj-lt"/>
              <a:buAutoNum type="arabicPeriod"/>
            </a:pPr>
            <a:r>
              <a:rPr lang="en-US" dirty="0">
                <a:uFillTx/>
              </a:rPr>
              <a:t>Unfreeze all weights and fine tune the full network by training with a supervised approach, given the </a:t>
            </a:r>
            <a:r>
              <a:rPr lang="en-US" i="1" dirty="0">
                <a:uFillTx/>
              </a:rPr>
              <a:t>pre-training </a:t>
            </a:r>
            <a:r>
              <a:rPr lang="en-US" dirty="0">
                <a:uFillTx/>
              </a:rPr>
              <a:t>weight settings</a:t>
            </a:r>
          </a:p>
          <a:p>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37</a:t>
            </a:fld>
            <a:endParaRPr lang="en-US">
              <a:uFillTx/>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Greedy Layer-Wise Training</a:t>
            </a:r>
          </a:p>
        </p:txBody>
      </p:sp>
      <p:sp>
        <p:nvSpPr>
          <p:cNvPr id="3" name="Content Placeholder 2"/>
          <p:cNvSpPr>
            <a:spLocks noGrp="1"/>
          </p:cNvSpPr>
          <p:nvPr>
            <p:ph idx="1"/>
          </p:nvPr>
        </p:nvSpPr>
        <p:spPr>
          <a:xfrm>
            <a:off x="685800" y="1143000"/>
            <a:ext cx="7772400" cy="4953000"/>
          </a:xfrm>
        </p:spPr>
        <p:txBody>
          <a:bodyPr/>
          <a:lstStyle/>
          <a:p>
            <a:r>
              <a:rPr lang="en-US" dirty="0">
                <a:uFillTx/>
              </a:rPr>
              <a:t>Greedy layer-wise training avoids many of the problems of trying to train a deep net in a supervised fashion</a:t>
            </a:r>
          </a:p>
          <a:p>
            <a:pPr lvl="1"/>
            <a:r>
              <a:rPr lang="en-US" dirty="0">
                <a:uFillTx/>
              </a:rPr>
              <a:t>Each layer gets full learning focus in its turn since it is the only current "top" layer (no unstable gradient issues, etc.)</a:t>
            </a:r>
          </a:p>
          <a:p>
            <a:pPr lvl="1"/>
            <a:r>
              <a:rPr lang="en-US" dirty="0">
                <a:uFillTx/>
              </a:rPr>
              <a:t>Can take advantage of unlabeled data</a:t>
            </a:r>
          </a:p>
          <a:p>
            <a:pPr lvl="1"/>
            <a:r>
              <a:rPr lang="en-US" dirty="0">
                <a:uFillTx/>
              </a:rPr>
              <a:t>When you finally tune the entire network with supervised training the network weights have already been adjusted so that you are in a good error basin and just need fine tuning.  This helps with problems of</a:t>
            </a:r>
          </a:p>
          <a:p>
            <a:pPr lvl="2"/>
            <a:r>
              <a:rPr lang="en-US" dirty="0">
                <a:uFillTx/>
              </a:rPr>
              <a:t>Ineffective early layer learning</a:t>
            </a:r>
          </a:p>
          <a:p>
            <a:pPr lvl="2"/>
            <a:r>
              <a:rPr lang="en-US" dirty="0">
                <a:uFillTx/>
              </a:rPr>
              <a:t>Deep network local minima</a:t>
            </a:r>
          </a:p>
          <a:p>
            <a:r>
              <a:rPr lang="en-US" dirty="0">
                <a:uFillTx/>
              </a:rPr>
              <a:t>The two early landmark approaches</a:t>
            </a:r>
          </a:p>
          <a:p>
            <a:pPr lvl="1"/>
            <a:r>
              <a:rPr lang="en-US" dirty="0"/>
              <a:t>Deep Belief Networks</a:t>
            </a:r>
          </a:p>
          <a:p>
            <a:pPr lvl="1"/>
            <a:r>
              <a:rPr lang="en-US" dirty="0">
                <a:uFillTx/>
              </a:rPr>
              <a:t>Stacked Auto-Encoders</a:t>
            </a: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38</a:t>
            </a:fld>
            <a:endParaRPr lang="en-US">
              <a:uFillTx/>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60000"/>
            <a:lumOff val="40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rcRect r="21879"/>
          <a:stretch>
            <a:fillRect/>
          </a:stretch>
        </p:blipFill>
        <p:spPr>
          <a:xfrm>
            <a:off x="6019800" y="2832100"/>
            <a:ext cx="2992790" cy="4025900"/>
          </a:xfrm>
          <a:prstGeom prst="rect">
            <a:avLst/>
          </a:prstGeom>
        </p:spPr>
      </p:pic>
      <p:sp>
        <p:nvSpPr>
          <p:cNvPr id="2" name="Title 1"/>
          <p:cNvSpPr>
            <a:spLocks noGrp="1"/>
          </p:cNvSpPr>
          <p:nvPr>
            <p:ph type="title"/>
          </p:nvPr>
        </p:nvSpPr>
        <p:spPr>
          <a:xfrm>
            <a:off x="609600" y="0"/>
            <a:ext cx="7772400" cy="838200"/>
          </a:xfrm>
        </p:spPr>
        <p:txBody>
          <a:bodyPr/>
          <a:lstStyle/>
          <a:p>
            <a:r>
              <a:rPr lang="en-US" dirty="0">
                <a:uFillTx/>
              </a:rPr>
              <a:t>Auto-Encoders</a:t>
            </a:r>
          </a:p>
        </p:txBody>
      </p:sp>
      <p:sp>
        <p:nvSpPr>
          <p:cNvPr id="3" name="Content Placeholder 2"/>
          <p:cNvSpPr>
            <a:spLocks noGrp="1"/>
          </p:cNvSpPr>
          <p:nvPr>
            <p:ph idx="1"/>
          </p:nvPr>
        </p:nvSpPr>
        <p:spPr>
          <a:xfrm>
            <a:off x="228600" y="762000"/>
            <a:ext cx="8610600" cy="2070100"/>
          </a:xfrm>
        </p:spPr>
        <p:txBody>
          <a:bodyPr>
            <a:normAutofit fontScale="92500" lnSpcReduction="20000"/>
          </a:bodyPr>
          <a:lstStyle/>
          <a:p>
            <a:r>
              <a:rPr lang="en-US" dirty="0">
                <a:uFillTx/>
              </a:rPr>
              <a:t>A type of unsupervised learning which discovers generic features of the data</a:t>
            </a:r>
          </a:p>
          <a:p>
            <a:pPr lvl="1"/>
            <a:r>
              <a:rPr lang="en-US" dirty="0">
                <a:uFillTx/>
              </a:rPr>
              <a:t>Learn identity function by learning important sub-features</a:t>
            </a:r>
          </a:p>
          <a:p>
            <a:pPr lvl="1"/>
            <a:r>
              <a:rPr lang="en-US" dirty="0">
                <a:uFillTx/>
              </a:rPr>
              <a:t>Compression, etc. – </a:t>
            </a:r>
            <a:r>
              <a:rPr lang="en-US" dirty="0" err="1">
                <a:uFillTx/>
              </a:rPr>
              <a:t>Undercomplete</a:t>
            </a:r>
            <a:r>
              <a:rPr lang="en-US" dirty="0"/>
              <a:t> |</a:t>
            </a:r>
            <a:r>
              <a:rPr lang="en-US" b="1" dirty="0"/>
              <a:t>h</a:t>
            </a:r>
            <a:r>
              <a:rPr lang="en-US" dirty="0"/>
              <a:t>| &lt; |</a:t>
            </a:r>
            <a:r>
              <a:rPr lang="en-US" b="1" dirty="0"/>
              <a:t>x</a:t>
            </a:r>
            <a:r>
              <a:rPr lang="en-US" dirty="0"/>
              <a:t>|</a:t>
            </a:r>
          </a:p>
          <a:p>
            <a:pPr lvl="1"/>
            <a:r>
              <a:rPr lang="en-US" dirty="0">
                <a:uFillTx/>
              </a:rPr>
              <a:t>For </a:t>
            </a:r>
            <a:r>
              <a:rPr lang="en-US" dirty="0"/>
              <a:t>|</a:t>
            </a:r>
            <a:r>
              <a:rPr lang="en-US" b="1" dirty="0"/>
              <a:t>h</a:t>
            </a:r>
            <a:r>
              <a:rPr lang="en-US" dirty="0"/>
              <a:t>| ≥ |</a:t>
            </a:r>
            <a:r>
              <a:rPr lang="en-US" b="1" dirty="0"/>
              <a:t>x</a:t>
            </a:r>
            <a:r>
              <a:rPr lang="en-US" dirty="0"/>
              <a:t>| (</a:t>
            </a:r>
            <a:r>
              <a:rPr lang="en-US" dirty="0" err="1"/>
              <a:t>Overcomplete</a:t>
            </a:r>
            <a:r>
              <a:rPr lang="en-US" dirty="0"/>
              <a:t> case more common in deep nets) use regularized </a:t>
            </a:r>
            <a:r>
              <a:rPr lang="en-US" dirty="0" err="1"/>
              <a:t>autoencoding</a:t>
            </a:r>
            <a:r>
              <a:rPr lang="en-US" dirty="0"/>
              <a:t>: Loss function includes regularizer to make sure we don’t just pass through the data (e.g. sparsity, noise robustness, etc.)</a:t>
            </a:r>
            <a:endParaRPr lang="en-US" dirty="0">
              <a:uFillTx/>
            </a:endParaRPr>
          </a:p>
        </p:txBody>
      </p:sp>
      <p:sp>
        <p:nvSpPr>
          <p:cNvPr id="5" name="Slide Number Placeholder 4"/>
          <p:cNvSpPr>
            <a:spLocks noGrp="1"/>
          </p:cNvSpPr>
          <p:nvPr>
            <p:ph type="sldNum" sz="quarter" idx="12"/>
          </p:nvPr>
        </p:nvSpPr>
        <p:spPr>
          <a:xfrm>
            <a:off x="6858000" y="6248400"/>
            <a:ext cx="1905000" cy="457200"/>
          </a:xfrm>
        </p:spPr>
        <p:txBody>
          <a:bodyPr/>
          <a:lstStyle/>
          <a:p>
            <a:pPr>
              <a:defRPr>
                <a:uFillTx/>
              </a:defRPr>
            </a:pPr>
            <a:fld id="{693AB152-2227-4B45-9010-C68F73A2215D}" type="slidenum">
              <a:rPr lang="en-US" smtClean="0">
                <a:uFillTx/>
              </a:rPr>
              <a:pPr>
                <a:defRPr>
                  <a:uFillTx/>
                </a:defRPr>
              </a:pPr>
              <a:t>39</a:t>
            </a:fld>
            <a:endParaRPr lang="en-US" dirty="0">
              <a:uFillTx/>
            </a:endParaRPr>
          </a:p>
        </p:txBody>
      </p:sp>
      <p:pic>
        <p:nvPicPr>
          <p:cNvPr id="6" name="Picture 5"/>
          <p:cNvPicPr>
            <a:picLocks noChangeAspect="1"/>
          </p:cNvPicPr>
          <p:nvPr/>
        </p:nvPicPr>
        <p:blipFill>
          <a:blip r:embed="rId4"/>
          <a:srcRect/>
          <a:stretch>
            <a:fillRect/>
          </a:stretch>
        </p:blipFill>
        <p:spPr bwMode="auto">
          <a:xfrm>
            <a:off x="228600" y="2895600"/>
            <a:ext cx="2783925" cy="3810000"/>
          </a:xfrm>
          <a:prstGeom prst="rect">
            <a:avLst/>
          </a:prstGeom>
          <a:noFill/>
          <a:ln w="9525">
            <a:noFill/>
            <a:miter lim="800000"/>
          </a:ln>
        </p:spPr>
      </p:pic>
      <p:pic>
        <p:nvPicPr>
          <p:cNvPr id="7" name="Picture 6"/>
          <p:cNvPicPr>
            <a:picLocks noChangeAspect="1"/>
          </p:cNvPicPr>
          <p:nvPr/>
        </p:nvPicPr>
        <p:blipFill>
          <a:blip r:embed="rId5"/>
          <a:srcRect/>
          <a:stretch>
            <a:fillRect/>
          </a:stretch>
        </p:blipFill>
        <p:spPr bwMode="auto">
          <a:xfrm>
            <a:off x="3505200" y="2895600"/>
            <a:ext cx="2299799" cy="3810000"/>
          </a:xfrm>
          <a:prstGeom prst="rect">
            <a:avLst/>
          </a:prstGeom>
          <a:noFill/>
          <a:ln w="9525">
            <a:noFill/>
            <a:miter lim="800000"/>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772400" cy="838200"/>
          </a:xfrm>
        </p:spPr>
        <p:txBody>
          <a:bodyPr/>
          <a:lstStyle/>
          <a:p>
            <a:r>
              <a:rPr lang="en-US" dirty="0">
                <a:uFillTx/>
              </a:rPr>
              <a:t>Deep Learning Tasks</a:t>
            </a:r>
          </a:p>
        </p:txBody>
      </p:sp>
      <p:sp>
        <p:nvSpPr>
          <p:cNvPr id="3" name="Content Placeholder 2"/>
          <p:cNvSpPr>
            <a:spLocks noGrp="1"/>
          </p:cNvSpPr>
          <p:nvPr>
            <p:ph idx="1"/>
          </p:nvPr>
        </p:nvSpPr>
        <p:spPr>
          <a:xfrm>
            <a:off x="685800" y="838200"/>
            <a:ext cx="7772400" cy="1447800"/>
          </a:xfrm>
        </p:spPr>
        <p:txBody>
          <a:bodyPr>
            <a:normAutofit fontScale="92500" lnSpcReduction="10000"/>
          </a:bodyPr>
          <a:lstStyle/>
          <a:p>
            <a:r>
              <a:rPr lang="en-US" dirty="0">
                <a:uFillTx/>
              </a:rPr>
              <a:t>Images Example: view of a learned vision feature layer (Basis)</a:t>
            </a:r>
          </a:p>
          <a:p>
            <a:r>
              <a:rPr lang="en-US" kern="1200" dirty="0">
                <a:latin typeface="Times New Roman" charset="0"/>
              </a:rPr>
              <a:t>Each square in the figure shows the input image that maximally activates one of  the 100 units</a:t>
            </a:r>
            <a:endParaRPr lang="en-US" dirty="0">
              <a:uFillTx/>
            </a:endParaRPr>
          </a:p>
          <a:p>
            <a:pPr lvl="1">
              <a:buNone/>
            </a:pPr>
            <a:r>
              <a:rPr lang="en-US" dirty="0">
                <a:uFillTx/>
              </a:rPr>
              <a:t> </a:t>
            </a:r>
          </a:p>
        </p:txBody>
      </p:sp>
      <p:sp>
        <p:nvSpPr>
          <p:cNvPr id="4" name="Footer Placeholder 3"/>
          <p:cNvSpPr>
            <a:spLocks noGrp="1"/>
          </p:cNvSpPr>
          <p:nvPr>
            <p:ph type="ftr" sz="quarter" idx="11"/>
          </p:nvPr>
        </p:nvSpPr>
        <p:spPr/>
        <p:txBody>
          <a:bodyPr/>
          <a:lstStyle/>
          <a:p>
            <a:pPr>
              <a:defRPr>
                <a:uFillTx/>
              </a:defRPr>
            </a:pPr>
            <a:r>
              <a:rPr lang="en-US">
                <a:uFillTx/>
              </a:rPr>
              <a:t>CS 270 – Deep Learning</a:t>
            </a:r>
            <a:endParaRPr lang="en-US" dirty="0">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4</a:t>
            </a:fld>
            <a:endParaRPr lang="en-US" dirty="0">
              <a:uFillTx/>
            </a:endParaRPr>
          </a:p>
        </p:txBody>
      </p:sp>
      <p:pic>
        <p:nvPicPr>
          <p:cNvPr id="6" name="Picture 5" descr="AE.tiff"/>
          <p:cNvPicPr>
            <a:picLocks noChangeAspect="1"/>
          </p:cNvPicPr>
          <p:nvPr/>
        </p:nvPicPr>
        <p:blipFill>
          <a:blip r:embed="rId3"/>
          <a:stretch>
            <a:fillRect/>
          </a:stretch>
        </p:blipFill>
        <p:spPr>
          <a:xfrm>
            <a:off x="2181225" y="2286000"/>
            <a:ext cx="4425950" cy="442595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60000"/>
            <a:lumOff val="4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497374" y="2590800"/>
            <a:ext cx="3341826" cy="4219055"/>
          </a:xfrm>
          <a:prstGeom prst="rect">
            <a:avLst/>
          </a:prstGeom>
        </p:spPr>
      </p:pic>
      <p:sp>
        <p:nvSpPr>
          <p:cNvPr id="2" name="Title 1"/>
          <p:cNvSpPr>
            <a:spLocks noGrp="1"/>
          </p:cNvSpPr>
          <p:nvPr>
            <p:ph type="title"/>
          </p:nvPr>
        </p:nvSpPr>
        <p:spPr>
          <a:xfrm>
            <a:off x="609600" y="76200"/>
            <a:ext cx="7772400" cy="838200"/>
          </a:xfrm>
        </p:spPr>
        <p:txBody>
          <a:bodyPr/>
          <a:lstStyle/>
          <a:p>
            <a:r>
              <a:rPr lang="en-US" dirty="0">
                <a:uFillTx/>
              </a:rPr>
              <a:t>Stacked Auto-Encoders</a:t>
            </a:r>
          </a:p>
        </p:txBody>
      </p:sp>
      <p:sp>
        <p:nvSpPr>
          <p:cNvPr id="3" name="Content Placeholder 2"/>
          <p:cNvSpPr>
            <a:spLocks noGrp="1"/>
          </p:cNvSpPr>
          <p:nvPr>
            <p:ph idx="1"/>
          </p:nvPr>
        </p:nvSpPr>
        <p:spPr>
          <a:xfrm>
            <a:off x="685800" y="914401"/>
            <a:ext cx="7772400" cy="1371600"/>
          </a:xfrm>
        </p:spPr>
        <p:txBody>
          <a:bodyPr>
            <a:normAutofit fontScale="92500" lnSpcReduction="20000"/>
          </a:bodyPr>
          <a:lstStyle/>
          <a:p>
            <a:r>
              <a:rPr lang="en-US" dirty="0" err="1">
                <a:uFillTx/>
              </a:rPr>
              <a:t>Bengio</a:t>
            </a:r>
            <a:r>
              <a:rPr lang="en-US" dirty="0">
                <a:uFillTx/>
              </a:rPr>
              <a:t> (2007) – After Deep Belief Networks (2006)</a:t>
            </a:r>
          </a:p>
          <a:p>
            <a:r>
              <a:rPr lang="en-US" dirty="0">
                <a:uFillTx/>
              </a:rPr>
              <a:t>Stack many (sparse) auto-encoders in succession and train them using greedy layer-wise training</a:t>
            </a:r>
          </a:p>
          <a:p>
            <a:r>
              <a:rPr lang="en-US" dirty="0">
                <a:uFillTx/>
              </a:rPr>
              <a:t>Drop the decode output layer each time</a:t>
            </a:r>
          </a:p>
        </p:txBody>
      </p:sp>
      <p:sp>
        <p:nvSpPr>
          <p:cNvPr id="5" name="Slide Number Placeholder 4"/>
          <p:cNvSpPr>
            <a:spLocks noGrp="1"/>
          </p:cNvSpPr>
          <p:nvPr>
            <p:ph type="sldNum" sz="quarter" idx="12"/>
          </p:nvPr>
        </p:nvSpPr>
        <p:spPr>
          <a:xfrm>
            <a:off x="6858000" y="6248400"/>
            <a:ext cx="1905000" cy="457200"/>
          </a:xfrm>
        </p:spPr>
        <p:txBody>
          <a:bodyPr/>
          <a:lstStyle/>
          <a:p>
            <a:pPr>
              <a:defRPr>
                <a:uFillTx/>
              </a:defRPr>
            </a:pPr>
            <a:fld id="{693AB152-2227-4B45-9010-C68F73A2215D}" type="slidenum">
              <a:rPr lang="en-US" smtClean="0">
                <a:uFillTx/>
              </a:rPr>
              <a:pPr>
                <a:defRPr>
                  <a:uFillTx/>
                </a:defRPr>
              </a:pPr>
              <a:t>40</a:t>
            </a:fld>
            <a:endParaRPr lang="en-US" dirty="0">
              <a:uFillTx/>
            </a:endParaRPr>
          </a:p>
        </p:txBody>
      </p:sp>
      <p:pic>
        <p:nvPicPr>
          <p:cNvPr id="6" name="Picture 5"/>
          <p:cNvPicPr>
            <a:picLocks noChangeAspect="1"/>
          </p:cNvPicPr>
          <p:nvPr/>
        </p:nvPicPr>
        <p:blipFill>
          <a:blip r:embed="rId3"/>
          <a:stretch>
            <a:fillRect/>
          </a:stretch>
        </p:blipFill>
        <p:spPr>
          <a:xfrm>
            <a:off x="838200" y="2411963"/>
            <a:ext cx="3139771" cy="4293638"/>
          </a:xfrm>
          <a:prstGeom prst="rect">
            <a:avLst/>
          </a:prstGeom>
        </p:spPr>
      </p:pic>
      <p:pic>
        <p:nvPicPr>
          <p:cNvPr id="8" name="Picture 7"/>
          <p:cNvPicPr>
            <a:picLocks noChangeAspect="1"/>
          </p:cNvPicPr>
          <p:nvPr/>
        </p:nvPicPr>
        <p:blipFill>
          <a:blip r:embed="rId3"/>
          <a:srcRect r="64677" b="7099"/>
          <a:stretch>
            <a:fillRect/>
          </a:stretch>
        </p:blipFill>
        <p:spPr>
          <a:xfrm>
            <a:off x="4452979" y="2188934"/>
            <a:ext cx="1109075" cy="398883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772400" cy="838200"/>
          </a:xfrm>
        </p:spPr>
        <p:txBody>
          <a:bodyPr/>
          <a:lstStyle/>
          <a:p>
            <a:r>
              <a:rPr lang="en-US" dirty="0">
                <a:uFillTx/>
              </a:rPr>
              <a:t>Stacked Auto-Encoders</a:t>
            </a:r>
          </a:p>
        </p:txBody>
      </p:sp>
      <p:sp>
        <p:nvSpPr>
          <p:cNvPr id="3" name="Content Placeholder 2"/>
          <p:cNvSpPr>
            <a:spLocks noGrp="1"/>
          </p:cNvSpPr>
          <p:nvPr>
            <p:ph idx="1"/>
          </p:nvPr>
        </p:nvSpPr>
        <p:spPr>
          <a:xfrm>
            <a:off x="685800" y="914400"/>
            <a:ext cx="7772400" cy="1572145"/>
          </a:xfrm>
        </p:spPr>
        <p:txBody>
          <a:bodyPr/>
          <a:lstStyle/>
          <a:p>
            <a:r>
              <a:rPr lang="en-US" dirty="0">
                <a:uFillTx/>
              </a:rPr>
              <a:t>Do supervised training (can now only used labeled examples) on the last layer using final features</a:t>
            </a:r>
          </a:p>
          <a:p>
            <a:r>
              <a:rPr lang="en-US" dirty="0">
                <a:uFillTx/>
              </a:rPr>
              <a:t>Then do supervised training on the entire network to fine- tune all weights</a:t>
            </a:r>
          </a:p>
        </p:txBody>
      </p:sp>
      <p:sp>
        <p:nvSpPr>
          <p:cNvPr id="5" name="Slide Number Placeholder 4"/>
          <p:cNvSpPr>
            <a:spLocks noGrp="1"/>
          </p:cNvSpPr>
          <p:nvPr>
            <p:ph type="sldNum" sz="quarter" idx="12"/>
          </p:nvPr>
        </p:nvSpPr>
        <p:spPr>
          <a:xfrm>
            <a:off x="6858000" y="6248400"/>
            <a:ext cx="1905000" cy="457200"/>
          </a:xfrm>
        </p:spPr>
        <p:txBody>
          <a:bodyPr/>
          <a:lstStyle/>
          <a:p>
            <a:pPr>
              <a:defRPr>
                <a:uFillTx/>
              </a:defRPr>
            </a:pPr>
            <a:fld id="{693AB152-2227-4B45-9010-C68F73A2215D}" type="slidenum">
              <a:rPr lang="en-US" smtClean="0">
                <a:uFillTx/>
              </a:rPr>
              <a:pPr>
                <a:defRPr>
                  <a:uFillTx/>
                </a:defRPr>
              </a:pPr>
              <a:t>41</a:t>
            </a:fld>
            <a:endParaRPr lang="en-US" dirty="0">
              <a:uFillTx/>
            </a:endParaRPr>
          </a:p>
        </p:txBody>
      </p:sp>
      <p:pic>
        <p:nvPicPr>
          <p:cNvPr id="8" name="Picture 7"/>
          <p:cNvPicPr>
            <a:picLocks noChangeAspect="1"/>
          </p:cNvPicPr>
          <p:nvPr/>
        </p:nvPicPr>
        <p:blipFill>
          <a:blip r:embed="rId3"/>
          <a:stretch>
            <a:fillRect/>
          </a:stretch>
        </p:blipFill>
        <p:spPr>
          <a:xfrm>
            <a:off x="152401" y="3048000"/>
            <a:ext cx="3377046" cy="2971800"/>
          </a:xfrm>
          <a:prstGeom prst="rect">
            <a:avLst/>
          </a:prstGeom>
        </p:spPr>
      </p:pic>
      <p:pic>
        <p:nvPicPr>
          <p:cNvPr id="9" name="Picture 8"/>
          <p:cNvPicPr>
            <a:picLocks noChangeAspect="1"/>
          </p:cNvPicPr>
          <p:nvPr/>
        </p:nvPicPr>
        <p:blipFill>
          <a:blip r:embed="rId4"/>
          <a:stretch>
            <a:fillRect/>
          </a:stretch>
        </p:blipFill>
        <p:spPr>
          <a:xfrm>
            <a:off x="3962400" y="2433117"/>
            <a:ext cx="5097792" cy="4424883"/>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42</a:t>
            </a:fld>
            <a:endParaRPr lang="en-US">
              <a:uFillTx/>
            </a:endParaRPr>
          </a:p>
        </p:txBody>
      </p:sp>
      <p:pic>
        <p:nvPicPr>
          <p:cNvPr id="7" name="Picture 6"/>
          <p:cNvPicPr>
            <a:picLocks noChangeAspect="1"/>
          </p:cNvPicPr>
          <p:nvPr/>
        </p:nvPicPr>
        <p:blipFill>
          <a:blip r:embed="rId2"/>
          <a:stretch>
            <a:fillRect/>
          </a:stretch>
        </p:blipFill>
        <p:spPr>
          <a:xfrm>
            <a:off x="1600200" y="76200"/>
            <a:ext cx="6130012" cy="6705600"/>
          </a:xfrm>
          <a:prstGeom prst="rect">
            <a:avLst/>
          </a:prstGeom>
        </p:spPr>
      </p:pic>
    </p:spTree>
    <p:extLst>
      <p:ext uri="{BB962C8B-B14F-4D97-AF65-F5344CB8AC3E}">
        <p14:creationId xmlns:p14="http://schemas.microsoft.com/office/powerpoint/2010/main" val="22969339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Sparse Encoders</a:t>
            </a:r>
          </a:p>
        </p:txBody>
      </p:sp>
      <p:sp>
        <p:nvSpPr>
          <p:cNvPr id="3" name="Content Placeholder 2"/>
          <p:cNvSpPr>
            <a:spLocks noGrp="1"/>
          </p:cNvSpPr>
          <p:nvPr>
            <p:ph idx="1"/>
          </p:nvPr>
        </p:nvSpPr>
        <p:spPr>
          <a:xfrm>
            <a:off x="685800" y="1066800"/>
            <a:ext cx="7848600" cy="5181600"/>
          </a:xfrm>
        </p:spPr>
        <p:txBody>
          <a:bodyPr>
            <a:normAutofit fontScale="92500" lnSpcReduction="20000"/>
          </a:bodyPr>
          <a:lstStyle/>
          <a:p>
            <a:r>
              <a:rPr lang="en-US" dirty="0">
                <a:uFillTx/>
              </a:rPr>
              <a:t>Auto encoders will often do a dimensionality reduction</a:t>
            </a:r>
          </a:p>
          <a:p>
            <a:pPr lvl="1"/>
            <a:r>
              <a:rPr lang="en-US" dirty="0">
                <a:uFillTx/>
              </a:rPr>
              <a:t>PCA-like or non-linear dimensionality reduction</a:t>
            </a:r>
          </a:p>
          <a:p>
            <a:r>
              <a:rPr lang="en-US" dirty="0">
                <a:uFillTx/>
              </a:rPr>
              <a:t>This leads to a "dense" representation which is nice in terms of parsimony</a:t>
            </a:r>
          </a:p>
          <a:p>
            <a:pPr lvl="1"/>
            <a:r>
              <a:rPr lang="en-US" dirty="0">
                <a:uFillTx/>
              </a:rPr>
              <a:t>All features typically have non-zero values for any input and the combination of values contains the compressed information</a:t>
            </a:r>
          </a:p>
          <a:p>
            <a:r>
              <a:rPr lang="en-US" dirty="0">
                <a:uFillTx/>
              </a:rPr>
              <a:t>However, this distributed and entangled representation can often make it more difficult for successive layers to pick out the salient features</a:t>
            </a:r>
          </a:p>
          <a:p>
            <a:r>
              <a:rPr lang="en-US" dirty="0">
                <a:uFillTx/>
              </a:rPr>
              <a:t>A </a:t>
            </a:r>
            <a:r>
              <a:rPr lang="en-US" i="1" dirty="0">
                <a:uFillTx/>
              </a:rPr>
              <a:t>sparse </a:t>
            </a:r>
            <a:r>
              <a:rPr lang="en-US" dirty="0">
                <a:uFillTx/>
              </a:rPr>
              <a:t>representation uses more features where at any given time many/most of the features will have a 0 value (</a:t>
            </a:r>
            <a:r>
              <a:rPr lang="en-US" dirty="0" err="1">
                <a:uFillTx/>
              </a:rPr>
              <a:t>ReLUs</a:t>
            </a:r>
            <a:r>
              <a:rPr lang="en-US" dirty="0">
                <a:uFillTx/>
              </a:rPr>
              <a:t> help)</a:t>
            </a:r>
          </a:p>
          <a:p>
            <a:pPr lvl="1"/>
            <a:r>
              <a:rPr lang="en-US" dirty="0">
                <a:uFillTx/>
              </a:rPr>
              <a:t>Thus there is an im</a:t>
            </a:r>
            <a:r>
              <a:rPr lang="en-US" dirty="0"/>
              <a:t>plicit compression each time but with varying nodes</a:t>
            </a:r>
            <a:endParaRPr lang="en-US" dirty="0">
              <a:uFillTx/>
            </a:endParaRPr>
          </a:p>
          <a:p>
            <a:pPr lvl="1"/>
            <a:r>
              <a:rPr lang="en-US" dirty="0">
                <a:uFillTx/>
              </a:rPr>
              <a:t>This leads to more localist variable length encodings where a particular node (or small group of nodes) with value 1 signifies the presence of a high-order feature (small set of bases)</a:t>
            </a:r>
          </a:p>
          <a:p>
            <a:pPr lvl="1"/>
            <a:r>
              <a:rPr lang="en-US" dirty="0">
                <a:uFillTx/>
              </a:rPr>
              <a:t>A type of simplicity bottleneck (regularizer)</a:t>
            </a:r>
          </a:p>
          <a:p>
            <a:pPr lvl="1"/>
            <a:r>
              <a:rPr lang="en-US" dirty="0">
                <a:uFillTx/>
              </a:rPr>
              <a:t>This is easier for subsequent layers to use for learning</a:t>
            </a:r>
          </a:p>
          <a:p>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43</a:t>
            </a:fld>
            <a:endParaRPr lang="en-US">
              <a:uFillTx/>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838200"/>
          </a:xfrm>
        </p:spPr>
        <p:txBody>
          <a:bodyPr/>
          <a:lstStyle/>
          <a:p>
            <a:r>
              <a:rPr lang="en-US" dirty="0">
                <a:uFillTx/>
              </a:rPr>
              <a:t>Sparse Representation</a:t>
            </a:r>
          </a:p>
        </p:txBody>
      </p:sp>
      <p:sp>
        <p:nvSpPr>
          <p:cNvPr id="3" name="Content Placeholder 2"/>
          <p:cNvSpPr>
            <a:spLocks noGrp="1"/>
          </p:cNvSpPr>
          <p:nvPr>
            <p:ph idx="1"/>
          </p:nvPr>
        </p:nvSpPr>
        <p:spPr>
          <a:xfrm>
            <a:off x="685800" y="685800"/>
            <a:ext cx="7772400" cy="1524000"/>
          </a:xfrm>
        </p:spPr>
        <p:txBody>
          <a:bodyPr>
            <a:normAutofit lnSpcReduction="10000"/>
          </a:bodyPr>
          <a:lstStyle/>
          <a:p>
            <a:r>
              <a:rPr lang="en-US" dirty="0">
                <a:uFillTx/>
              </a:rPr>
              <a:t>For bases below, which is easier to see intuition for current pattern - if a few of these are on and the rest 0, or if all have some non-zero value? </a:t>
            </a:r>
          </a:p>
          <a:p>
            <a:r>
              <a:rPr lang="en-US" dirty="0">
                <a:uFillTx/>
              </a:rPr>
              <a:t>Easier to learn if sparse</a:t>
            </a: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44</a:t>
            </a:fld>
            <a:endParaRPr lang="en-US">
              <a:uFillTx/>
            </a:endParaRPr>
          </a:p>
        </p:txBody>
      </p:sp>
      <p:pic>
        <p:nvPicPr>
          <p:cNvPr id="6" name="Picture 5" descr="AE.tiff"/>
          <p:cNvPicPr>
            <a:picLocks noChangeAspect="1"/>
          </p:cNvPicPr>
          <p:nvPr/>
        </p:nvPicPr>
        <p:blipFill>
          <a:blip r:embed="rId3"/>
          <a:stretch>
            <a:fillRect/>
          </a:stretch>
        </p:blipFill>
        <p:spPr>
          <a:xfrm>
            <a:off x="2355850" y="2362200"/>
            <a:ext cx="4425950" cy="442595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72400" cy="838200"/>
          </a:xfrm>
        </p:spPr>
        <p:txBody>
          <a:bodyPr/>
          <a:lstStyle/>
          <a:p>
            <a:r>
              <a:rPr lang="en-US" dirty="0">
                <a:uFillTx/>
              </a:rPr>
              <a:t>How do we implement a sparse Auto-Encoder?</a:t>
            </a:r>
          </a:p>
        </p:txBody>
      </p:sp>
      <p:sp>
        <p:nvSpPr>
          <p:cNvPr id="3" name="Content Placeholder 2"/>
          <p:cNvSpPr>
            <a:spLocks noGrp="1"/>
          </p:cNvSpPr>
          <p:nvPr>
            <p:ph idx="1"/>
          </p:nvPr>
        </p:nvSpPr>
        <p:spPr>
          <a:xfrm>
            <a:off x="685800" y="1524000"/>
            <a:ext cx="7772400" cy="4724400"/>
          </a:xfrm>
        </p:spPr>
        <p:txBody>
          <a:bodyPr>
            <a:normAutofit/>
          </a:bodyPr>
          <a:lstStyle/>
          <a:p>
            <a:r>
              <a:rPr lang="en-US" dirty="0">
                <a:uFillTx/>
              </a:rPr>
              <a:t>Use more hidden nodes in the encoder</a:t>
            </a:r>
          </a:p>
          <a:p>
            <a:r>
              <a:rPr lang="en-US" dirty="0">
                <a:uFillTx/>
              </a:rPr>
              <a:t>Use regularization techniques which encourage sparseness (e.g. a significant portion of nodes have 0 output for any given input)</a:t>
            </a:r>
          </a:p>
          <a:p>
            <a:pPr lvl="1"/>
            <a:r>
              <a:rPr lang="en-US" dirty="0">
                <a:uFillTx/>
              </a:rPr>
              <a:t>Penalty in the learning function for non-zero nodes</a:t>
            </a:r>
          </a:p>
          <a:p>
            <a:pPr lvl="1"/>
            <a:r>
              <a:rPr lang="en-US" dirty="0">
                <a:uFillTx/>
              </a:rPr>
              <a:t>Weight decay</a:t>
            </a:r>
          </a:p>
          <a:p>
            <a:pPr lvl="1"/>
            <a:r>
              <a:rPr lang="en-US" dirty="0">
                <a:uFillTx/>
              </a:rPr>
              <a:t>etc.</a:t>
            </a:r>
          </a:p>
          <a:p>
            <a:r>
              <a:rPr lang="en-US" dirty="0">
                <a:uFillTx/>
              </a:rPr>
              <a:t>De-noising Auto-Encoder</a:t>
            </a:r>
          </a:p>
          <a:p>
            <a:pPr lvl="1"/>
            <a:r>
              <a:rPr lang="en-US" dirty="0">
                <a:uFillTx/>
              </a:rPr>
              <a:t>Stochastically corrupt training instance each time, but still train auto-encoder to decode the uncorrupted instance, forcing it to </a:t>
            </a:r>
            <a:r>
              <a:rPr lang="en-US" dirty="0"/>
              <a:t>de-noise and learn </a:t>
            </a:r>
            <a:r>
              <a:rPr lang="en-US" dirty="0">
                <a:uFillTx/>
              </a:rPr>
              <a:t>conditional dependencies within the instance </a:t>
            </a:r>
          </a:p>
          <a:p>
            <a:pPr lvl="1"/>
            <a:r>
              <a:rPr lang="en-US" dirty="0">
                <a:uFillTx/>
              </a:rPr>
              <a:t>Improved empirical results, handles missing values well</a:t>
            </a:r>
          </a:p>
          <a:p>
            <a:pPr lvl="1"/>
            <a:endParaRPr lang="en-US" dirty="0">
              <a:uFillTx/>
            </a:endParaRPr>
          </a:p>
          <a:p>
            <a:pPr lvl="1"/>
            <a:endParaRPr lang="en-US" dirty="0">
              <a:uFillTx/>
            </a:endParaRPr>
          </a:p>
          <a:p>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45</a:t>
            </a:fld>
            <a:endParaRPr lang="en-US">
              <a:uFillTx/>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Stacked Auto</a:t>
            </a:r>
            <a:r>
              <a:rPr lang="en-US">
                <a:uFillTx/>
              </a:rPr>
              <a:t>-Encoders</a:t>
            </a:r>
          </a:p>
        </p:txBody>
      </p:sp>
      <p:sp>
        <p:nvSpPr>
          <p:cNvPr id="3" name="Content Placeholder 2"/>
          <p:cNvSpPr>
            <a:spLocks noGrp="1"/>
          </p:cNvSpPr>
          <p:nvPr>
            <p:ph idx="1"/>
          </p:nvPr>
        </p:nvSpPr>
        <p:spPr/>
        <p:txBody>
          <a:bodyPr>
            <a:normAutofit fontScale="92500" lnSpcReduction="10000"/>
          </a:bodyPr>
          <a:lstStyle/>
          <a:p>
            <a:r>
              <a:rPr lang="en-US" dirty="0">
                <a:uFillTx/>
              </a:rPr>
              <a:t>Concatenation approach (i.e. using both hidden features and original features in final (or other) layers) can be better if not doing fine tuning.  If fine tuning, the pure replacement approach works well.</a:t>
            </a:r>
          </a:p>
          <a:p>
            <a:r>
              <a:rPr lang="en-US" dirty="0">
                <a:uFillTx/>
              </a:rPr>
              <a:t>Always fine tune if there is a sufficient amount of labeled data</a:t>
            </a:r>
          </a:p>
          <a:p>
            <a:r>
              <a:rPr lang="en-US" dirty="0"/>
              <a:t>For real valued inputs, auto-encode training is regression and thus could use linear output node activations (thrown out after anyways), still </a:t>
            </a:r>
            <a:r>
              <a:rPr lang="en-US" dirty="0" err="1"/>
              <a:t>ReLU</a:t>
            </a:r>
            <a:r>
              <a:rPr lang="en-US" dirty="0"/>
              <a:t>/non-linear at hidden which are final nodes</a:t>
            </a:r>
            <a:endParaRPr lang="en-US" dirty="0">
              <a:uFillTx/>
            </a:endParaRPr>
          </a:p>
          <a:p>
            <a:r>
              <a:rPr lang="en-US" dirty="0">
                <a:uFillTx/>
              </a:rPr>
              <a:t>Stacked Auto-Encoders empirically not quite as accurate as </a:t>
            </a:r>
            <a:r>
              <a:rPr lang="en-US" dirty="0" err="1">
                <a:uFillTx/>
              </a:rPr>
              <a:t>DBNs</a:t>
            </a:r>
            <a:r>
              <a:rPr lang="en-US" dirty="0">
                <a:uFillTx/>
              </a:rPr>
              <a:t> (Deep Belief Networks)</a:t>
            </a:r>
          </a:p>
          <a:p>
            <a:pPr lvl="1"/>
            <a:r>
              <a:rPr lang="en-US" dirty="0">
                <a:uFillTx/>
              </a:rPr>
              <a:t>(with De-noising auto-encoders, stacked auto-encoders competitive with </a:t>
            </a:r>
            <a:r>
              <a:rPr lang="en-US" dirty="0" err="1">
                <a:uFillTx/>
              </a:rPr>
              <a:t>DBNs</a:t>
            </a:r>
            <a:r>
              <a:rPr lang="en-US" dirty="0">
                <a:uFillTx/>
              </a:rPr>
              <a:t>)</a:t>
            </a:r>
          </a:p>
          <a:p>
            <a:pPr lvl="1"/>
            <a:r>
              <a:rPr lang="en-US" dirty="0">
                <a:uFillTx/>
              </a:rPr>
              <a:t>Not generative like </a:t>
            </a:r>
            <a:r>
              <a:rPr lang="en-US" dirty="0" err="1">
                <a:uFillTx/>
              </a:rPr>
              <a:t>DBNs</a:t>
            </a:r>
            <a:r>
              <a:rPr lang="en-US" dirty="0">
                <a:uFillTx/>
              </a:rPr>
              <a:t>, though recent work with de-noising auto-encoders may allow generative capacity</a:t>
            </a:r>
          </a:p>
          <a:p>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46</a:t>
            </a:fld>
            <a:endParaRPr lang="en-US">
              <a:uFillTx/>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Deep Belief Networks (DBN)</a:t>
            </a:r>
          </a:p>
        </p:txBody>
      </p:sp>
      <p:sp>
        <p:nvSpPr>
          <p:cNvPr id="3" name="Content Placeholder 2"/>
          <p:cNvSpPr>
            <a:spLocks noGrp="1"/>
          </p:cNvSpPr>
          <p:nvPr>
            <p:ph idx="1"/>
          </p:nvPr>
        </p:nvSpPr>
        <p:spPr/>
        <p:txBody>
          <a:bodyPr>
            <a:normAutofit lnSpcReduction="10000"/>
          </a:bodyPr>
          <a:lstStyle/>
          <a:p>
            <a:r>
              <a:rPr lang="en-US" dirty="0">
                <a:uFillTx/>
              </a:rPr>
              <a:t>Geoff Hinton (2006) – Beginning of Deep Learning hype – outperformed kernel methods on MNIST – Also generative</a:t>
            </a:r>
          </a:p>
          <a:p>
            <a:r>
              <a:rPr lang="en-US" dirty="0">
                <a:uFillTx/>
              </a:rPr>
              <a:t>Uses Greedy layer-wise training but each layer is an RBM (Restricted Boltzmann Machine)</a:t>
            </a:r>
          </a:p>
          <a:p>
            <a:r>
              <a:rPr lang="en-US" dirty="0">
                <a:uFillTx/>
              </a:rPr>
              <a:t>RBM is a constrained</a:t>
            </a:r>
          </a:p>
          <a:p>
            <a:pPr>
              <a:buNone/>
            </a:pPr>
            <a:r>
              <a:rPr lang="en-US" dirty="0">
                <a:uFillTx/>
              </a:rPr>
              <a:t>     Boltzmann machine with</a:t>
            </a:r>
          </a:p>
          <a:p>
            <a:pPr lvl="1"/>
            <a:r>
              <a:rPr lang="en-US" dirty="0">
                <a:uFillTx/>
              </a:rPr>
              <a:t>No lateral connections between</a:t>
            </a:r>
          </a:p>
          <a:p>
            <a:pPr lvl="1">
              <a:buNone/>
            </a:pPr>
            <a:r>
              <a:rPr lang="en-US" dirty="0">
                <a:uFillTx/>
              </a:rPr>
              <a:t>	hidden (</a:t>
            </a:r>
            <a:r>
              <a:rPr lang="en-US" b="1" dirty="0" err="1">
                <a:uFillTx/>
              </a:rPr>
              <a:t>h</a:t>
            </a:r>
            <a:r>
              <a:rPr lang="en-US" dirty="0">
                <a:uFillTx/>
              </a:rPr>
              <a:t>) and visible (</a:t>
            </a:r>
            <a:r>
              <a:rPr lang="en-US" b="1" dirty="0" err="1">
                <a:uFillTx/>
              </a:rPr>
              <a:t>x</a:t>
            </a:r>
            <a:r>
              <a:rPr lang="en-US" dirty="0">
                <a:uFillTx/>
              </a:rPr>
              <a:t>) nodes</a:t>
            </a:r>
          </a:p>
          <a:p>
            <a:pPr lvl="1"/>
            <a:r>
              <a:rPr lang="en-US" dirty="0">
                <a:uFillTx/>
              </a:rPr>
              <a:t>Symmetric weights</a:t>
            </a:r>
          </a:p>
          <a:p>
            <a:pPr lvl="1"/>
            <a:r>
              <a:rPr lang="en-US" dirty="0">
                <a:uFillTx/>
              </a:rPr>
              <a:t>Does not use annealing/temperature, but that is all right since each RBM not seeking a global minima, but rather an incremental transformation of the feature space</a:t>
            </a:r>
          </a:p>
          <a:p>
            <a:pPr lvl="1"/>
            <a:r>
              <a:rPr lang="en-US" dirty="0">
                <a:uFillTx/>
              </a:rPr>
              <a:t>Typically uses probabilistic logistic node, but other activations possible</a:t>
            </a: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47</a:t>
            </a:fld>
            <a:endParaRPr lang="en-US">
              <a:uFillTx/>
            </a:endParaRPr>
          </a:p>
        </p:txBody>
      </p:sp>
      <p:pic>
        <p:nvPicPr>
          <p:cNvPr id="6" name="Picture 5" descr="AE.tiff"/>
          <p:cNvPicPr>
            <a:picLocks noChangeAspect="1"/>
          </p:cNvPicPr>
          <p:nvPr/>
        </p:nvPicPr>
        <p:blipFill>
          <a:blip r:embed="rId3"/>
          <a:stretch>
            <a:fillRect/>
          </a:stretch>
        </p:blipFill>
        <p:spPr>
          <a:xfrm>
            <a:off x="5319713" y="2516376"/>
            <a:ext cx="3443287" cy="1903223"/>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270" y="180474"/>
            <a:ext cx="5472113" cy="838200"/>
          </a:xfrm>
        </p:spPr>
        <p:txBody>
          <a:bodyPr/>
          <a:lstStyle/>
          <a:p>
            <a:r>
              <a:rPr lang="en-US" dirty="0">
                <a:uFillTx/>
              </a:rPr>
              <a:t>RBM Sampling and Training                        </a:t>
            </a:r>
          </a:p>
        </p:txBody>
      </p:sp>
      <p:sp>
        <p:nvSpPr>
          <p:cNvPr id="3" name="Content Placeholder 2"/>
          <p:cNvSpPr>
            <a:spLocks noGrp="1"/>
          </p:cNvSpPr>
          <p:nvPr>
            <p:ph idx="1"/>
          </p:nvPr>
        </p:nvSpPr>
        <p:spPr>
          <a:xfrm>
            <a:off x="457200" y="1066800"/>
            <a:ext cx="8458200" cy="5181600"/>
          </a:xfrm>
        </p:spPr>
        <p:txBody>
          <a:bodyPr>
            <a:normAutofit fontScale="92500"/>
          </a:bodyPr>
          <a:lstStyle/>
          <a:p>
            <a:r>
              <a:rPr lang="en-US" dirty="0">
                <a:uFillTx/>
              </a:rPr>
              <a:t>Initial state typically set to a training</a:t>
            </a:r>
          </a:p>
          <a:p>
            <a:pPr>
              <a:buNone/>
            </a:pPr>
            <a:r>
              <a:rPr lang="en-US" dirty="0">
                <a:uFillTx/>
              </a:rPr>
              <a:t>	example </a:t>
            </a:r>
            <a:r>
              <a:rPr lang="en-US" b="1" dirty="0" err="1">
                <a:uFillTx/>
              </a:rPr>
              <a:t>x</a:t>
            </a:r>
            <a:r>
              <a:rPr lang="en-US" dirty="0">
                <a:uFillTx/>
              </a:rPr>
              <a:t> (can be real valued)</a:t>
            </a:r>
            <a:endParaRPr lang="en-US" b="1" dirty="0">
              <a:uFillTx/>
            </a:endParaRPr>
          </a:p>
          <a:p>
            <a:r>
              <a:rPr lang="en-US" dirty="0">
                <a:uFillTx/>
              </a:rPr>
              <a:t>Because of </a:t>
            </a:r>
            <a:r>
              <a:rPr lang="en-US" dirty="0"/>
              <a:t>RBM, s</a:t>
            </a:r>
            <a:r>
              <a:rPr lang="en-US" dirty="0">
                <a:uFillTx/>
              </a:rPr>
              <a:t>ampling is simple iterative back and forth process</a:t>
            </a:r>
          </a:p>
          <a:p>
            <a:pPr lvl="1"/>
            <a:r>
              <a:rPr lang="en-US" i="1" dirty="0" err="1">
                <a:uFillTx/>
              </a:rPr>
              <a:t>P</a:t>
            </a:r>
            <a:r>
              <a:rPr lang="en-US" dirty="0" err="1">
                <a:uFillTx/>
              </a:rPr>
              <a:t>(</a:t>
            </a:r>
            <a:r>
              <a:rPr lang="en-US" i="1" dirty="0" err="1">
                <a:uFillTx/>
              </a:rPr>
              <a:t>h</a:t>
            </a:r>
            <a:r>
              <a:rPr lang="en-US" i="1" baseline="-25000" dirty="0" err="1">
                <a:uFillTx/>
              </a:rPr>
              <a:t>i</a:t>
            </a:r>
            <a:r>
              <a:rPr lang="en-US" i="1" baseline="-25000" dirty="0">
                <a:uFillTx/>
              </a:rPr>
              <a:t> </a:t>
            </a:r>
            <a:r>
              <a:rPr lang="en-US" dirty="0">
                <a:uFillTx/>
              </a:rPr>
              <a:t>= 1|</a:t>
            </a:r>
            <a:r>
              <a:rPr lang="en-US" b="1" dirty="0">
                <a:uFillTx/>
              </a:rPr>
              <a:t>x</a:t>
            </a:r>
            <a:r>
              <a:rPr lang="en-US" dirty="0">
                <a:uFillTx/>
              </a:rPr>
              <a:t>) = </a:t>
            </a:r>
            <a:r>
              <a:rPr lang="en-US" dirty="0" err="1">
                <a:uFillTx/>
              </a:rPr>
              <a:t>sigmoid(</a:t>
            </a:r>
            <a:r>
              <a:rPr lang="en-US" i="1" dirty="0" err="1">
                <a:uFillTx/>
              </a:rPr>
              <a:t>W</a:t>
            </a:r>
            <a:r>
              <a:rPr lang="en-US" i="1" baseline="-25000" dirty="0" err="1">
                <a:uFillTx/>
              </a:rPr>
              <a:t>i</a:t>
            </a:r>
            <a:r>
              <a:rPr lang="en-US" b="1" dirty="0" err="1">
                <a:uFillTx/>
              </a:rPr>
              <a:t>x</a:t>
            </a:r>
            <a:r>
              <a:rPr lang="en-US" dirty="0">
                <a:uFillTx/>
              </a:rPr>
              <a:t> + </a:t>
            </a:r>
            <a:r>
              <a:rPr lang="en-US" i="1" dirty="0" err="1">
                <a:uFillTx/>
              </a:rPr>
              <a:t>c</a:t>
            </a:r>
            <a:r>
              <a:rPr lang="en-US" i="1" baseline="-25000" dirty="0" err="1">
                <a:uFillTx/>
              </a:rPr>
              <a:t>i</a:t>
            </a:r>
            <a:r>
              <a:rPr lang="en-US" dirty="0">
                <a:uFillTx/>
              </a:rPr>
              <a:t>) = 1/(1+e</a:t>
            </a:r>
            <a:r>
              <a:rPr lang="en-US" baseline="30000" dirty="0">
                <a:uFillTx/>
              </a:rPr>
              <a:t>-net(</a:t>
            </a:r>
            <a:r>
              <a:rPr lang="en-US" i="1" baseline="30000" dirty="0">
                <a:uFillTx/>
              </a:rPr>
              <a:t>h</a:t>
            </a:r>
            <a:r>
              <a:rPr lang="en-US" i="1" baseline="12000" dirty="0">
                <a:uFillTx/>
              </a:rPr>
              <a:t>i</a:t>
            </a:r>
            <a:r>
              <a:rPr lang="en-US" baseline="30000" dirty="0">
                <a:uFillTx/>
              </a:rPr>
              <a:t>)</a:t>
            </a:r>
            <a:r>
              <a:rPr lang="en-US" dirty="0">
                <a:uFillTx/>
              </a:rPr>
              <a:t>)    // </a:t>
            </a:r>
            <a:r>
              <a:rPr lang="en-US" i="1" dirty="0" err="1">
                <a:uFillTx/>
              </a:rPr>
              <a:t>c</a:t>
            </a:r>
            <a:r>
              <a:rPr lang="en-US" i="1" baseline="-25000" dirty="0" err="1">
                <a:uFillTx/>
              </a:rPr>
              <a:t>i</a:t>
            </a:r>
            <a:r>
              <a:rPr lang="en-US" dirty="0">
                <a:uFillTx/>
              </a:rPr>
              <a:t> is hidden node bias</a:t>
            </a:r>
          </a:p>
          <a:p>
            <a:pPr lvl="1"/>
            <a:r>
              <a:rPr lang="en-US" i="1" dirty="0" err="1">
                <a:uFillTx/>
              </a:rPr>
              <a:t>P</a:t>
            </a:r>
            <a:r>
              <a:rPr lang="en-US" dirty="0" err="1">
                <a:uFillTx/>
              </a:rPr>
              <a:t>(</a:t>
            </a:r>
            <a:r>
              <a:rPr lang="en-US" i="1" dirty="0" err="1">
                <a:uFillTx/>
              </a:rPr>
              <a:t>x</a:t>
            </a:r>
            <a:r>
              <a:rPr lang="en-US" i="1" baseline="-25000" dirty="0" err="1">
                <a:uFillTx/>
              </a:rPr>
              <a:t>i</a:t>
            </a:r>
            <a:r>
              <a:rPr lang="en-US" i="1" baseline="-25000" dirty="0">
                <a:uFillTx/>
              </a:rPr>
              <a:t> </a:t>
            </a:r>
            <a:r>
              <a:rPr lang="en-US" dirty="0">
                <a:uFillTx/>
              </a:rPr>
              <a:t>= 1|</a:t>
            </a:r>
            <a:r>
              <a:rPr lang="en-US" b="1" dirty="0">
                <a:uFillTx/>
              </a:rPr>
              <a:t>h</a:t>
            </a:r>
            <a:r>
              <a:rPr lang="en-US" dirty="0">
                <a:uFillTx/>
              </a:rPr>
              <a:t>) = </a:t>
            </a:r>
            <a:r>
              <a:rPr lang="en-US" dirty="0" err="1">
                <a:uFillTx/>
              </a:rPr>
              <a:t>sigmoid(</a:t>
            </a:r>
            <a:r>
              <a:rPr lang="en-US" i="1" dirty="0" err="1">
                <a:uFillTx/>
              </a:rPr>
              <a:t>W'</a:t>
            </a:r>
            <a:r>
              <a:rPr lang="en-US" i="1" baseline="-25000" dirty="0" err="1">
                <a:uFillTx/>
              </a:rPr>
              <a:t>i</a:t>
            </a:r>
            <a:r>
              <a:rPr lang="en-US" b="1" dirty="0" err="1">
                <a:uFillTx/>
              </a:rPr>
              <a:t>h</a:t>
            </a:r>
            <a:r>
              <a:rPr lang="en-US" dirty="0">
                <a:uFillTx/>
              </a:rPr>
              <a:t> + </a:t>
            </a:r>
            <a:r>
              <a:rPr lang="en-US" i="1" dirty="0">
                <a:uFillTx/>
              </a:rPr>
              <a:t>b</a:t>
            </a:r>
            <a:r>
              <a:rPr lang="en-US" i="1" baseline="-25000" dirty="0">
                <a:uFillTx/>
              </a:rPr>
              <a:t>i</a:t>
            </a:r>
            <a:r>
              <a:rPr lang="en-US" dirty="0">
                <a:uFillTx/>
              </a:rPr>
              <a:t>) = 1/(1+e</a:t>
            </a:r>
            <a:r>
              <a:rPr lang="en-US" baseline="30000" dirty="0">
                <a:uFillTx/>
              </a:rPr>
              <a:t>-net(</a:t>
            </a:r>
            <a:r>
              <a:rPr lang="en-US" i="1" baseline="30000" dirty="0">
                <a:uFillTx/>
              </a:rPr>
              <a:t>x</a:t>
            </a:r>
            <a:r>
              <a:rPr lang="en-US" i="1" baseline="12000" dirty="0">
                <a:uFillTx/>
              </a:rPr>
              <a:t>i</a:t>
            </a:r>
            <a:r>
              <a:rPr lang="en-US" baseline="30000" dirty="0">
                <a:uFillTx/>
              </a:rPr>
              <a:t>)</a:t>
            </a:r>
            <a:r>
              <a:rPr lang="en-US" dirty="0">
                <a:uFillTx/>
              </a:rPr>
              <a:t>)   // </a:t>
            </a:r>
            <a:r>
              <a:rPr lang="en-US" i="1" dirty="0">
                <a:uFillTx/>
              </a:rPr>
              <a:t>b</a:t>
            </a:r>
            <a:r>
              <a:rPr lang="en-US" i="1" baseline="-25000" dirty="0">
                <a:uFillTx/>
              </a:rPr>
              <a:t>i</a:t>
            </a:r>
            <a:r>
              <a:rPr lang="en-US" dirty="0">
                <a:uFillTx/>
              </a:rPr>
              <a:t> is visible node bias</a:t>
            </a:r>
          </a:p>
          <a:p>
            <a:r>
              <a:rPr lang="en-US" dirty="0">
                <a:uFillTx/>
              </a:rPr>
              <a:t>Contrastive Divergence (CD-</a:t>
            </a:r>
            <a:r>
              <a:rPr lang="en-US" i="1" dirty="0" err="1">
                <a:uFillTx/>
              </a:rPr>
              <a:t>k</a:t>
            </a:r>
            <a:r>
              <a:rPr lang="en-US" dirty="0">
                <a:uFillTx/>
              </a:rPr>
              <a:t>): How much contrast (in the statistical distribution) is there in the divergence from the original training example to the relaxed version after </a:t>
            </a:r>
            <a:r>
              <a:rPr lang="en-US" i="1" dirty="0" err="1">
                <a:uFillTx/>
              </a:rPr>
              <a:t>k</a:t>
            </a:r>
            <a:r>
              <a:rPr lang="en-US" dirty="0">
                <a:uFillTx/>
              </a:rPr>
              <a:t> relaxation steps</a:t>
            </a:r>
          </a:p>
          <a:p>
            <a:r>
              <a:rPr lang="en-US" dirty="0">
                <a:uFillTx/>
              </a:rPr>
              <a:t>Then update weights to decrease the divergence as in Boltzmann</a:t>
            </a:r>
          </a:p>
          <a:p>
            <a:r>
              <a:rPr lang="en-US" dirty="0">
                <a:uFillTx/>
              </a:rPr>
              <a:t>Typically just do CD-1  (Good empirical results)</a:t>
            </a:r>
          </a:p>
          <a:p>
            <a:pPr lvl="1"/>
            <a:r>
              <a:rPr lang="en-US" dirty="0">
                <a:uFillTx/>
              </a:rPr>
              <a:t>Since small learning rate, doing many </a:t>
            </a:r>
            <a:r>
              <a:rPr lang="en-US" dirty="0"/>
              <a:t>CD-1 updates </a:t>
            </a:r>
            <a:r>
              <a:rPr lang="en-US" dirty="0">
                <a:uFillTx/>
              </a:rPr>
              <a:t>is similar to doing fewer versions of CD-</a:t>
            </a:r>
            <a:r>
              <a:rPr lang="en-US" i="1" dirty="0">
                <a:uFillTx/>
              </a:rPr>
              <a:t>k</a:t>
            </a:r>
            <a:r>
              <a:rPr lang="en-US" dirty="0">
                <a:uFillTx/>
              </a:rPr>
              <a:t> with </a:t>
            </a:r>
            <a:r>
              <a:rPr lang="en-US" i="1" dirty="0">
                <a:uFillTx/>
              </a:rPr>
              <a:t>k</a:t>
            </a:r>
            <a:r>
              <a:rPr lang="en-US" dirty="0">
                <a:uFillTx/>
              </a:rPr>
              <a:t> &gt; 1</a:t>
            </a:r>
          </a:p>
          <a:p>
            <a:pPr lvl="1"/>
            <a:r>
              <a:rPr lang="en-US" dirty="0">
                <a:uFillTx/>
              </a:rPr>
              <a:t>Note CD-1 just needs to get the gradient direction right, which it usually does, and then change weights in that direction according to the learning rate</a:t>
            </a: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48</a:t>
            </a:fld>
            <a:endParaRPr lang="en-US">
              <a:uFillTx/>
            </a:endParaRPr>
          </a:p>
        </p:txBody>
      </p:sp>
      <p:pic>
        <p:nvPicPr>
          <p:cNvPr id="6" name="Picture 5" descr="AE.tiff"/>
          <p:cNvPicPr>
            <a:picLocks noChangeAspect="1"/>
          </p:cNvPicPr>
          <p:nvPr/>
        </p:nvPicPr>
        <p:blipFill>
          <a:blip r:embed="rId3"/>
          <a:stretch>
            <a:fillRect/>
          </a:stretch>
        </p:blipFill>
        <p:spPr>
          <a:xfrm>
            <a:off x="5943600" y="76200"/>
            <a:ext cx="3138487" cy="173475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E.tiff"/>
          <p:cNvPicPr>
            <a:picLocks noChangeAspect="1"/>
          </p:cNvPicPr>
          <p:nvPr/>
        </p:nvPicPr>
        <p:blipFill>
          <a:blip r:embed="rId3"/>
          <a:stretch>
            <a:fillRect/>
          </a:stretch>
        </p:blipFill>
        <p:spPr>
          <a:xfrm>
            <a:off x="76200" y="0"/>
            <a:ext cx="8415640" cy="5978612"/>
          </a:xfrm>
          <a:prstGeom prst="rect">
            <a:avLst/>
          </a:prstGeom>
        </p:spPr>
      </p:pic>
      <p:pic>
        <p:nvPicPr>
          <p:cNvPr id="4" name="Picture 3" descr="AE.tiff"/>
          <p:cNvPicPr>
            <a:picLocks noChangeAspect="1"/>
          </p:cNvPicPr>
          <p:nvPr/>
        </p:nvPicPr>
        <p:blipFill>
          <a:blip r:embed="rId4"/>
          <a:stretch>
            <a:fillRect/>
          </a:stretch>
        </p:blipFill>
        <p:spPr>
          <a:xfrm>
            <a:off x="6697353" y="1388094"/>
            <a:ext cx="2404760" cy="1329194"/>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4264114024"/>
              </p:ext>
            </p:extLst>
          </p:nvPr>
        </p:nvGraphicFramePr>
        <p:xfrm>
          <a:off x="76200" y="5985380"/>
          <a:ext cx="4548187" cy="428625"/>
        </p:xfrm>
        <a:graphic>
          <a:graphicData uri="http://schemas.openxmlformats.org/presentationml/2006/ole">
            <mc:AlternateContent xmlns:mc="http://schemas.openxmlformats.org/markup-compatibility/2006">
              <mc:Choice xmlns:v="urn:schemas-microsoft-com:vml" Requires="v">
                <p:oleObj name="Equation" r:id="rId5" imgW="2425700" imgH="228600" progId="Equation.3">
                  <p:embed/>
                </p:oleObj>
              </mc:Choice>
              <mc:Fallback>
                <p:oleObj name="Equation" r:id="rId5" imgW="2425700" imgH="228600" progId="Equation.3">
                  <p:embed/>
                  <p:pic>
                    <p:nvPicPr>
                      <p:cNvPr id="0" name="Picture 2"/>
                      <p:cNvPicPr>
                        <a:picLocks noChangeAspect="1" noChangeArrowheads="1"/>
                      </p:cNvPicPr>
                      <p:nvPr/>
                    </p:nvPicPr>
                    <p:blipFill>
                      <a:blip r:embed="rId6"/>
                      <a:srcRect/>
                      <a:stretch>
                        <a:fillRect/>
                      </a:stretch>
                    </p:blipFill>
                    <p:spPr bwMode="auto">
                      <a:xfrm>
                        <a:off x="76200" y="5985380"/>
                        <a:ext cx="4548187" cy="428625"/>
                      </a:xfrm>
                      <a:prstGeom prst="rect">
                        <a:avLst/>
                      </a:prstGeom>
                      <a:solidFill>
                        <a:schemeClr val="accent1"/>
                      </a:solid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402547201"/>
              </p:ext>
            </p:extLst>
          </p:nvPr>
        </p:nvGraphicFramePr>
        <p:xfrm>
          <a:off x="76200" y="6431411"/>
          <a:ext cx="8968774" cy="418233"/>
        </p:xfrm>
        <a:graphic>
          <a:graphicData uri="http://schemas.openxmlformats.org/presentationml/2006/ole">
            <mc:AlternateContent xmlns:mc="http://schemas.openxmlformats.org/markup-compatibility/2006">
              <mc:Choice xmlns:v="urn:schemas-microsoft-com:vml" Requires="v">
                <p:oleObj name="Equation" r:id="rId7" imgW="4902200" imgH="228600" progId="Equation.3">
                  <p:embed/>
                </p:oleObj>
              </mc:Choice>
              <mc:Fallback>
                <p:oleObj name="Equation" r:id="rId7" imgW="4902200" imgH="228600" progId="Equation.3">
                  <p:embed/>
                  <p:pic>
                    <p:nvPicPr>
                      <p:cNvPr id="0" name=""/>
                      <p:cNvPicPr>
                        <a:picLocks noChangeAspect="1" noChangeArrowheads="1"/>
                      </p:cNvPicPr>
                      <p:nvPr/>
                    </p:nvPicPr>
                    <p:blipFill>
                      <a:blip r:embed="rId8"/>
                      <a:srcRect/>
                      <a:stretch>
                        <a:fillRect/>
                      </a:stretch>
                    </p:blipFill>
                    <p:spPr bwMode="auto">
                      <a:xfrm>
                        <a:off x="76200" y="6431411"/>
                        <a:ext cx="8968774" cy="418233"/>
                      </a:xfrm>
                      <a:prstGeom prst="rect">
                        <a:avLst/>
                      </a:prstGeom>
                      <a:solidFill>
                        <a:schemeClr val="accent1"/>
                      </a:solidFill>
                    </p:spPr>
                  </p:pic>
                </p:oleObj>
              </mc:Fallback>
            </mc:AlternateContent>
          </a:graphicData>
        </a:graphic>
      </p:graphicFrame>
      <p:sp>
        <p:nvSpPr>
          <p:cNvPr id="2" name="Footer Placeholder 1">
            <a:extLst>
              <a:ext uri="{FF2B5EF4-FFF2-40B4-BE49-F238E27FC236}">
                <a16:creationId xmlns:a16="http://schemas.microsoft.com/office/drawing/2014/main" id="{438FBAF6-CC73-4E28-1F5B-FF98853738EE}"/>
              </a:ext>
            </a:extLst>
          </p:cNvPr>
          <p:cNvSpPr>
            <a:spLocks noGrp="1"/>
          </p:cNvSpPr>
          <p:nvPr>
            <p:ph type="ftr" sz="quarter" idx="11"/>
          </p:nvPr>
        </p:nvSpPr>
        <p:spPr/>
        <p:txBody>
          <a:bodyPr/>
          <a:lstStyle/>
          <a:p>
            <a:pPr>
              <a:defRPr>
                <a:uFillTx/>
              </a:defRPr>
            </a:pPr>
            <a:r>
              <a:rPr lang="en-US">
                <a:uFillTx/>
              </a:rPr>
              <a:t>CS 270 – Deep Learning</a:t>
            </a:r>
          </a:p>
        </p:txBody>
      </p:sp>
      <p:sp>
        <p:nvSpPr>
          <p:cNvPr id="3" name="Slide Number Placeholder 2">
            <a:extLst>
              <a:ext uri="{FF2B5EF4-FFF2-40B4-BE49-F238E27FC236}">
                <a16:creationId xmlns:a16="http://schemas.microsoft.com/office/drawing/2014/main" id="{89E249EE-39E5-C5E0-445D-4ABD2AF0D777}"/>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49</a:t>
            </a:fld>
            <a:endParaRPr lang="en-US">
              <a:uFillTx/>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Why Deep Learning</a:t>
            </a:r>
          </a:p>
        </p:txBody>
      </p:sp>
      <p:sp>
        <p:nvSpPr>
          <p:cNvPr id="3" name="Content Placeholder 2"/>
          <p:cNvSpPr>
            <a:spLocks noGrp="1"/>
          </p:cNvSpPr>
          <p:nvPr>
            <p:ph idx="1"/>
          </p:nvPr>
        </p:nvSpPr>
        <p:spPr/>
        <p:txBody>
          <a:bodyPr/>
          <a:lstStyle/>
          <a:p>
            <a:r>
              <a:rPr lang="en-US" dirty="0">
                <a:uFillTx/>
              </a:rPr>
              <a:t>Biological Plausibility – e.g. Visual Cortex</a:t>
            </a:r>
          </a:p>
          <a:p>
            <a:r>
              <a:rPr lang="en-US" dirty="0" err="1">
                <a:uFillTx/>
              </a:rPr>
              <a:t>Hastad</a:t>
            </a:r>
            <a:r>
              <a:rPr lang="en-US" dirty="0">
                <a:uFillTx/>
              </a:rPr>
              <a:t> proof - Problems which can be represented with a polynomial number of nodes with </a:t>
            </a:r>
            <a:r>
              <a:rPr lang="en-US" i="1" dirty="0" err="1">
                <a:uFillTx/>
              </a:rPr>
              <a:t>k</a:t>
            </a:r>
            <a:r>
              <a:rPr lang="en-US" dirty="0">
                <a:uFillTx/>
              </a:rPr>
              <a:t> layers, may require an exponential number of nodes with </a:t>
            </a:r>
            <a:r>
              <a:rPr lang="en-US" i="1" dirty="0">
                <a:uFillTx/>
              </a:rPr>
              <a:t>k</a:t>
            </a:r>
            <a:r>
              <a:rPr lang="en-US" dirty="0">
                <a:uFillTx/>
              </a:rPr>
              <a:t>-1 layers (e.g. parity)</a:t>
            </a:r>
          </a:p>
          <a:p>
            <a:r>
              <a:rPr lang="en-US" dirty="0">
                <a:uFillTx/>
              </a:rPr>
              <a:t>Highly varying functions can be efficiently represented with deep architectures</a:t>
            </a:r>
          </a:p>
          <a:p>
            <a:pPr lvl="1"/>
            <a:r>
              <a:rPr lang="en-US" dirty="0">
                <a:uFillTx/>
              </a:rPr>
              <a:t>Less weights/parameters to update than a less efficient shallow representation</a:t>
            </a:r>
          </a:p>
          <a:p>
            <a:r>
              <a:rPr lang="en-US" dirty="0">
                <a:uFillTx/>
              </a:rPr>
              <a:t>Sub-features created in deep architecture can potentially be shared between multiple tasks</a:t>
            </a:r>
          </a:p>
          <a:p>
            <a:pPr lvl="1"/>
            <a:r>
              <a:rPr lang="en-US" dirty="0">
                <a:uFillTx/>
              </a:rPr>
              <a:t>Type of Transfer/Multi-task learning</a:t>
            </a:r>
          </a:p>
          <a:p>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5</a:t>
            </a:fld>
            <a:endParaRPr lang="en-US">
              <a:uFillTx/>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RBM Update Notes and Variations</a:t>
            </a:r>
          </a:p>
        </p:txBody>
      </p:sp>
      <p:sp>
        <p:nvSpPr>
          <p:cNvPr id="3" name="Content Placeholder 2"/>
          <p:cNvSpPr>
            <a:spLocks noGrp="1"/>
          </p:cNvSpPr>
          <p:nvPr>
            <p:ph idx="1"/>
          </p:nvPr>
        </p:nvSpPr>
        <p:spPr>
          <a:xfrm>
            <a:off x="685800" y="1066800"/>
            <a:ext cx="7772400" cy="5029200"/>
          </a:xfrm>
        </p:spPr>
        <p:txBody>
          <a:bodyPr>
            <a:normAutofit fontScale="92500"/>
          </a:bodyPr>
          <a:lstStyle/>
          <a:p>
            <a:r>
              <a:rPr lang="en-US" dirty="0"/>
              <a:t>Example (based on HW with different values) and Homework</a:t>
            </a:r>
          </a:p>
          <a:p>
            <a:r>
              <a:rPr lang="en-US" dirty="0">
                <a:uFillTx/>
              </a:rPr>
              <a:t>Binomial unit means the standard MLP sigmoid unit</a:t>
            </a:r>
          </a:p>
          <a:p>
            <a:r>
              <a:rPr lang="en-US" i="1" dirty="0">
                <a:uFillTx/>
              </a:rPr>
              <a:t>Q</a:t>
            </a:r>
            <a:r>
              <a:rPr lang="en-US" dirty="0">
                <a:uFillTx/>
              </a:rPr>
              <a:t> and </a:t>
            </a:r>
            <a:r>
              <a:rPr lang="en-US" i="1" dirty="0">
                <a:uFillTx/>
              </a:rPr>
              <a:t>P</a:t>
            </a:r>
            <a:r>
              <a:rPr lang="en-US" dirty="0">
                <a:uFillTx/>
              </a:rPr>
              <a:t> are probability distribution vectors for hidden (</a:t>
            </a:r>
            <a:r>
              <a:rPr lang="en-US" b="1" dirty="0" err="1">
                <a:uFillTx/>
              </a:rPr>
              <a:t>h</a:t>
            </a:r>
            <a:r>
              <a:rPr lang="en-US" dirty="0">
                <a:uFillTx/>
              </a:rPr>
              <a:t>)  and visible/input (</a:t>
            </a:r>
            <a:r>
              <a:rPr lang="en-US" b="1" dirty="0" err="1">
                <a:uFillTx/>
              </a:rPr>
              <a:t>x</a:t>
            </a:r>
            <a:r>
              <a:rPr lang="en-US" dirty="0">
                <a:uFillTx/>
              </a:rPr>
              <a:t>) vectors respectively</a:t>
            </a:r>
          </a:p>
          <a:p>
            <a:r>
              <a:rPr lang="en-US" dirty="0">
                <a:uFillTx/>
              </a:rPr>
              <a:t>During relaxation/weight update can alternatively do updates based on the real valued probabilities (</a:t>
            </a:r>
            <a:r>
              <a:rPr lang="en-US" dirty="0" err="1">
                <a:uFillTx/>
              </a:rPr>
              <a:t>sigmoid(</a:t>
            </a:r>
            <a:r>
              <a:rPr lang="en-US" i="1" dirty="0" err="1">
                <a:uFillTx/>
              </a:rPr>
              <a:t>net</a:t>
            </a:r>
            <a:r>
              <a:rPr lang="en-US" dirty="0">
                <a:uFillTx/>
              </a:rPr>
              <a:t>)) rather than the 1/0 sampled logistic states</a:t>
            </a:r>
          </a:p>
          <a:p>
            <a:pPr lvl="1"/>
            <a:r>
              <a:rPr lang="en-US" dirty="0">
                <a:uFillTx/>
              </a:rPr>
              <a:t>Always use actual/binary values from initial x -&gt; h</a:t>
            </a:r>
          </a:p>
          <a:p>
            <a:pPr lvl="2"/>
            <a:r>
              <a:rPr lang="en-US" dirty="0">
                <a:uFillTx/>
              </a:rPr>
              <a:t>Doing this makes the hidden nodes a sparser bottleneck and is a regularizer helping to avoid overfit</a:t>
            </a:r>
          </a:p>
          <a:p>
            <a:pPr lvl="1"/>
            <a:r>
              <a:rPr lang="en-US" dirty="0">
                <a:uFillTx/>
              </a:rPr>
              <a:t>Could use probabilities on the </a:t>
            </a:r>
            <a:r>
              <a:rPr lang="en-US" dirty="0" err="1">
                <a:uFillTx/>
              </a:rPr>
              <a:t>h</a:t>
            </a:r>
            <a:r>
              <a:rPr lang="en-US" dirty="0">
                <a:uFillTx/>
              </a:rPr>
              <a:t> -&gt; </a:t>
            </a:r>
            <a:r>
              <a:rPr lang="en-US" dirty="0" err="1">
                <a:uFillTx/>
              </a:rPr>
              <a:t>x</a:t>
            </a:r>
            <a:r>
              <a:rPr lang="en-US" dirty="0">
                <a:uFillTx/>
              </a:rPr>
              <a:t> and/or final </a:t>
            </a:r>
            <a:r>
              <a:rPr lang="en-US" dirty="0" err="1">
                <a:uFillTx/>
              </a:rPr>
              <a:t>x</a:t>
            </a:r>
            <a:r>
              <a:rPr lang="en-US" dirty="0">
                <a:uFillTx/>
              </a:rPr>
              <a:t> -&gt; </a:t>
            </a:r>
            <a:r>
              <a:rPr lang="en-US" dirty="0" err="1">
                <a:uFillTx/>
              </a:rPr>
              <a:t>h</a:t>
            </a:r>
            <a:endParaRPr lang="en-US" dirty="0">
              <a:uFillTx/>
            </a:endParaRPr>
          </a:p>
          <a:p>
            <a:pPr lvl="2"/>
            <a:r>
              <a:rPr lang="en-US" dirty="0">
                <a:uFillTx/>
              </a:rPr>
              <a:t>in CD-</a:t>
            </a:r>
            <a:r>
              <a:rPr lang="en-US" i="1" dirty="0">
                <a:uFillTx/>
              </a:rPr>
              <a:t>k</a:t>
            </a:r>
            <a:r>
              <a:rPr lang="en-US" dirty="0">
                <a:uFillTx/>
              </a:rPr>
              <a:t> the final update of the hidden nodes usually uses the probability value to decrease the final arbitrary sampling variation (sampling noise)</a:t>
            </a:r>
          </a:p>
          <a:p>
            <a:r>
              <a:rPr lang="en-US" dirty="0">
                <a:uFillTx/>
              </a:rPr>
              <a:t>Lateral restrictions of RBM allow this fast sampling</a:t>
            </a:r>
          </a:p>
          <a:p>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50</a:t>
            </a:fld>
            <a:endParaRPr lang="en-US">
              <a:uFillTx/>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RBM Update Variations and Notes</a:t>
            </a:r>
          </a:p>
        </p:txBody>
      </p:sp>
      <p:sp>
        <p:nvSpPr>
          <p:cNvPr id="3" name="Content Placeholder 2"/>
          <p:cNvSpPr>
            <a:spLocks noGrp="1"/>
          </p:cNvSpPr>
          <p:nvPr>
            <p:ph idx="1"/>
          </p:nvPr>
        </p:nvSpPr>
        <p:spPr/>
        <p:txBody>
          <a:bodyPr>
            <a:normAutofit/>
          </a:bodyPr>
          <a:lstStyle/>
          <a:p>
            <a:pPr>
              <a:defRPr>
                <a:uFillTx/>
              </a:defRPr>
            </a:pPr>
            <a:r>
              <a:rPr lang="en-US" dirty="0">
                <a:uFillTx/>
              </a:rPr>
              <a:t>Initial weights, small random, 0 mean, </a:t>
            </a:r>
            <a:r>
              <a:rPr lang="en-US" dirty="0" err="1">
                <a:uFillTx/>
              </a:rPr>
              <a:t>sd</a:t>
            </a:r>
            <a:r>
              <a:rPr lang="en-US" dirty="0">
                <a:uFillTx/>
              </a:rPr>
              <a:t> ~ .01</a:t>
            </a:r>
          </a:p>
          <a:p>
            <a:pPr lvl="1">
              <a:defRPr>
                <a:uFillTx/>
              </a:defRPr>
            </a:pPr>
            <a:r>
              <a:rPr lang="en-US" dirty="0">
                <a:uFillTx/>
              </a:rPr>
              <a:t>Don't want hidden node probabilities early on to be close to 0 or 1, else slows learning, since less early randomness/mixing?  Note that this is a bit like annealing/temperature in Boltzmann</a:t>
            </a:r>
          </a:p>
          <a:p>
            <a:pPr>
              <a:defRPr>
                <a:uFillTx/>
              </a:defRPr>
            </a:pPr>
            <a:r>
              <a:rPr lang="en-US" dirty="0">
                <a:uFillTx/>
              </a:rPr>
              <a:t>Set initial </a:t>
            </a:r>
            <a:r>
              <a:rPr lang="en-US" b="1" dirty="0">
                <a:uFillTx/>
              </a:rPr>
              <a:t>x</a:t>
            </a:r>
            <a:r>
              <a:rPr lang="en-US" dirty="0">
                <a:uFillTx/>
              </a:rPr>
              <a:t> bias values as a function of how often node is on in the training data, and </a:t>
            </a:r>
            <a:r>
              <a:rPr lang="en-US" b="1" dirty="0">
                <a:uFillTx/>
              </a:rPr>
              <a:t>h</a:t>
            </a:r>
            <a:r>
              <a:rPr lang="en-US" dirty="0">
                <a:uFillTx/>
              </a:rPr>
              <a:t> biases to 0 or negative to encourage sparsity</a:t>
            </a:r>
          </a:p>
          <a:p>
            <a:pPr>
              <a:defRPr>
                <a:uFillTx/>
              </a:defRPr>
            </a:pPr>
            <a:r>
              <a:rPr lang="en-US" dirty="0">
                <a:uFillTx/>
              </a:rPr>
              <a:t>Better speed when using momentum (~.5)</a:t>
            </a:r>
          </a:p>
          <a:p>
            <a:pPr>
              <a:defRPr>
                <a:uFillTx/>
              </a:defRPr>
            </a:pPr>
            <a:r>
              <a:rPr lang="en-US" dirty="0">
                <a:uFillTx/>
              </a:rPr>
              <a:t>Weight decay good for smoothing and also encouraging more mixing (hidden nodes more stochastic when they do not have large net magnitudes)</a:t>
            </a:r>
          </a:p>
          <a:p>
            <a:pPr>
              <a:defRPr>
                <a:uFillTx/>
              </a:defRPr>
            </a:pPr>
            <a:endParaRPr lang="en-US" dirty="0">
              <a:uFillTx/>
            </a:endParaRPr>
          </a:p>
          <a:p>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51</a:t>
            </a:fld>
            <a:endParaRPr lang="en-US">
              <a:uFillTx/>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Deep Belief Network Training</a:t>
            </a:r>
          </a:p>
        </p:txBody>
      </p:sp>
      <p:sp>
        <p:nvSpPr>
          <p:cNvPr id="3" name="Content Placeholder 2"/>
          <p:cNvSpPr>
            <a:spLocks noGrp="1"/>
          </p:cNvSpPr>
          <p:nvPr>
            <p:ph idx="1"/>
          </p:nvPr>
        </p:nvSpPr>
        <p:spPr>
          <a:xfrm>
            <a:off x="685800" y="1295400"/>
            <a:ext cx="5181600" cy="4419600"/>
          </a:xfrm>
        </p:spPr>
        <p:txBody>
          <a:bodyPr>
            <a:normAutofit fontScale="92500" lnSpcReduction="10000"/>
          </a:bodyPr>
          <a:lstStyle/>
          <a:p>
            <a:r>
              <a:rPr lang="en-US" dirty="0">
                <a:uFillTx/>
              </a:rPr>
              <a:t>Same greedy layer-wise approach</a:t>
            </a:r>
          </a:p>
          <a:p>
            <a:r>
              <a:rPr lang="en-US" dirty="0">
                <a:uFillTx/>
              </a:rPr>
              <a:t>First train lowest RBM (h</a:t>
            </a:r>
            <a:r>
              <a:rPr lang="en-US" baseline="30000" dirty="0">
                <a:uFillTx/>
              </a:rPr>
              <a:t>0</a:t>
            </a:r>
            <a:r>
              <a:rPr lang="en-US" dirty="0">
                <a:uFillTx/>
              </a:rPr>
              <a:t> – h</a:t>
            </a:r>
            <a:r>
              <a:rPr lang="en-US" baseline="30000" dirty="0">
                <a:uFillTx/>
              </a:rPr>
              <a:t>1</a:t>
            </a:r>
            <a:r>
              <a:rPr lang="en-US" dirty="0">
                <a:uFillTx/>
              </a:rPr>
              <a:t>) using RBM update algorithm (note h</a:t>
            </a:r>
            <a:r>
              <a:rPr lang="en-US" baseline="30000" dirty="0">
                <a:uFillTx/>
              </a:rPr>
              <a:t>0</a:t>
            </a:r>
            <a:r>
              <a:rPr lang="en-US" dirty="0">
                <a:uFillTx/>
              </a:rPr>
              <a:t> is </a:t>
            </a:r>
            <a:r>
              <a:rPr lang="en-US" dirty="0" err="1">
                <a:uFillTx/>
              </a:rPr>
              <a:t>x</a:t>
            </a:r>
            <a:r>
              <a:rPr lang="en-US" dirty="0">
                <a:uFillTx/>
              </a:rPr>
              <a:t>)</a:t>
            </a:r>
          </a:p>
          <a:p>
            <a:r>
              <a:rPr lang="en-US" dirty="0">
                <a:uFillTx/>
              </a:rPr>
              <a:t>Freeze weights and train subsequent RBM layers</a:t>
            </a:r>
          </a:p>
          <a:p>
            <a:r>
              <a:rPr lang="en-US" dirty="0">
                <a:uFillTx/>
              </a:rPr>
              <a:t>Then connect final outputs to a supervised model and train that model</a:t>
            </a:r>
          </a:p>
          <a:p>
            <a:r>
              <a:rPr lang="en-US" dirty="0">
                <a:uFillTx/>
              </a:rPr>
              <a:t>Finally, unfreeze all weights, and fine tune </a:t>
            </a:r>
            <a:r>
              <a:rPr lang="en-US" dirty="0"/>
              <a:t>as an MLP using the initial weights found by DBN training</a:t>
            </a:r>
          </a:p>
          <a:p>
            <a:r>
              <a:rPr lang="en-US" dirty="0">
                <a:uFillTx/>
              </a:rPr>
              <a:t>Can do execution as just the tuned MLP or as the RBM sampler with the tuned weights</a:t>
            </a:r>
          </a:p>
          <a:p>
            <a:endParaRPr lang="en-US" dirty="0">
              <a:uFillTx/>
            </a:endParaRPr>
          </a:p>
          <a:p>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52</a:t>
            </a:fld>
            <a:endParaRPr lang="en-US">
              <a:uFillTx/>
            </a:endParaRPr>
          </a:p>
        </p:txBody>
      </p:sp>
      <p:pic>
        <p:nvPicPr>
          <p:cNvPr id="6" name="Content Placeholder 5" descr="AE.tiff"/>
          <p:cNvPicPr>
            <a:picLocks noChangeAspect="1"/>
          </p:cNvPicPr>
          <p:nvPr/>
        </p:nvPicPr>
        <p:blipFill>
          <a:blip r:embed="rId3"/>
          <a:srcRect l="-759" r="-415"/>
          <a:stretch>
            <a:fillRect/>
          </a:stretch>
        </p:blipFill>
        <p:spPr bwMode="auto">
          <a:xfrm>
            <a:off x="5867400" y="1752600"/>
            <a:ext cx="3118338" cy="2895600"/>
          </a:xfrm>
          <a:prstGeom prst="rect">
            <a:avLst/>
          </a:prstGeom>
          <a:noFill/>
          <a:ln w="9525">
            <a:noFill/>
            <a:miter lim="800000"/>
          </a:ln>
        </p:spPr>
      </p:pic>
      <p:sp>
        <p:nvSpPr>
          <p:cNvPr id="7" name="TextBox 6"/>
          <p:cNvSpPr txBox="1">
            <a:spLocks/>
          </p:cNvSpPr>
          <p:nvPr/>
        </p:nvSpPr>
        <p:spPr>
          <a:xfrm>
            <a:off x="1295400" y="5715000"/>
            <a:ext cx="6801862" cy="707886"/>
          </a:xfrm>
          <a:prstGeom prst="rect">
            <a:avLst/>
          </a:prstGeom>
          <a:noFill/>
        </p:spPr>
        <p:txBody>
          <a:bodyPr wrap="none" rtlCol="0">
            <a:spAutoFit/>
          </a:bodyPr>
          <a:lstStyle/>
          <a:p>
            <a:pPr marL="0" lvl="1"/>
            <a:r>
              <a:rPr lang="en-US" sz="2000" dirty="0">
                <a:uFillTx/>
              </a:rPr>
              <a:t>During execution can iterate multiple times at the top RBM layer</a:t>
            </a:r>
          </a:p>
          <a:p>
            <a:endParaRPr lang="en-US" sz="2000" dirty="0">
              <a:uFillTx/>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399"/>
            <a:ext cx="8534400" cy="3783903"/>
          </a:xfrm>
        </p:spPr>
        <p:txBody>
          <a:bodyPr>
            <a:normAutofit fontScale="92500" lnSpcReduction="10000"/>
          </a:bodyPr>
          <a:lstStyle/>
          <a:p>
            <a:pPr>
              <a:buNone/>
            </a:pPr>
            <a:r>
              <a:rPr lang="en-US" dirty="0">
                <a:uFillTx/>
              </a:rPr>
              <a:t>Can use DBN as a Generative model to create sample </a:t>
            </a:r>
            <a:r>
              <a:rPr lang="en-US" dirty="0" err="1">
                <a:uFillTx/>
              </a:rPr>
              <a:t>x</a:t>
            </a:r>
            <a:r>
              <a:rPr lang="en-US" dirty="0">
                <a:uFillTx/>
              </a:rPr>
              <a:t> vectors</a:t>
            </a:r>
          </a:p>
          <a:p>
            <a:pPr marL="914400" lvl="1" indent="-457200">
              <a:buFont typeface="+mj-lt"/>
              <a:buAutoNum type="arabicPeriod"/>
            </a:pPr>
            <a:r>
              <a:rPr lang="en-US" dirty="0">
                <a:uFillTx/>
              </a:rPr>
              <a:t>Initialize top layer to an arbitrary vector (commonly a training set vector)</a:t>
            </a:r>
          </a:p>
          <a:p>
            <a:pPr marL="1314450" lvl="2" indent="-457200"/>
            <a:r>
              <a:rPr lang="en-US" dirty="0">
                <a:uFillTx/>
              </a:rPr>
              <a:t>Gibbs sample (relaxation) between the top two layers </a:t>
            </a:r>
            <a:r>
              <a:rPr lang="en-US" i="1" dirty="0" err="1">
                <a:uFillTx/>
              </a:rPr>
              <a:t>m</a:t>
            </a:r>
            <a:r>
              <a:rPr lang="en-US" dirty="0">
                <a:uFillTx/>
              </a:rPr>
              <a:t> times</a:t>
            </a:r>
          </a:p>
          <a:p>
            <a:pPr marL="1314450" lvl="2" indent="-457200"/>
            <a:r>
              <a:rPr lang="en-US" dirty="0">
                <a:uFillTx/>
              </a:rPr>
              <a:t>If we initialize top layer with values obtained from a training example, then need less Gibbs samples</a:t>
            </a:r>
          </a:p>
          <a:p>
            <a:pPr marL="914400" lvl="1" indent="-457200">
              <a:buFont typeface="+mj-lt"/>
              <a:buAutoNum type="arabicPeriod"/>
            </a:pPr>
            <a:r>
              <a:rPr lang="en-US" dirty="0">
                <a:uFillTx/>
              </a:rPr>
              <a:t>Pass the vector down through the network, sampling with the calculated probabilities at each layer</a:t>
            </a:r>
          </a:p>
          <a:p>
            <a:pPr marL="914400" lvl="1" indent="-457200">
              <a:buFont typeface="+mj-lt"/>
              <a:buAutoNum type="arabicPeriod"/>
            </a:pPr>
            <a:r>
              <a:rPr lang="en-US" dirty="0">
                <a:uFillTx/>
              </a:rPr>
              <a:t>Last sample at bottom is the generated x vector (can be real valued if we use the probability vector rather than sample)</a:t>
            </a:r>
          </a:p>
          <a:p>
            <a:pPr marL="514350" indent="-457200">
              <a:buNone/>
            </a:pPr>
            <a:r>
              <a:rPr lang="en-US" sz="2000" dirty="0">
                <a:uFillTx/>
              </a:rPr>
              <a:t>Alternatively, can start with an </a:t>
            </a:r>
            <a:r>
              <a:rPr lang="en-US" sz="2000" dirty="0" err="1">
                <a:uFillTx/>
              </a:rPr>
              <a:t>x</a:t>
            </a:r>
            <a:r>
              <a:rPr lang="en-US" sz="2000" dirty="0">
                <a:uFillTx/>
              </a:rPr>
              <a:t> at the bottom, relax to a top value, then start from that vector when generating a new </a:t>
            </a:r>
            <a:r>
              <a:rPr lang="en-US" sz="2000" dirty="0" err="1">
                <a:uFillTx/>
              </a:rPr>
              <a:t>x</a:t>
            </a:r>
            <a:r>
              <a:rPr lang="en-US" sz="2000" dirty="0">
                <a:uFillTx/>
              </a:rPr>
              <a:t>, which is the dotted lines version.  More like standard Boltzmann machine processing.</a:t>
            </a:r>
          </a:p>
          <a:p>
            <a:pPr marL="514350" indent="-457200">
              <a:buNone/>
            </a:pPr>
            <a:endParaRPr lang="en-US" dirty="0">
              <a:uFillTx/>
            </a:endParaRPr>
          </a:p>
          <a:p>
            <a:pPr marL="514350" indent="-457200">
              <a:buNone/>
            </a:pPr>
            <a:endParaRPr lang="en-US" dirty="0">
              <a:uFillTx/>
            </a:endParaRPr>
          </a:p>
          <a:p>
            <a:pPr marL="914400" lvl="1" indent="-457200">
              <a:buFont typeface="+mj-lt"/>
              <a:buAutoNum type="arabicPeriod"/>
            </a:pPr>
            <a:endParaRPr lang="en-US" dirty="0">
              <a:uFillTx/>
            </a:endParaRPr>
          </a:p>
          <a:p>
            <a:pPr marL="1314450" lvl="2" indent="-457200">
              <a:buFont typeface="+mj-lt"/>
              <a:buAutoNum type="arabicPeriod"/>
            </a:pPr>
            <a:endParaRPr lang="en-US" dirty="0">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53</a:t>
            </a:fld>
            <a:endParaRPr lang="en-US">
              <a:uFillTx/>
            </a:endParaRPr>
          </a:p>
        </p:txBody>
      </p:sp>
      <p:pic>
        <p:nvPicPr>
          <p:cNvPr id="6" name="Content Placeholder 5" descr="AE.tiff"/>
          <p:cNvPicPr>
            <a:picLocks noChangeAspect="1"/>
          </p:cNvPicPr>
          <p:nvPr/>
        </p:nvPicPr>
        <p:blipFill>
          <a:blip r:embed="rId3"/>
          <a:srcRect l="-759" r="-415"/>
          <a:stretch>
            <a:fillRect/>
          </a:stretch>
        </p:blipFill>
        <p:spPr bwMode="auto">
          <a:xfrm>
            <a:off x="3130062" y="3936303"/>
            <a:ext cx="3118338" cy="2895600"/>
          </a:xfrm>
          <a:prstGeom prst="rect">
            <a:avLst/>
          </a:prstGeom>
          <a:noFill/>
          <a:ln w="9525">
            <a:noFill/>
            <a:miter lim="800000"/>
          </a:ln>
        </p:spPr>
      </p:pic>
      <p:sp>
        <p:nvSpPr>
          <p:cNvPr id="2" name="Footer Placeholder 1">
            <a:extLst>
              <a:ext uri="{FF2B5EF4-FFF2-40B4-BE49-F238E27FC236}">
                <a16:creationId xmlns:a16="http://schemas.microsoft.com/office/drawing/2014/main" id="{30515379-CD06-0E4F-AEDA-CB9CFCE1CC43}"/>
              </a:ext>
            </a:extLst>
          </p:cNvPr>
          <p:cNvSpPr>
            <a:spLocks noGrp="1"/>
          </p:cNvSpPr>
          <p:nvPr>
            <p:ph type="ftr" sz="quarter" idx="11"/>
          </p:nvPr>
        </p:nvSpPr>
        <p:spPr/>
        <p:txBody>
          <a:bodyPr/>
          <a:lstStyle/>
          <a:p>
            <a:pPr>
              <a:defRPr>
                <a:uFillTx/>
              </a:defRPr>
            </a:pPr>
            <a:r>
              <a:rPr lang="en-US">
                <a:uFillTx/>
              </a:rPr>
              <a:t>CS 270 – Deep Learning</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54</a:t>
            </a:fld>
            <a:endParaRPr lang="en-US">
              <a:uFillTx/>
            </a:endParaRPr>
          </a:p>
        </p:txBody>
      </p:sp>
      <p:pic>
        <p:nvPicPr>
          <p:cNvPr id="6" name="Picture 5" descr="AE.tiff"/>
          <p:cNvPicPr>
            <a:picLocks noChangeAspect="1"/>
          </p:cNvPicPr>
          <p:nvPr/>
        </p:nvPicPr>
        <p:blipFill>
          <a:blip r:embed="rId3"/>
          <a:stretch>
            <a:fillRect/>
          </a:stretch>
        </p:blipFill>
        <p:spPr>
          <a:xfrm>
            <a:off x="16600" y="16600"/>
            <a:ext cx="7716455" cy="5715000"/>
          </a:xfrm>
          <a:prstGeom prst="rect">
            <a:avLst/>
          </a:prstGeom>
        </p:spPr>
      </p:pic>
      <p:pic>
        <p:nvPicPr>
          <p:cNvPr id="7" name="Content Placeholder 5" descr="AE.tiff"/>
          <p:cNvPicPr>
            <a:picLocks noChangeAspect="1"/>
          </p:cNvPicPr>
          <p:nvPr/>
        </p:nvPicPr>
        <p:blipFill>
          <a:blip r:embed="rId4"/>
          <a:srcRect l="-759" r="-415"/>
          <a:stretch>
            <a:fillRect/>
          </a:stretch>
        </p:blipFill>
        <p:spPr bwMode="auto">
          <a:xfrm>
            <a:off x="6485300" y="4360000"/>
            <a:ext cx="2645618" cy="2456646"/>
          </a:xfrm>
          <a:prstGeom prst="rect">
            <a:avLst/>
          </a:prstGeom>
          <a:noFill/>
          <a:ln w="9525">
            <a:noFill/>
            <a:miter lim="800000"/>
          </a:ln>
        </p:spPr>
      </p:pic>
      <p:sp>
        <p:nvSpPr>
          <p:cNvPr id="3" name="TextBox 2"/>
          <p:cNvSpPr txBox="1"/>
          <p:nvPr/>
        </p:nvSpPr>
        <p:spPr>
          <a:xfrm>
            <a:off x="152400" y="5867400"/>
            <a:ext cx="5836265" cy="923330"/>
          </a:xfrm>
          <a:prstGeom prst="rect">
            <a:avLst/>
          </a:prstGeom>
        </p:spPr>
        <p:txBody>
          <a:bodyPr wrap="square" rtlCol="0">
            <a:spAutoFit/>
          </a:bodyPr>
          <a:lstStyle/>
          <a:p>
            <a:r>
              <a:rPr lang="en-US" sz="1800" dirty="0"/>
              <a:t>Middle for-loop samples from input up to current RBM layer being updated – none for 1</a:t>
            </a:r>
            <a:r>
              <a:rPr lang="en-US" sz="1800" baseline="30000" dirty="0"/>
              <a:t>st</a:t>
            </a:r>
            <a:r>
              <a:rPr lang="en-US" sz="1800" dirty="0"/>
              <a:t> layer, </a:t>
            </a:r>
            <a:r>
              <a:rPr lang="en-US" sz="1800" dirty="0" err="1"/>
              <a:t>mean_field_computation</a:t>
            </a:r>
            <a:r>
              <a:rPr lang="en-US" sz="1800" dirty="0"/>
              <a:t> just a flag on whether to sample or use real values</a:t>
            </a:r>
          </a:p>
        </p:txBody>
      </p:sp>
      <p:sp>
        <p:nvSpPr>
          <p:cNvPr id="2" name="Footer Placeholder 1">
            <a:extLst>
              <a:ext uri="{FF2B5EF4-FFF2-40B4-BE49-F238E27FC236}">
                <a16:creationId xmlns:a16="http://schemas.microsoft.com/office/drawing/2014/main" id="{64EFBED4-1265-714D-AD90-D957C4428DF6}"/>
              </a:ext>
            </a:extLst>
          </p:cNvPr>
          <p:cNvSpPr>
            <a:spLocks noGrp="1"/>
          </p:cNvSpPr>
          <p:nvPr>
            <p:ph type="ftr" sz="quarter" idx="11"/>
          </p:nvPr>
        </p:nvSpPr>
        <p:spPr/>
        <p:txBody>
          <a:bodyPr/>
          <a:lstStyle/>
          <a:p>
            <a:pPr>
              <a:defRPr>
                <a:uFillTx/>
              </a:defRPr>
            </a:pPr>
            <a:r>
              <a:rPr lang="en-US">
                <a:uFillTx/>
              </a:rPr>
              <a:t>CS 270 – Deep Learning</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DBN Execution</a:t>
            </a:r>
          </a:p>
        </p:txBody>
      </p:sp>
      <p:sp>
        <p:nvSpPr>
          <p:cNvPr id="3" name="Content Placeholder 2"/>
          <p:cNvSpPr>
            <a:spLocks noGrp="1"/>
          </p:cNvSpPr>
          <p:nvPr>
            <p:ph idx="1"/>
          </p:nvPr>
        </p:nvSpPr>
        <p:spPr>
          <a:xfrm>
            <a:off x="685800" y="1143000"/>
            <a:ext cx="7772400" cy="4953000"/>
          </a:xfrm>
        </p:spPr>
        <p:txBody>
          <a:bodyPr>
            <a:normAutofit fontScale="92500"/>
          </a:bodyPr>
          <a:lstStyle/>
          <a:p>
            <a:r>
              <a:rPr lang="en-US" dirty="0"/>
              <a:t>After all layers have learned then the output of the last layer can be input to a supervised learning model</a:t>
            </a:r>
          </a:p>
          <a:p>
            <a:r>
              <a:rPr lang="en-US" dirty="0"/>
              <a:t>Note that at this point we could potentially throw away the downward bias weights in the network as they will not actually be used during the feedforward discriminative execution process (as we did with the Stacked Auto Encoder)</a:t>
            </a:r>
          </a:p>
          <a:p>
            <a:pPr lvl="1"/>
            <a:r>
              <a:rPr lang="en-US" dirty="0"/>
              <a:t>If we are relaxing </a:t>
            </a:r>
            <a:r>
              <a:rPr lang="en-US" i="1" dirty="0"/>
              <a:t>M</a:t>
            </a:r>
            <a:r>
              <a:rPr lang="en-US" dirty="0"/>
              <a:t> times in the top layer then we would still need the downward weights for that layer</a:t>
            </a:r>
          </a:p>
          <a:p>
            <a:pPr lvl="1"/>
            <a:r>
              <a:rPr lang="en-US" u="sng" dirty="0"/>
              <a:t>Also if we are generating </a:t>
            </a:r>
            <a:r>
              <a:rPr lang="en-US" b="1" u="sng" dirty="0"/>
              <a:t>x</a:t>
            </a:r>
            <a:r>
              <a:rPr lang="en-US" u="sng" dirty="0"/>
              <a:t> values we would need all of them</a:t>
            </a:r>
          </a:p>
          <a:p>
            <a:r>
              <a:rPr lang="en-US" dirty="0"/>
              <a:t>The final weight tuning is usually done as an MLP with backpropagation, which only updates the feedforward weights</a:t>
            </a:r>
          </a:p>
          <a:p>
            <a:r>
              <a:rPr lang="en-US" dirty="0"/>
              <a:t>Can do execution as just the tuned MLP or as the RBM sampler with the tuned weights</a:t>
            </a: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55</a:t>
            </a:fld>
            <a:endParaRPr lang="en-US">
              <a:uFillTx/>
            </a:endParaRPr>
          </a:p>
        </p:txBody>
      </p:sp>
    </p:spTree>
    <p:extLst>
      <p:ext uri="{BB962C8B-B14F-4D97-AF65-F5344CB8AC3E}">
        <p14:creationId xmlns:p14="http://schemas.microsoft.com/office/powerpoint/2010/main" val="27562790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DBN Learning Notes</a:t>
            </a:r>
          </a:p>
        </p:txBody>
      </p:sp>
      <p:sp>
        <p:nvSpPr>
          <p:cNvPr id="3" name="Content Placeholder 2"/>
          <p:cNvSpPr>
            <a:spLocks noGrp="1"/>
          </p:cNvSpPr>
          <p:nvPr>
            <p:ph idx="1"/>
          </p:nvPr>
        </p:nvSpPr>
        <p:spPr>
          <a:xfrm>
            <a:off x="685800" y="1066800"/>
            <a:ext cx="7772400" cy="5181600"/>
          </a:xfrm>
        </p:spPr>
        <p:txBody>
          <a:bodyPr>
            <a:normAutofit lnSpcReduction="10000"/>
          </a:bodyPr>
          <a:lstStyle/>
          <a:p>
            <a:r>
              <a:rPr lang="en-US" dirty="0">
                <a:uFillTx/>
              </a:rPr>
              <a:t>RBM stopping criteria still in </a:t>
            </a:r>
            <a:r>
              <a:rPr lang="en-US" dirty="0"/>
              <a:t>issue. </a:t>
            </a:r>
          </a:p>
          <a:p>
            <a:r>
              <a:rPr lang="en-US" dirty="0">
                <a:uFillTx/>
              </a:rPr>
              <a:t>Each layer updates weights so as to make training sample patterns more likely (lower energy) in the free state (and non-training sample patterns less likely).</a:t>
            </a:r>
          </a:p>
          <a:p>
            <a:r>
              <a:rPr lang="en-US" dirty="0">
                <a:uFillTx/>
              </a:rPr>
              <a:t>This unsupervised approach learns broad features (in the hidden/subsequent layers of </a:t>
            </a:r>
            <a:r>
              <a:rPr lang="en-US" dirty="0" err="1">
                <a:uFillTx/>
              </a:rPr>
              <a:t>RBMs</a:t>
            </a:r>
            <a:r>
              <a:rPr lang="en-US" dirty="0">
                <a:uFillTx/>
              </a:rPr>
              <a:t>) which can aid in the process of making the types of patterns found in the training set more likely.  This discovers features which can be associated across training patterns, and thus potentially helpful for other goals with the training set (classification, compression, etc.)</a:t>
            </a:r>
          </a:p>
          <a:p>
            <a:r>
              <a:rPr lang="en-US" dirty="0">
                <a:uFillTx/>
              </a:rPr>
              <a:t>Note still pairwise weights in RBMs, but because we can choose the number of hidden units and layers, we can represent any arbitrary distribution</a:t>
            </a:r>
          </a:p>
          <a:p>
            <a:endParaRPr lang="en-US" dirty="0">
              <a:uFillTx/>
            </a:endParaRPr>
          </a:p>
          <a:p>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56</a:t>
            </a:fld>
            <a:endParaRPr lang="en-US">
              <a:uFillTx/>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MNIST</a:t>
            </a: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57</a:t>
            </a:fld>
            <a:endParaRPr lang="en-US">
              <a:uFillTx/>
            </a:endParaRPr>
          </a:p>
        </p:txBody>
      </p:sp>
      <p:pic>
        <p:nvPicPr>
          <p:cNvPr id="6" name="Picture 5"/>
          <p:cNvPicPr>
            <a:picLocks noChangeAspect="1"/>
          </p:cNvPicPr>
          <p:nvPr/>
        </p:nvPicPr>
        <p:blipFill>
          <a:blip r:embed="rId3"/>
          <a:stretch>
            <a:fillRect/>
          </a:stretch>
        </p:blipFill>
        <p:spPr>
          <a:xfrm>
            <a:off x="1143000" y="203200"/>
            <a:ext cx="6743700" cy="60452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DBN Project Notes</a:t>
            </a:r>
          </a:p>
        </p:txBody>
      </p:sp>
      <p:sp>
        <p:nvSpPr>
          <p:cNvPr id="3" name="Content Placeholder 2"/>
          <p:cNvSpPr>
            <a:spLocks noGrp="1"/>
          </p:cNvSpPr>
          <p:nvPr>
            <p:ph idx="1"/>
          </p:nvPr>
        </p:nvSpPr>
        <p:spPr>
          <a:xfrm>
            <a:off x="685800" y="1066800"/>
            <a:ext cx="7772400" cy="5029200"/>
          </a:xfrm>
        </p:spPr>
        <p:txBody>
          <a:bodyPr>
            <a:normAutofit fontScale="92500" lnSpcReduction="10000"/>
          </a:bodyPr>
          <a:lstStyle/>
          <a:p>
            <a:r>
              <a:rPr lang="en-US" dirty="0">
                <a:uFillTx/>
              </a:rPr>
              <a:t>To be consistent just use 28×28 (764) data set of gray scale values (0-255)</a:t>
            </a:r>
          </a:p>
          <a:p>
            <a:pPr lvl="1"/>
            <a:r>
              <a:rPr lang="en-US" dirty="0">
                <a:uFillTx/>
              </a:rPr>
              <a:t>Normalize to 0-1</a:t>
            </a:r>
          </a:p>
          <a:p>
            <a:pPr lvl="1"/>
            <a:r>
              <a:rPr lang="en-US" dirty="0">
                <a:uFillTx/>
              </a:rPr>
              <a:t>Could try better preprocessing if want and helps in published accuracies, but start/stay with this</a:t>
            </a:r>
          </a:p>
          <a:p>
            <a:pPr lvl="1"/>
            <a:r>
              <a:rPr lang="en-US" dirty="0">
                <a:uFillTx/>
              </a:rPr>
              <a:t>Small random initial weights</a:t>
            </a:r>
          </a:p>
          <a:p>
            <a:r>
              <a:rPr lang="en-US" dirty="0">
                <a:uFillTx/>
              </a:rPr>
              <a:t>Parameters</a:t>
            </a:r>
          </a:p>
          <a:p>
            <a:pPr lvl="1"/>
            <a:r>
              <a:rPr lang="en-US" dirty="0">
                <a:uFillTx/>
              </a:rPr>
              <a:t>Hinton Paper, others – do a little searching and e-mail me a reference for extra credit points</a:t>
            </a:r>
          </a:p>
          <a:p>
            <a:pPr lvl="1"/>
            <a:r>
              <a:rPr lang="en-US" dirty="0">
                <a:hlinkClick r:id="rId3"/>
              </a:rPr>
              <a:t>http://yann.lecun.com/exdb/mnist/</a:t>
            </a:r>
            <a:r>
              <a:rPr lang="en-US" dirty="0"/>
              <a:t> for sample approaches</a:t>
            </a:r>
            <a:endParaRPr lang="en-US" dirty="0">
              <a:uFillTx/>
            </a:endParaRPr>
          </a:p>
          <a:p>
            <a:r>
              <a:rPr lang="en-US" dirty="0">
                <a:uFillTx/>
              </a:rPr>
              <a:t>Straight 200 hidden node MLP does quite good ~98%</a:t>
            </a:r>
          </a:p>
          <a:p>
            <a:pPr lvl="1"/>
            <a:r>
              <a:rPr lang="en-US" dirty="0"/>
              <a:t>Rough Hyperparameters - LR: ~.05-.1, Momentum ~.5</a:t>
            </a:r>
            <a:endParaRPr lang="en-US" dirty="0">
              <a:uFillTx/>
            </a:endParaRPr>
          </a:p>
          <a:p>
            <a:r>
              <a:rPr lang="en-US" dirty="0">
                <a:uFillTx/>
              </a:rPr>
              <a:t>Best class DBN results: ~98.5% - which is competitive</a:t>
            </a:r>
          </a:p>
          <a:p>
            <a:pPr lvl="1"/>
            <a:r>
              <a:rPr lang="en-US" dirty="0">
                <a:uFillTx/>
              </a:rPr>
              <a:t>About half students never beat MLP baseline</a:t>
            </a:r>
          </a:p>
          <a:p>
            <a:pPr lvl="1"/>
            <a:r>
              <a:rPr lang="en-US" dirty="0">
                <a:uFillTx/>
              </a:rPr>
              <a:t>Can you beat the 98.5%?</a:t>
            </a: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58</a:t>
            </a:fld>
            <a:endParaRPr lang="en-US">
              <a:uFillTx/>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Deep Learning Project Past Experience</a:t>
            </a:r>
          </a:p>
        </p:txBody>
      </p:sp>
      <p:sp>
        <p:nvSpPr>
          <p:cNvPr id="3" name="Content Placeholder 2"/>
          <p:cNvSpPr>
            <a:spLocks noGrp="1"/>
          </p:cNvSpPr>
          <p:nvPr>
            <p:ph idx="1"/>
          </p:nvPr>
        </p:nvSpPr>
        <p:spPr>
          <a:xfrm>
            <a:off x="685800" y="1066800"/>
            <a:ext cx="7772400" cy="5029200"/>
          </a:xfrm>
        </p:spPr>
        <p:txBody>
          <a:bodyPr>
            <a:normAutofit fontScale="85000" lnSpcReduction="10000"/>
          </a:bodyPr>
          <a:lstStyle/>
          <a:p>
            <a:r>
              <a:rPr lang="en-US" dirty="0">
                <a:uFillTx/>
              </a:rPr>
              <a:t>Structure: ~3 hidden layers, ~500ish nodes/layer, more nodes/layers can be better but training is longer</a:t>
            </a:r>
          </a:p>
          <a:p>
            <a:r>
              <a:rPr lang="en-US" dirty="0">
                <a:uFillTx/>
              </a:rPr>
              <a:t>Training time:</a:t>
            </a:r>
          </a:p>
          <a:p>
            <a:pPr lvl="1"/>
            <a:r>
              <a:rPr lang="en-US" dirty="0">
                <a:uFillTx/>
              </a:rPr>
              <a:t>DBN: ~10 epochs with the 60K set, small </a:t>
            </a:r>
            <a:r>
              <a:rPr lang="en-US" dirty="0"/>
              <a:t>LR ~.005 often </a:t>
            </a:r>
            <a:r>
              <a:rPr lang="en-US" dirty="0">
                <a:uFillTx/>
              </a:rPr>
              <a:t>good </a:t>
            </a:r>
          </a:p>
          <a:p>
            <a:pPr lvl="1"/>
            <a:r>
              <a:rPr lang="en-US" dirty="0">
                <a:uFillTx/>
              </a:rPr>
              <a:t>Can go longer, does not seem to overfit with the large data set</a:t>
            </a:r>
          </a:p>
          <a:p>
            <a:pPr lvl="1"/>
            <a:r>
              <a:rPr lang="en-US" dirty="0">
                <a:uFillTx/>
              </a:rPr>
              <a:t>SAE:  Can saturate/overfit, ~3 epochs good, but will be a function of your de-noising approach, which is essential for sparsity, use small LR ~.005, long training – up to 50 hours, got 98.55</a:t>
            </a:r>
          </a:p>
          <a:p>
            <a:pPr lvl="2"/>
            <a:r>
              <a:rPr lang="en-US" dirty="0"/>
              <a:t>Larger learning rates often lead to low accuracy for both DBN and SAE</a:t>
            </a:r>
            <a:endParaRPr lang="en-US" dirty="0">
              <a:uFillTx/>
            </a:endParaRPr>
          </a:p>
          <a:p>
            <a:r>
              <a:rPr lang="en-US" dirty="0">
                <a:uFillTx/>
              </a:rPr>
              <a:t>Sampling vs using real probability value in DBN</a:t>
            </a:r>
          </a:p>
          <a:p>
            <a:pPr lvl="1"/>
            <a:r>
              <a:rPr lang="en-US" dirty="0">
                <a:uFillTx/>
              </a:rPr>
              <a:t>Best results found when using real values vs. sampling</a:t>
            </a:r>
          </a:p>
          <a:p>
            <a:pPr lvl="1"/>
            <a:r>
              <a:rPr lang="en-US" dirty="0">
                <a:uFillTx/>
              </a:rPr>
              <a:t>Some found sampling on the back-step of learning helps</a:t>
            </a:r>
          </a:p>
          <a:p>
            <a:pPr lvl="1"/>
            <a:r>
              <a:rPr lang="en-US" dirty="0">
                <a:uFillTx/>
              </a:rPr>
              <a:t>When using sampling, probably requires longer training, but could actually lead to bigger improvements in the long run</a:t>
            </a:r>
          </a:p>
          <a:p>
            <a:pPr lvl="1"/>
            <a:r>
              <a:rPr lang="en-US" dirty="0">
                <a:uFillTx/>
              </a:rPr>
              <a:t>Typical forward flow </a:t>
            </a:r>
            <a:r>
              <a:rPr lang="en-US" dirty="0"/>
              <a:t>non-sampled </a:t>
            </a:r>
            <a:r>
              <a:rPr lang="en-US" dirty="0">
                <a:uFillTx/>
              </a:rPr>
              <a:t>during execution, but could do some sampling on the </a:t>
            </a:r>
            <a:r>
              <a:rPr lang="en-US" i="1" dirty="0">
                <a:uFillTx/>
              </a:rPr>
              <a:t>m</a:t>
            </a:r>
            <a:r>
              <a:rPr lang="en-US" dirty="0">
                <a:uFillTx/>
              </a:rPr>
              <a:t> iterations at the top layer.  Some success with back-step at the top layer iteration (most don't do this at all)</a:t>
            </a:r>
          </a:p>
          <a:p>
            <a:pPr lvl="1"/>
            <a:r>
              <a:rPr lang="en-US" dirty="0">
                <a:uFillTx/>
              </a:rPr>
              <a:t>We need to try/discover better variations</a:t>
            </a:r>
          </a:p>
          <a:p>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59</a:t>
            </a:fld>
            <a:endParaRPr lang="en-US">
              <a:uFillTx/>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Neural Networks Sketch</a:t>
            </a:r>
          </a:p>
        </p:txBody>
      </p:sp>
      <p:sp>
        <p:nvSpPr>
          <p:cNvPr id="3" name="Content Placeholder 2"/>
          <p:cNvSpPr>
            <a:spLocks noGrp="1"/>
          </p:cNvSpPr>
          <p:nvPr>
            <p:ph idx="1"/>
          </p:nvPr>
        </p:nvSpPr>
        <p:spPr/>
        <p:txBody>
          <a:bodyPr>
            <a:normAutofit fontScale="92500"/>
          </a:bodyPr>
          <a:lstStyle/>
          <a:p>
            <a:r>
              <a:rPr lang="en-US" dirty="0"/>
              <a:t>More than just MLPs, but</a:t>
            </a:r>
            <a:r>
              <a:rPr lang="is-IS" dirty="0"/>
              <a:t>…</a:t>
            </a:r>
          </a:p>
          <a:p>
            <a:r>
              <a:rPr lang="is-IS" dirty="0"/>
              <a:t>Rumelhart 1986 – great early success</a:t>
            </a:r>
          </a:p>
          <a:p>
            <a:r>
              <a:rPr lang="is-IS" dirty="0"/>
              <a:t>Interest subsides a bit in the late 90’s as other models are introduced – SVMs, Graphical models, etc. – each "wave" ...</a:t>
            </a:r>
          </a:p>
          <a:p>
            <a:r>
              <a:rPr lang="is-IS" dirty="0"/>
              <a:t>Convolutional Neural Nets –LeCun 1989-&gt; Image, speech, etc. </a:t>
            </a:r>
          </a:p>
          <a:p>
            <a:r>
              <a:rPr lang="is-IS" dirty="0"/>
              <a:t>Deep Belief nets (Hinton) and Stacked auto-encoders (Bengio) – 2006 – Unsupervised pre-training followed by supervised. </a:t>
            </a:r>
            <a:r>
              <a:rPr lang="en-US" dirty="0"/>
              <a:t>G</a:t>
            </a:r>
            <a:r>
              <a:rPr lang="is-IS" dirty="0"/>
              <a:t>ood feature extractors.</a:t>
            </a:r>
          </a:p>
          <a:p>
            <a:r>
              <a:rPr lang="is-IS" dirty="0"/>
              <a:t>2012 -&gt; Initial successes with supervised approaches which overcome vanishing gradient, etc., and are more generally applicable.  Current explosion, but don’t drop the other tools in your kit!</a:t>
            </a:r>
          </a:p>
          <a:p>
            <a:pPr lvl="1"/>
            <a:r>
              <a:rPr lang="is-IS" dirty="0"/>
              <a:t>Stay the course</a:t>
            </a:r>
          </a:p>
          <a:p>
            <a:pPr lvl="1"/>
            <a:endParaRPr lang="is-IS" dirty="0"/>
          </a:p>
          <a:p>
            <a:endParaRPr lang="en-US" dirty="0"/>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6</a:t>
            </a:fld>
            <a:endParaRPr lang="en-US">
              <a:uFillTx/>
            </a:endParaRPr>
          </a:p>
        </p:txBody>
      </p:sp>
    </p:spTree>
    <p:extLst>
      <p:ext uri="{BB962C8B-B14F-4D97-AF65-F5344CB8AC3E}">
        <p14:creationId xmlns:p14="http://schemas.microsoft.com/office/powerpoint/2010/main" val="2675328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Deep Learning Project Past Experience</a:t>
            </a:r>
          </a:p>
        </p:txBody>
      </p:sp>
      <p:sp>
        <p:nvSpPr>
          <p:cNvPr id="3" name="Content Placeholder 2"/>
          <p:cNvSpPr>
            <a:spLocks noGrp="1"/>
          </p:cNvSpPr>
          <p:nvPr>
            <p:ph idx="1"/>
          </p:nvPr>
        </p:nvSpPr>
        <p:spPr/>
        <p:txBody>
          <a:bodyPr/>
          <a:lstStyle/>
          <a:p>
            <a:r>
              <a:rPr lang="en-US" dirty="0">
                <a:uFillTx/>
              </a:rPr>
              <a:t>Note: If we held out 50K of the dataset as unsupervised, then deep nets would more readily show noticeable improvement over BP</a:t>
            </a:r>
          </a:p>
          <a:p>
            <a:r>
              <a:rPr lang="en-US" dirty="0">
                <a:uFillTx/>
              </a:rPr>
              <a:t>A final full network fine tune with BP always helps</a:t>
            </a:r>
          </a:p>
          <a:p>
            <a:pPr lvl="1"/>
            <a:r>
              <a:rPr lang="en-US" dirty="0">
                <a:uFillTx/>
              </a:rPr>
              <a:t>But can take 20+ hours</a:t>
            </a:r>
          </a:p>
          <a:p>
            <a:r>
              <a:rPr lang="en-US" dirty="0">
                <a:uFillTx/>
              </a:rPr>
              <a:t>Key take away – Most actual time spent training with different parameters.  Thus, start early, and then you will have time to try multiple long runs to see which variations work.  This does not take that much personal time, as you simply start it with some different parameters and go away for a day. If you wait until the last few days, there is no time to do these experiments.</a:t>
            </a:r>
          </a:p>
          <a:p>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60</a:t>
            </a:fld>
            <a:endParaRPr lang="en-US">
              <a:uFillTx/>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DBN Notes</a:t>
            </a:r>
          </a:p>
        </p:txBody>
      </p:sp>
      <p:sp>
        <p:nvSpPr>
          <p:cNvPr id="3" name="Content Placeholder 2"/>
          <p:cNvSpPr>
            <a:spLocks noGrp="1"/>
          </p:cNvSpPr>
          <p:nvPr>
            <p:ph idx="1"/>
          </p:nvPr>
        </p:nvSpPr>
        <p:spPr/>
        <p:txBody>
          <a:bodyPr>
            <a:normAutofit/>
          </a:bodyPr>
          <a:lstStyle/>
          <a:p>
            <a:r>
              <a:rPr lang="en-US" dirty="0">
                <a:uFillTx/>
              </a:rPr>
              <a:t>Can use lateral connections in RBM (no longer RBM) but sampling becomes more difficult (intractable, approximation such as MCMC) – ala standard Boltzmann requiring longer sampling chains.</a:t>
            </a:r>
          </a:p>
          <a:p>
            <a:pPr lvl="1"/>
            <a:r>
              <a:rPr lang="en-US" dirty="0">
                <a:uFillTx/>
              </a:rPr>
              <a:t>Lateral connections can capture </a:t>
            </a:r>
            <a:r>
              <a:rPr lang="en-US" dirty="0" err="1">
                <a:uFillTx/>
              </a:rPr>
              <a:t>pairwise</a:t>
            </a:r>
            <a:r>
              <a:rPr lang="en-US" dirty="0">
                <a:uFillTx/>
              </a:rPr>
              <a:t> dependencies allowing the hidden nodes to focus on higher order issues.  Can get better results.</a:t>
            </a:r>
          </a:p>
          <a:p>
            <a:r>
              <a:rPr lang="en-US" dirty="0">
                <a:uFillTx/>
              </a:rPr>
              <a:t>Conditional and Temporal RBMs – allow node probabilities to be conditioned by some other inputs – context, recurrence (time series changes in input and internal state), etc.</a:t>
            </a:r>
          </a:p>
          <a:p>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61</a:t>
            </a:fld>
            <a:endParaRPr lang="en-US">
              <a:uFillTx/>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Discrimination with Deep Belief Networks</a:t>
            </a:r>
          </a:p>
        </p:txBody>
      </p:sp>
      <p:sp>
        <p:nvSpPr>
          <p:cNvPr id="3" name="Content Placeholder 2"/>
          <p:cNvSpPr>
            <a:spLocks noGrp="1"/>
          </p:cNvSpPr>
          <p:nvPr>
            <p:ph idx="1"/>
          </p:nvPr>
        </p:nvSpPr>
        <p:spPr>
          <a:xfrm>
            <a:off x="685800" y="1066800"/>
            <a:ext cx="7924800" cy="5029200"/>
          </a:xfrm>
        </p:spPr>
        <p:txBody>
          <a:bodyPr/>
          <a:lstStyle/>
          <a:p>
            <a:r>
              <a:rPr lang="en-US" dirty="0">
                <a:uFillTx/>
              </a:rPr>
              <a:t>Discrimination approaches with </a:t>
            </a:r>
            <a:r>
              <a:rPr lang="en-US" dirty="0" err="1">
                <a:uFillTx/>
              </a:rPr>
              <a:t>DBNs</a:t>
            </a:r>
            <a:r>
              <a:rPr lang="en-US" dirty="0">
                <a:uFillTx/>
              </a:rPr>
              <a:t> (Deep Belief Net)</a:t>
            </a:r>
          </a:p>
          <a:p>
            <a:pPr lvl="1"/>
            <a:r>
              <a:rPr lang="en-US" dirty="0">
                <a:uFillTx/>
              </a:rPr>
              <a:t>Use outputs of </a:t>
            </a:r>
            <a:r>
              <a:rPr lang="en-US" dirty="0" err="1">
                <a:uFillTx/>
              </a:rPr>
              <a:t>DBNs</a:t>
            </a:r>
            <a:r>
              <a:rPr lang="en-US" dirty="0">
                <a:uFillTx/>
              </a:rPr>
              <a:t> as inputs to supervised model (i.e. just an unsupervised preprocessor for feature extraction)</a:t>
            </a:r>
          </a:p>
          <a:p>
            <a:pPr lvl="2"/>
            <a:r>
              <a:rPr lang="en-US" dirty="0">
                <a:uFillTx/>
              </a:rPr>
              <a:t>Basic approach we have been discussing</a:t>
            </a:r>
          </a:p>
          <a:p>
            <a:pPr lvl="1"/>
            <a:r>
              <a:rPr lang="en-US" dirty="0">
                <a:uFillTx/>
              </a:rPr>
              <a:t>Train a DBN for each class.  For each clamp the unknown x and iterate </a:t>
            </a:r>
            <a:r>
              <a:rPr lang="en-US" i="1" dirty="0">
                <a:uFillTx/>
              </a:rPr>
              <a:t>m</a:t>
            </a:r>
            <a:r>
              <a:rPr lang="en-US" dirty="0">
                <a:uFillTx/>
              </a:rPr>
              <a:t> times. The DBN that ends with the lowest normalized free energy (</a:t>
            </a:r>
            <a:r>
              <a:rPr lang="en-US" dirty="0" err="1">
                <a:uFillTx/>
              </a:rPr>
              <a:t>softmax</a:t>
            </a:r>
            <a:r>
              <a:rPr lang="en-US" dirty="0">
                <a:uFillTx/>
              </a:rPr>
              <a:t> variation) is the winner.</a:t>
            </a:r>
          </a:p>
          <a:p>
            <a:pPr lvl="1"/>
            <a:r>
              <a:rPr lang="en-US" dirty="0">
                <a:uFillTx/>
              </a:rPr>
              <a:t>Train just one DBN for all classes, but with an additional visible unit for each class. For each output class:</a:t>
            </a:r>
          </a:p>
          <a:p>
            <a:pPr lvl="2"/>
            <a:r>
              <a:rPr lang="en-US" dirty="0">
                <a:uFillTx/>
              </a:rPr>
              <a:t>Clamp the unknown x, relax, and then see which final state has lowest free energy – no need to normalize since all energies come from the same network.</a:t>
            </a:r>
          </a:p>
          <a:p>
            <a:r>
              <a:rPr lang="en-US" dirty="0">
                <a:uFillTx/>
              </a:rPr>
              <a:t>See </a:t>
            </a:r>
            <a:r>
              <a:rPr lang="en-US" dirty="0">
                <a:uFillTx/>
                <a:hlinkClick r:id="rId3"/>
              </a:rPr>
              <a:t>http://deeplearning.net/demos/</a:t>
            </a:r>
            <a:endParaRPr lang="en-US" dirty="0">
              <a:uFillTx/>
            </a:endParaRPr>
          </a:p>
          <a:p>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62</a:t>
            </a:fld>
            <a:endParaRPr lang="en-US">
              <a:uFillTx/>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Efficient Deep Learning</a:t>
            </a:r>
          </a:p>
        </p:txBody>
      </p:sp>
      <p:sp>
        <p:nvSpPr>
          <p:cNvPr id="3" name="Content Placeholder 2"/>
          <p:cNvSpPr>
            <a:spLocks noGrp="1"/>
          </p:cNvSpPr>
          <p:nvPr>
            <p:ph idx="1"/>
          </p:nvPr>
        </p:nvSpPr>
        <p:spPr>
          <a:xfrm>
            <a:off x="685800" y="1066800"/>
            <a:ext cx="7772400" cy="5181600"/>
          </a:xfrm>
        </p:spPr>
        <p:txBody>
          <a:bodyPr>
            <a:normAutofit fontScale="92500"/>
          </a:bodyPr>
          <a:lstStyle/>
          <a:p>
            <a:r>
              <a:rPr lang="en-US" dirty="0"/>
              <a:t>Recent success in doing supervised deep learning with extensions which diminish the effect of early learning difficulties (unstable gradient, etc.)</a:t>
            </a:r>
          </a:p>
          <a:p>
            <a:r>
              <a:rPr lang="en-US" dirty="0"/>
              <a:t>Patience (now that we know it can be worth it), faster computers, and use of GPUs/TPUs</a:t>
            </a:r>
          </a:p>
          <a:p>
            <a:r>
              <a:rPr lang="en-US" dirty="0"/>
              <a:t>More efficient activation functions (e.g. </a:t>
            </a:r>
            <a:r>
              <a:rPr lang="en-US" dirty="0" err="1"/>
              <a:t>ReLU</a:t>
            </a:r>
            <a:r>
              <a:rPr lang="en-US" dirty="0"/>
              <a:t>) in terms of both computation and avoiding </a:t>
            </a:r>
            <a:r>
              <a:rPr lang="en-US" i="1" dirty="0"/>
              <a:t>f</a:t>
            </a:r>
            <a:r>
              <a:rPr lang="en-US" dirty="0"/>
              <a:t> '(</a:t>
            </a:r>
            <a:r>
              <a:rPr lang="en-US" i="1" dirty="0"/>
              <a:t>net</a:t>
            </a:r>
            <a:r>
              <a:rPr lang="en-US" dirty="0"/>
              <a:t>) saturation</a:t>
            </a:r>
          </a:p>
          <a:p>
            <a:pPr lvl="1"/>
            <a:r>
              <a:rPr lang="en-US" dirty="0"/>
              <a:t>Also can be helpful to have 0 mean activations at each level, so sigmoid is frowned upon these days.  If you want a saturating activation function, </a:t>
            </a:r>
            <a:r>
              <a:rPr lang="en-US" dirty="0" err="1"/>
              <a:t>tanh</a:t>
            </a:r>
            <a:r>
              <a:rPr lang="en-US" dirty="0"/>
              <a:t> is often preferred.</a:t>
            </a:r>
          </a:p>
          <a:p>
            <a:r>
              <a:rPr lang="en-US" dirty="0"/>
              <a:t>Speed up and regularization approaches</a:t>
            </a:r>
          </a:p>
          <a:p>
            <a:r>
              <a:rPr lang="en-US" dirty="0"/>
              <a:t>Improved Hyperparameters</a:t>
            </a:r>
          </a:p>
          <a:p>
            <a:r>
              <a:rPr lang="en-US" dirty="0"/>
              <a:t>Batch Normalization – re-normalize activations at each layer</a:t>
            </a:r>
          </a:p>
          <a:p>
            <a:r>
              <a:rPr lang="en-US" dirty="0"/>
              <a:t>Residual Nets</a:t>
            </a: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63</a:t>
            </a:fld>
            <a:endParaRPr lang="en-US">
              <a:uFillTx/>
            </a:endParaRPr>
          </a:p>
        </p:txBody>
      </p:sp>
    </p:spTree>
    <p:extLst>
      <p:ext uri="{BB962C8B-B14F-4D97-AF65-F5344CB8AC3E}">
        <p14:creationId xmlns:p14="http://schemas.microsoft.com/office/powerpoint/2010/main" val="17917018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923"/>
            <a:ext cx="7772400" cy="838200"/>
          </a:xfrm>
        </p:spPr>
        <p:txBody>
          <a:bodyPr/>
          <a:lstStyle/>
          <a:p>
            <a:r>
              <a:rPr lang="en-US" dirty="0"/>
              <a:t>Rectified Linear Units</a:t>
            </a:r>
          </a:p>
        </p:txBody>
      </p:sp>
      <p:sp>
        <p:nvSpPr>
          <p:cNvPr id="3" name="Content Placeholder 2"/>
          <p:cNvSpPr>
            <a:spLocks noGrp="1"/>
          </p:cNvSpPr>
          <p:nvPr>
            <p:ph idx="1"/>
          </p:nvPr>
        </p:nvSpPr>
        <p:spPr>
          <a:xfrm>
            <a:off x="685800" y="2971800"/>
            <a:ext cx="7772400" cy="3429000"/>
          </a:xfrm>
        </p:spPr>
        <p:txBody>
          <a:bodyPr>
            <a:normAutofit fontScale="85000" lnSpcReduction="10000"/>
          </a:bodyPr>
          <a:lstStyle/>
          <a:p>
            <a:r>
              <a:rPr lang="en-US" i="1" dirty="0"/>
              <a:t>f</a:t>
            </a:r>
            <a:r>
              <a:rPr lang="en-US" dirty="0"/>
              <a:t>(</a:t>
            </a:r>
            <a:r>
              <a:rPr lang="en-US" i="1" dirty="0"/>
              <a:t>x</a:t>
            </a:r>
            <a:r>
              <a:rPr lang="en-US" dirty="0"/>
              <a:t>) = Max(0,</a:t>
            </a:r>
            <a:r>
              <a:rPr lang="en-US" i="1" dirty="0"/>
              <a:t>x</a:t>
            </a:r>
            <a:r>
              <a:rPr lang="en-US" dirty="0"/>
              <a:t>) More efficient gradient propagation, derivative is 0 or constant, just fold into learning rate</a:t>
            </a:r>
          </a:p>
          <a:p>
            <a:pPr lvl="1"/>
            <a:r>
              <a:rPr lang="en-US" dirty="0"/>
              <a:t>Helps </a:t>
            </a:r>
            <a:r>
              <a:rPr lang="en-US" i="1" dirty="0"/>
              <a:t>f</a:t>
            </a:r>
            <a:r>
              <a:rPr lang="en-US" dirty="0"/>
              <a:t> '(</a:t>
            </a:r>
            <a:r>
              <a:rPr lang="en-US" i="1" dirty="0"/>
              <a:t>net</a:t>
            </a:r>
            <a:r>
              <a:rPr lang="en-US" dirty="0"/>
              <a:t>) issue, but still left with other unstable gradient issues</a:t>
            </a:r>
          </a:p>
          <a:p>
            <a:r>
              <a:rPr lang="en-US" dirty="0"/>
              <a:t>More efficient computation: Only comparison, addition and multiplication.</a:t>
            </a:r>
          </a:p>
          <a:p>
            <a:pPr lvl="1"/>
            <a:r>
              <a:rPr lang="en-US" dirty="0"/>
              <a:t>Leaky </a:t>
            </a:r>
            <a:r>
              <a:rPr lang="en-US" dirty="0" err="1"/>
              <a:t>ReLU</a:t>
            </a:r>
            <a:r>
              <a:rPr lang="en-US" dirty="0"/>
              <a:t> </a:t>
            </a:r>
            <a:r>
              <a:rPr lang="en-US" i="1" dirty="0"/>
              <a:t>f</a:t>
            </a:r>
            <a:r>
              <a:rPr lang="en-US" dirty="0"/>
              <a:t>(</a:t>
            </a:r>
            <a:r>
              <a:rPr lang="en-US" i="1" dirty="0"/>
              <a:t>x</a:t>
            </a:r>
            <a:r>
              <a:rPr lang="en-US" dirty="0"/>
              <a:t>) = </a:t>
            </a:r>
            <a:r>
              <a:rPr lang="en-US" i="1" dirty="0"/>
              <a:t>x</a:t>
            </a:r>
            <a:r>
              <a:rPr lang="en-US" dirty="0"/>
              <a:t> if </a:t>
            </a:r>
            <a:r>
              <a:rPr lang="en-US" i="1" dirty="0"/>
              <a:t>x</a:t>
            </a:r>
            <a:r>
              <a:rPr lang="en-US" dirty="0"/>
              <a:t> &gt; 0 else </a:t>
            </a:r>
            <a:r>
              <a:rPr lang="en-US" i="1" dirty="0"/>
              <a:t>ax,</a:t>
            </a:r>
            <a:r>
              <a:rPr lang="en-US" dirty="0"/>
              <a:t> where 0 ≤ </a:t>
            </a:r>
            <a:r>
              <a:rPr lang="en-US" i="1" dirty="0"/>
              <a:t>a</a:t>
            </a:r>
            <a:r>
              <a:rPr lang="en-US" dirty="0"/>
              <a:t> &lt;= 1, so that derivate is not 0 and can do some learning for net &lt; 0 (does not “die”).</a:t>
            </a:r>
          </a:p>
          <a:p>
            <a:pPr lvl="1"/>
            <a:r>
              <a:rPr lang="en-US" dirty="0"/>
              <a:t>Lots of other variations</a:t>
            </a:r>
          </a:p>
          <a:p>
            <a:r>
              <a:rPr lang="en-US" dirty="0"/>
              <a:t>Sparse activation: For example, in a randomly initialized network, only about 50% of hidden units are activated (having a non-zero output)</a:t>
            </a:r>
          </a:p>
          <a:p>
            <a:r>
              <a:rPr lang="en-US" dirty="0"/>
              <a:t>Learning in linear range easier for most learning models</a:t>
            </a: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64</a:t>
            </a:fld>
            <a:endParaRPr lang="en-US">
              <a:uFillTx/>
            </a:endParaRPr>
          </a:p>
        </p:txBody>
      </p:sp>
      <p:pic>
        <p:nvPicPr>
          <p:cNvPr id="6" name="Picture 5"/>
          <p:cNvPicPr>
            <a:picLocks noChangeAspect="1"/>
          </p:cNvPicPr>
          <p:nvPr/>
        </p:nvPicPr>
        <p:blipFill>
          <a:blip r:embed="rId3"/>
          <a:stretch>
            <a:fillRect/>
          </a:stretch>
        </p:blipFill>
        <p:spPr>
          <a:xfrm>
            <a:off x="406400" y="768166"/>
            <a:ext cx="2768600" cy="2076450"/>
          </a:xfrm>
          <a:prstGeom prst="rect">
            <a:avLst/>
          </a:prstGeom>
        </p:spPr>
      </p:pic>
      <p:pic>
        <p:nvPicPr>
          <p:cNvPr id="7" name="Picture 6"/>
          <p:cNvPicPr>
            <a:picLocks noChangeAspect="1"/>
          </p:cNvPicPr>
          <p:nvPr/>
        </p:nvPicPr>
        <p:blipFill>
          <a:blip r:embed="rId4"/>
          <a:stretch>
            <a:fillRect/>
          </a:stretch>
        </p:blipFill>
        <p:spPr>
          <a:xfrm>
            <a:off x="6096000" y="762000"/>
            <a:ext cx="2781300" cy="2082616"/>
          </a:xfrm>
          <a:prstGeom prst="rect">
            <a:avLst/>
          </a:prstGeom>
        </p:spPr>
      </p:pic>
      <p:pic>
        <p:nvPicPr>
          <p:cNvPr id="8" name="Picture 7"/>
          <p:cNvPicPr>
            <a:picLocks noChangeAspect="1"/>
          </p:cNvPicPr>
          <p:nvPr/>
        </p:nvPicPr>
        <p:blipFill>
          <a:blip r:embed="rId5"/>
          <a:stretch>
            <a:fillRect/>
          </a:stretch>
        </p:blipFill>
        <p:spPr>
          <a:xfrm>
            <a:off x="3429000" y="787216"/>
            <a:ext cx="2351314" cy="2057400"/>
          </a:xfrm>
          <a:prstGeom prst="rect">
            <a:avLst/>
          </a:prstGeom>
        </p:spPr>
      </p:pic>
    </p:spTree>
    <p:extLst>
      <p:ext uri="{BB962C8B-B14F-4D97-AF65-F5344CB8AC3E}">
        <p14:creationId xmlns:p14="http://schemas.microsoft.com/office/powerpoint/2010/main" val="6793452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Speed up variations of SGD</a:t>
            </a:r>
          </a:p>
        </p:txBody>
      </p:sp>
      <p:sp>
        <p:nvSpPr>
          <p:cNvPr id="3" name="Content Placeholder 2"/>
          <p:cNvSpPr>
            <a:spLocks noGrp="1"/>
          </p:cNvSpPr>
          <p:nvPr>
            <p:ph idx="1"/>
          </p:nvPr>
        </p:nvSpPr>
        <p:spPr>
          <a:xfrm>
            <a:off x="685800" y="1066800"/>
            <a:ext cx="7772400" cy="5181600"/>
          </a:xfrm>
        </p:spPr>
        <p:txBody>
          <a:bodyPr>
            <a:normAutofit fontScale="85000" lnSpcReduction="20000"/>
          </a:bodyPr>
          <a:lstStyle/>
          <a:p>
            <a:r>
              <a:rPr lang="en-US" dirty="0"/>
              <a:t>Use mini-batch rather than single instance for better gradient estimate –  Helpful if using GD variation more sensitive to bad gradient, and </a:t>
            </a:r>
            <a:r>
              <a:rPr lang="en-US" i="1" dirty="0"/>
              <a:t>especially </a:t>
            </a:r>
            <a:r>
              <a:rPr lang="en-US" dirty="0"/>
              <a:t>for parallel implementations</a:t>
            </a:r>
          </a:p>
          <a:p>
            <a:r>
              <a:rPr lang="en-US" dirty="0"/>
              <a:t>Momentum (i.e. Adaptive learning rate) approaches are important since anything to speed-up learning is helpful</a:t>
            </a:r>
          </a:p>
          <a:p>
            <a:pPr lvl="1"/>
            <a:r>
              <a:rPr lang="en-US" dirty="0"/>
              <a:t>Standard Momentum</a:t>
            </a:r>
          </a:p>
          <a:p>
            <a:pPr lvl="2"/>
            <a:r>
              <a:rPr lang="en-US" dirty="0"/>
              <a:t>Note the these approaches already do an averaging of grading also making mini-batch less critical</a:t>
            </a:r>
          </a:p>
          <a:p>
            <a:pPr lvl="1"/>
            <a:r>
              <a:rPr lang="en-US" dirty="0" err="1"/>
              <a:t>Nesterov</a:t>
            </a:r>
            <a:r>
              <a:rPr lang="en-US" dirty="0"/>
              <a:t> Momentum – Calculate point you would go to if using normal momentum.  Then, compute gradient at that point. Do normal update using </a:t>
            </a:r>
            <a:r>
              <a:rPr lang="en-US" i="1" dirty="0"/>
              <a:t>that</a:t>
            </a:r>
            <a:r>
              <a:rPr lang="en-US" dirty="0"/>
              <a:t> gradient and momentum.</a:t>
            </a:r>
          </a:p>
          <a:p>
            <a:pPr lvl="1"/>
            <a:r>
              <a:rPr lang="en-US" dirty="0" err="1"/>
              <a:t>Rprop</a:t>
            </a:r>
            <a:r>
              <a:rPr lang="en-US" dirty="0"/>
              <a:t> – Resilient BP, if gradient sign inverts, decrease the node’s individual LR, else increase it – common goal is faster in the flats, there are variants that backtrack a step, etc.</a:t>
            </a:r>
          </a:p>
          <a:p>
            <a:pPr lvl="1"/>
            <a:r>
              <a:rPr lang="en-US" dirty="0" err="1"/>
              <a:t>Adagrad</a:t>
            </a:r>
            <a:r>
              <a:rPr lang="en-US" dirty="0"/>
              <a:t> – Scale LRs inversely proportional to </a:t>
            </a:r>
            <a:r>
              <a:rPr lang="en-US" dirty="0" err="1"/>
              <a:t>sqrt</a:t>
            </a:r>
            <a:r>
              <a:rPr lang="en-US" dirty="0"/>
              <a:t>(sum( historical values)) – LRs with smaller derivatives are decreased less</a:t>
            </a:r>
          </a:p>
          <a:p>
            <a:pPr lvl="1"/>
            <a:r>
              <a:rPr lang="en-US" dirty="0" err="1"/>
              <a:t>RMSprop</a:t>
            </a:r>
            <a:r>
              <a:rPr lang="en-US" dirty="0"/>
              <a:t> – </a:t>
            </a:r>
            <a:r>
              <a:rPr lang="en-US" dirty="0" err="1"/>
              <a:t>Adagrad</a:t>
            </a:r>
            <a:r>
              <a:rPr lang="en-US" dirty="0"/>
              <a:t> but uses exponentially weighted moving average, older updates basically forgotten</a:t>
            </a:r>
          </a:p>
          <a:p>
            <a:pPr lvl="1"/>
            <a:r>
              <a:rPr lang="en-US" dirty="0"/>
              <a:t>Adam (Adaptive moments) –Momentum terms on both gradient and squared gradient (1</a:t>
            </a:r>
            <a:r>
              <a:rPr lang="en-US" baseline="30000" dirty="0"/>
              <a:t>st</a:t>
            </a:r>
            <a:r>
              <a:rPr lang="en-US" dirty="0"/>
              <a:t> and 2</a:t>
            </a:r>
            <a:r>
              <a:rPr lang="en-US" baseline="30000" dirty="0"/>
              <a:t>nd</a:t>
            </a:r>
            <a:r>
              <a:rPr lang="en-US" dirty="0"/>
              <a:t> moments) – update based on both</a:t>
            </a: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65</a:t>
            </a:fld>
            <a:endParaRPr lang="en-US">
              <a:uFillTx/>
            </a:endParaRPr>
          </a:p>
        </p:txBody>
      </p:sp>
    </p:spTree>
    <p:extLst>
      <p:ext uri="{BB962C8B-B14F-4D97-AF65-F5344CB8AC3E}">
        <p14:creationId xmlns:p14="http://schemas.microsoft.com/office/powerpoint/2010/main" val="20704924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9415"/>
            <a:ext cx="7772400" cy="838200"/>
          </a:xfrm>
        </p:spPr>
        <p:txBody>
          <a:bodyPr/>
          <a:lstStyle/>
          <a:p>
            <a:r>
              <a:rPr lang="en-US" dirty="0"/>
              <a:t>Regularization – Dropout Common</a:t>
            </a:r>
          </a:p>
        </p:txBody>
      </p:sp>
      <p:sp>
        <p:nvSpPr>
          <p:cNvPr id="3" name="Content Placeholder 2"/>
          <p:cNvSpPr>
            <a:spLocks noGrp="1"/>
          </p:cNvSpPr>
          <p:nvPr>
            <p:ph idx="1"/>
          </p:nvPr>
        </p:nvSpPr>
        <p:spPr>
          <a:xfrm>
            <a:off x="685800" y="4724400"/>
            <a:ext cx="7772400" cy="1676400"/>
          </a:xfrm>
        </p:spPr>
        <p:txBody>
          <a:bodyPr>
            <a:normAutofit fontScale="77500" lnSpcReduction="20000"/>
          </a:bodyPr>
          <a:lstStyle/>
          <a:p>
            <a:r>
              <a:rPr lang="en-US" dirty="0"/>
              <a:t>For each instance drop a node (hidden or input) and its connections with probability </a:t>
            </a:r>
            <a:r>
              <a:rPr lang="en-US" i="1" dirty="0"/>
              <a:t>p</a:t>
            </a:r>
            <a:r>
              <a:rPr lang="en-US" dirty="0"/>
              <a:t> and train</a:t>
            </a:r>
            <a:endParaRPr lang="en-US" i="1" dirty="0"/>
          </a:p>
          <a:p>
            <a:r>
              <a:rPr lang="en-US" dirty="0"/>
              <a:t>Final net just has all averaged weights (actually scaled by 1-</a:t>
            </a:r>
            <a:r>
              <a:rPr lang="en-US" i="1" dirty="0"/>
              <a:t>p</a:t>
            </a:r>
            <a:r>
              <a:rPr lang="en-US" dirty="0"/>
              <a:t> since that better matches the expected values at training time)</a:t>
            </a:r>
          </a:p>
          <a:p>
            <a:r>
              <a:rPr lang="en-US" dirty="0"/>
              <a:t>As if </a:t>
            </a:r>
            <a:r>
              <a:rPr lang="en-US" dirty="0" err="1"/>
              <a:t>ensembling</a:t>
            </a:r>
            <a:r>
              <a:rPr lang="en-US" dirty="0"/>
              <a:t> 2</a:t>
            </a:r>
            <a:r>
              <a:rPr lang="en-US" i="1" baseline="30000" dirty="0"/>
              <a:t>n</a:t>
            </a:r>
            <a:r>
              <a:rPr lang="en-US" dirty="0"/>
              <a:t> different network substructures</a:t>
            </a:r>
          </a:p>
          <a:p>
            <a:r>
              <a:rPr lang="en-US" dirty="0"/>
              <a:t>Lots of variations – </a:t>
            </a:r>
            <a:r>
              <a:rPr lang="en-US" dirty="0" err="1"/>
              <a:t>Dropconnect</a:t>
            </a:r>
            <a:r>
              <a:rPr lang="en-US" dirty="0"/>
              <a:t>, etc.</a:t>
            </a:r>
          </a:p>
          <a:p>
            <a:endParaRPr lang="en-US" dirty="0"/>
          </a:p>
          <a:p>
            <a:pPr marL="0" indent="0">
              <a:buNone/>
            </a:pPr>
            <a:endParaRPr lang="en-US" dirty="0"/>
          </a:p>
          <a:p>
            <a:endParaRPr lang="en-US" dirty="0"/>
          </a:p>
        </p:txBody>
      </p:sp>
      <p:sp>
        <p:nvSpPr>
          <p:cNvPr id="4" name="Footer Placeholder 3"/>
          <p:cNvSpPr>
            <a:spLocks noGrp="1"/>
          </p:cNvSpPr>
          <p:nvPr>
            <p:ph type="ftr" sz="quarter" idx="11"/>
          </p:nvPr>
        </p:nvSpPr>
        <p:spPr/>
        <p:txBody>
          <a:bodyPr/>
          <a:lstStyle/>
          <a:p>
            <a:pPr>
              <a:defRPr/>
            </a:pPr>
            <a:r>
              <a:rPr lang="en-US"/>
              <a:t>CS 270 – Deep Learning</a:t>
            </a:r>
          </a:p>
        </p:txBody>
      </p:sp>
      <p:sp>
        <p:nvSpPr>
          <p:cNvPr id="5" name="Slide Number Placeholder 4"/>
          <p:cNvSpPr>
            <a:spLocks noGrp="1"/>
          </p:cNvSpPr>
          <p:nvPr>
            <p:ph type="sldNum" sz="quarter" idx="12"/>
          </p:nvPr>
        </p:nvSpPr>
        <p:spPr/>
        <p:txBody>
          <a:bodyPr/>
          <a:lstStyle/>
          <a:p>
            <a:pPr>
              <a:defRPr/>
            </a:pPr>
            <a:fld id="{7FBECFBC-F55E-F040-A6C7-E55B4B36277F}" type="slidenum">
              <a:rPr lang="en-US" smtClean="0"/>
              <a:pPr>
                <a:defRPr/>
              </a:pPr>
              <a:t>66</a:t>
            </a:fld>
            <a:endParaRPr lang="en-US"/>
          </a:p>
        </p:txBody>
      </p:sp>
      <p:pic>
        <p:nvPicPr>
          <p:cNvPr id="6" name="Picture 5"/>
          <p:cNvPicPr>
            <a:picLocks noChangeAspect="1"/>
          </p:cNvPicPr>
          <p:nvPr/>
        </p:nvPicPr>
        <p:blipFill>
          <a:blip r:embed="rId3"/>
          <a:stretch>
            <a:fillRect/>
          </a:stretch>
        </p:blipFill>
        <p:spPr>
          <a:xfrm>
            <a:off x="674651" y="784747"/>
            <a:ext cx="7714129" cy="3787253"/>
          </a:xfrm>
          <a:prstGeom prst="rect">
            <a:avLst/>
          </a:prstGeom>
          <a:solidFill>
            <a:schemeClr val="accent5">
              <a:lumMod val="90000"/>
            </a:schemeClr>
          </a:solidFill>
        </p:spPr>
      </p:pic>
    </p:spTree>
    <p:extLst>
      <p:ext uri="{BB962C8B-B14F-4D97-AF65-F5344CB8AC3E}">
        <p14:creationId xmlns:p14="http://schemas.microsoft.com/office/powerpoint/2010/main" val="14127109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Improved Initial Hyperparameter Settings</a:t>
            </a:r>
          </a:p>
        </p:txBody>
      </p:sp>
      <p:sp>
        <p:nvSpPr>
          <p:cNvPr id="3" name="Content Placeholder 2"/>
          <p:cNvSpPr>
            <a:spLocks noGrp="1"/>
          </p:cNvSpPr>
          <p:nvPr>
            <p:ph idx="1"/>
          </p:nvPr>
        </p:nvSpPr>
        <p:spPr>
          <a:xfrm>
            <a:off x="685800" y="1295400"/>
            <a:ext cx="7772400" cy="4953000"/>
          </a:xfrm>
        </p:spPr>
        <p:txBody>
          <a:bodyPr>
            <a:normAutofit fontScale="92500" lnSpcReduction="10000"/>
          </a:bodyPr>
          <a:lstStyle/>
          <a:p>
            <a:r>
              <a:rPr lang="en-US" dirty="0"/>
              <a:t>Deep networks are more sensitive than shallow networks to hyperparameter settings </a:t>
            </a:r>
          </a:p>
          <a:p>
            <a:r>
              <a:rPr lang="en-US" dirty="0"/>
              <a:t>More critical for deep learning in order to get more balanced learning across all layers</a:t>
            </a:r>
          </a:p>
          <a:p>
            <a:r>
              <a:rPr lang="en-US" dirty="0"/>
              <a:t>Smaller LRs – patience</a:t>
            </a:r>
          </a:p>
          <a:p>
            <a:r>
              <a:rPr lang="en-US" dirty="0"/>
              <a:t>To encourage sparsity sometimes initial biases set negative or more initial 0 weights are interspersed</a:t>
            </a:r>
          </a:p>
          <a:p>
            <a:r>
              <a:rPr lang="en-US" dirty="0"/>
              <a:t>Initial weights – initialize a little larger in effort to find a balance which learns well across all layers.  Common is to select initial weights from a uniform distribution between</a:t>
            </a:r>
          </a:p>
          <a:p>
            <a:pPr lvl="1"/>
            <a:r>
              <a:rPr lang="en-US" dirty="0"/>
              <a:t>-</a:t>
            </a:r>
            <a:r>
              <a:rPr lang="en-US" i="1" dirty="0"/>
              <a:t>c</a:t>
            </a:r>
            <a:r>
              <a:rPr lang="en-US" dirty="0"/>
              <a:t>/root(node fan-in), </a:t>
            </a:r>
            <a:r>
              <a:rPr lang="en-US" i="1" dirty="0"/>
              <a:t>c</a:t>
            </a:r>
            <a:r>
              <a:rPr lang="en-US" dirty="0"/>
              <a:t>/root(node fan-in) (</a:t>
            </a:r>
            <a:r>
              <a:rPr lang="en-US" i="1" dirty="0"/>
              <a:t>c</a:t>
            </a:r>
            <a:r>
              <a:rPr lang="en-US" dirty="0"/>
              <a:t> = 1 Xavier, </a:t>
            </a:r>
            <a:r>
              <a:rPr lang="en-US" i="1" dirty="0"/>
              <a:t>c</a:t>
            </a:r>
            <a:r>
              <a:rPr lang="en-US" dirty="0"/>
              <a:t> = 2 He)</a:t>
            </a:r>
          </a:p>
          <a:p>
            <a:pPr lvl="1"/>
            <a:r>
              <a:rPr lang="en-US" dirty="0"/>
              <a:t>-</a:t>
            </a:r>
            <a:r>
              <a:rPr lang="en-US" i="1" dirty="0"/>
              <a:t>c</a:t>
            </a:r>
            <a:r>
              <a:rPr lang="en-US" dirty="0"/>
              <a:t>/root(node fan-in + fan-out), </a:t>
            </a:r>
            <a:r>
              <a:rPr lang="en-US" i="1" dirty="0"/>
              <a:t>c</a:t>
            </a:r>
            <a:r>
              <a:rPr lang="en-US" dirty="0"/>
              <a:t>/root(node fan-in + fan-out)</a:t>
            </a:r>
          </a:p>
          <a:p>
            <a:pPr lvl="2"/>
            <a:r>
              <a:rPr lang="en-US" dirty="0"/>
              <a:t>Can do Gaussian distribution with above as variances</a:t>
            </a:r>
          </a:p>
          <a:p>
            <a:pPr lvl="2"/>
            <a:r>
              <a:rPr lang="en-US" dirty="0"/>
              <a:t>Lots of other variations and current work</a:t>
            </a:r>
          </a:p>
          <a:p>
            <a:endParaRPr lang="en-US" dirty="0"/>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67</a:t>
            </a:fld>
            <a:endParaRPr lang="en-US">
              <a:uFillTx/>
            </a:endParaRPr>
          </a:p>
        </p:txBody>
      </p:sp>
    </p:spTree>
    <p:extLst>
      <p:ext uri="{BB962C8B-B14F-4D97-AF65-F5344CB8AC3E}">
        <p14:creationId xmlns:p14="http://schemas.microsoft.com/office/powerpoint/2010/main" val="41971365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Batch Normalization (2015)</a:t>
            </a:r>
          </a:p>
        </p:txBody>
      </p:sp>
      <p:sp>
        <p:nvSpPr>
          <p:cNvPr id="3" name="Content Placeholder 2"/>
          <p:cNvSpPr>
            <a:spLocks noGrp="1"/>
          </p:cNvSpPr>
          <p:nvPr>
            <p:ph idx="1"/>
          </p:nvPr>
        </p:nvSpPr>
        <p:spPr>
          <a:xfrm>
            <a:off x="533400" y="1143000"/>
            <a:ext cx="8077200" cy="4693778"/>
          </a:xfrm>
        </p:spPr>
        <p:txBody>
          <a:bodyPr>
            <a:normAutofit fontScale="85000" lnSpcReduction="20000"/>
          </a:bodyPr>
          <a:lstStyle/>
          <a:p>
            <a:r>
              <a:rPr lang="en-US" dirty="0"/>
              <a:t>Rather than just guess initial parameters to maintain learning balance, renormalize activations at each layer to maintain balance</a:t>
            </a:r>
          </a:p>
          <a:p>
            <a:r>
              <a:rPr lang="en-US" dirty="0"/>
              <a:t>Just like it is critical to normalize our initial features, we consider each layer to be a new feature set which can also be normalized</a:t>
            </a:r>
          </a:p>
          <a:p>
            <a:r>
              <a:rPr lang="en-US" dirty="0"/>
              <a:t>We like 0-mean and unit variance inputs (standard 1</a:t>
            </a:r>
            <a:r>
              <a:rPr lang="en-US" baseline="30000" dirty="0"/>
              <a:t>st</a:t>
            </a:r>
            <a:r>
              <a:rPr lang="en-US" dirty="0"/>
              <a:t> layer normalization), we can just re-normalize the net value (less commonly the activation value) for each input dimension </a:t>
            </a:r>
            <a:r>
              <a:rPr lang="en-US" i="1" dirty="0"/>
              <a:t>k</a:t>
            </a:r>
            <a:r>
              <a:rPr lang="en-US" dirty="0"/>
              <a:t> at each layer</a:t>
            </a:r>
          </a:p>
          <a:p>
            <a:endParaRPr lang="en-US" dirty="0"/>
          </a:p>
          <a:p>
            <a:pPr marL="0" indent="0">
              <a:buNone/>
            </a:pPr>
            <a:endParaRPr lang="en-US" dirty="0"/>
          </a:p>
          <a:p>
            <a:endParaRPr lang="en-US" dirty="0"/>
          </a:p>
          <a:p>
            <a:r>
              <a:rPr lang="en-US" dirty="0"/>
              <a:t>Think of each net value as a new feature. Want mean and variance of that activation for the entire data set. Changing! Approximate the empirical mean and variance over a mini-batch of instances.</a:t>
            </a:r>
          </a:p>
          <a:p>
            <a:r>
              <a:rPr lang="en-US" dirty="0"/>
              <a:t>Goes beyond standard normalization by allowing scaling and shifting of the normalized values with 2 learnable weights per input, </a:t>
            </a:r>
            <a:r>
              <a:rPr lang="en-US" i="1" dirty="0" err="1"/>
              <a:t>γ</a:t>
            </a:r>
            <a:r>
              <a:rPr lang="en-US" dirty="0"/>
              <a:t> and </a:t>
            </a:r>
            <a:r>
              <a:rPr lang="en-US" i="1" dirty="0"/>
              <a:t>β,</a:t>
            </a:r>
            <a:r>
              <a:rPr lang="en-US" dirty="0"/>
              <a:t> to attain the final batch normalization (allows recovery of initial or any needed function)</a:t>
            </a:r>
          </a:p>
          <a:p>
            <a:pPr marL="0" indent="0">
              <a:buNone/>
            </a:pPr>
            <a:endParaRPr lang="en-US" dirty="0"/>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68</a:t>
            </a:fld>
            <a:endParaRPr lang="en-US">
              <a:uFillTx/>
            </a:endParaRPr>
          </a:p>
        </p:txBody>
      </p:sp>
      <p:pic>
        <p:nvPicPr>
          <p:cNvPr id="6" name="Shape 706"/>
          <p:cNvPicPr preferRelativeResize="0"/>
          <p:nvPr/>
        </p:nvPicPr>
        <p:blipFill>
          <a:blip r:embed="rId3">
            <a:alphaModFix/>
          </a:blip>
          <a:stretch>
            <a:fillRect/>
          </a:stretch>
        </p:blipFill>
        <p:spPr>
          <a:xfrm>
            <a:off x="3059412" y="3048000"/>
            <a:ext cx="2971800" cy="914400"/>
          </a:xfrm>
          <a:prstGeom prst="rect">
            <a:avLst/>
          </a:prstGeom>
          <a:noFill/>
          <a:ln>
            <a:noFill/>
          </a:ln>
        </p:spPr>
      </p:pic>
      <p:pic>
        <p:nvPicPr>
          <p:cNvPr id="7" name="Shape 761"/>
          <p:cNvPicPr preferRelativeResize="0"/>
          <p:nvPr/>
        </p:nvPicPr>
        <p:blipFill>
          <a:blip r:embed="rId4">
            <a:alphaModFix/>
          </a:blip>
          <a:stretch>
            <a:fillRect/>
          </a:stretch>
        </p:blipFill>
        <p:spPr>
          <a:xfrm>
            <a:off x="2960387" y="5787085"/>
            <a:ext cx="3070825" cy="506893"/>
          </a:xfrm>
          <a:prstGeom prst="rect">
            <a:avLst/>
          </a:prstGeom>
          <a:noFill/>
          <a:ln w="9525" cap="flat" cmpd="sng">
            <a:solidFill>
              <a:srgbClr val="38761D"/>
            </a:solidFill>
            <a:prstDash val="solid"/>
            <a:round/>
            <a:headEnd type="none" w="med" len="med"/>
            <a:tailEnd type="none" w="med" len="med"/>
          </a:ln>
        </p:spPr>
      </p:pic>
    </p:spTree>
    <p:extLst>
      <p:ext uri="{BB962C8B-B14F-4D97-AF65-F5344CB8AC3E}">
        <p14:creationId xmlns:p14="http://schemas.microsoft.com/office/powerpoint/2010/main" val="728104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Shape 781"/>
          <p:cNvSpPr txBox="1">
            <a:spLocks noGrp="1"/>
          </p:cNvSpPr>
          <p:nvPr>
            <p:ph type="sldNum" idx="4294967295"/>
          </p:nvPr>
        </p:nvSpPr>
        <p:spPr>
          <a:xfrm>
            <a:off x="6503290" y="6223800"/>
            <a:ext cx="548699" cy="524800"/>
          </a:xfrm>
          <a:prstGeom prst="rect">
            <a:avLst/>
          </a:prstGeom>
        </p:spPr>
        <p:txBody>
          <a:bodyPr lIns="121900" tIns="121900" rIns="121900" bIns="121900" anchor="ctr" anchorCtr="0">
            <a:noAutofit/>
          </a:bodyPr>
          <a:lstStyle/>
          <a:p>
            <a:pPr>
              <a:spcBef>
                <a:spcPts val="0"/>
              </a:spcBef>
            </a:pPr>
            <a:fld id="{00000000-1234-1234-1234-123412341234}" type="slidenum">
              <a:rPr lang="en"/>
              <a:pPr>
                <a:spcBef>
                  <a:spcPts val="0"/>
                </a:spcBef>
              </a:pPr>
              <a:t>69</a:t>
            </a:fld>
            <a:endParaRPr lang="en"/>
          </a:p>
        </p:txBody>
      </p:sp>
      <p:sp>
        <p:nvSpPr>
          <p:cNvPr id="782" name="Shape 782"/>
          <p:cNvSpPr txBox="1"/>
          <p:nvPr/>
        </p:nvSpPr>
        <p:spPr>
          <a:xfrm>
            <a:off x="181250" y="103635"/>
            <a:ext cx="8333400" cy="886399"/>
          </a:xfrm>
          <a:prstGeom prst="rect">
            <a:avLst/>
          </a:prstGeom>
          <a:noFill/>
          <a:ln>
            <a:noFill/>
          </a:ln>
        </p:spPr>
        <p:txBody>
          <a:bodyPr lIns="121900" tIns="121900" rIns="121900" bIns="121900" anchor="t" anchorCtr="0">
            <a:noAutofit/>
          </a:bodyPr>
          <a:lstStyle/>
          <a:p>
            <a:pPr>
              <a:spcBef>
                <a:spcPts val="0"/>
              </a:spcBef>
            </a:pPr>
            <a:r>
              <a:rPr lang="en" sz="4000"/>
              <a:t>Batch Normalization</a:t>
            </a:r>
          </a:p>
        </p:txBody>
      </p:sp>
      <p:sp>
        <p:nvSpPr>
          <p:cNvPr id="783" name="Shape 783"/>
          <p:cNvSpPr txBox="1"/>
          <p:nvPr/>
        </p:nvSpPr>
        <p:spPr>
          <a:xfrm>
            <a:off x="6165825" y="103635"/>
            <a:ext cx="2887200" cy="667999"/>
          </a:xfrm>
          <a:prstGeom prst="rect">
            <a:avLst/>
          </a:prstGeom>
          <a:noFill/>
          <a:ln>
            <a:noFill/>
          </a:ln>
        </p:spPr>
        <p:txBody>
          <a:bodyPr lIns="121900" tIns="121900" rIns="121900" bIns="121900" anchor="t" anchorCtr="0">
            <a:noAutofit/>
          </a:bodyPr>
          <a:lstStyle/>
          <a:p>
            <a:pPr>
              <a:spcBef>
                <a:spcPts val="0"/>
              </a:spcBef>
            </a:pPr>
            <a:r>
              <a:rPr lang="en" sz="2400" dirty="0"/>
              <a:t>[</a:t>
            </a:r>
            <a:r>
              <a:rPr lang="en" sz="2400" dirty="0" err="1"/>
              <a:t>Ioffe</a:t>
            </a:r>
            <a:r>
              <a:rPr lang="en" sz="2400" dirty="0"/>
              <a:t> and </a:t>
            </a:r>
            <a:r>
              <a:rPr lang="en" sz="2400" dirty="0" err="1"/>
              <a:t>Szegedy</a:t>
            </a:r>
            <a:r>
              <a:rPr lang="en" sz="2400" dirty="0"/>
              <a:t>, 2015]</a:t>
            </a:r>
          </a:p>
        </p:txBody>
      </p:sp>
      <p:pic>
        <p:nvPicPr>
          <p:cNvPr id="784" name="Shape 784"/>
          <p:cNvPicPr preferRelativeResize="0"/>
          <p:nvPr/>
        </p:nvPicPr>
        <p:blipFill>
          <a:blip r:embed="rId3">
            <a:alphaModFix/>
          </a:blip>
          <a:stretch>
            <a:fillRect/>
          </a:stretch>
        </p:blipFill>
        <p:spPr>
          <a:xfrm>
            <a:off x="0" y="1447800"/>
            <a:ext cx="5715000" cy="4496634"/>
          </a:xfrm>
          <a:prstGeom prst="rect">
            <a:avLst/>
          </a:prstGeom>
          <a:noFill/>
          <a:ln>
            <a:noFill/>
          </a:ln>
        </p:spPr>
      </p:pic>
      <p:sp>
        <p:nvSpPr>
          <p:cNvPr id="785" name="Shape 785"/>
          <p:cNvSpPr txBox="1"/>
          <p:nvPr/>
        </p:nvSpPr>
        <p:spPr>
          <a:xfrm>
            <a:off x="5715000" y="1020035"/>
            <a:ext cx="3200400" cy="5304565"/>
          </a:xfrm>
          <a:prstGeom prst="rect">
            <a:avLst/>
          </a:prstGeom>
          <a:noFill/>
          <a:ln>
            <a:noFill/>
          </a:ln>
        </p:spPr>
        <p:txBody>
          <a:bodyPr lIns="121900" tIns="121900" rIns="121900" bIns="121900" anchor="t" anchorCtr="0">
            <a:noAutofit/>
          </a:bodyPr>
          <a:lstStyle/>
          <a:p>
            <a:pPr marL="342900" indent="-342900">
              <a:spcBef>
                <a:spcPts val="0"/>
              </a:spcBef>
              <a:buFont typeface="Arial"/>
              <a:buChar char="•"/>
            </a:pPr>
            <a:r>
              <a:rPr lang="en" sz="2000" dirty="0"/>
              <a:t>Note: </a:t>
            </a:r>
            <a:r>
              <a:rPr lang="en-US" sz="2000" dirty="0"/>
              <a:t>Dropped </a:t>
            </a:r>
            <a:r>
              <a:rPr lang="en-US" sz="2000" i="1" dirty="0"/>
              <a:t>k</a:t>
            </a:r>
            <a:r>
              <a:rPr lang="en-US" sz="2000" dirty="0"/>
              <a:t> for simplicity</a:t>
            </a:r>
          </a:p>
          <a:p>
            <a:pPr marL="342900" indent="-342900">
              <a:spcBef>
                <a:spcPts val="0"/>
              </a:spcBef>
              <a:buFont typeface="Arial"/>
              <a:buChar char="•"/>
            </a:pPr>
            <a:r>
              <a:rPr lang="en-US" sz="2000" i="1" dirty="0" err="1"/>
              <a:t>γ</a:t>
            </a:r>
            <a:r>
              <a:rPr lang="en-US" sz="2000" dirty="0"/>
              <a:t> and </a:t>
            </a:r>
            <a:r>
              <a:rPr lang="en-US" sz="2000" i="1" dirty="0"/>
              <a:t>β </a:t>
            </a:r>
            <a:r>
              <a:rPr lang="en-US" sz="2000" dirty="0"/>
              <a:t>learned as part of gradient descent</a:t>
            </a:r>
          </a:p>
          <a:p>
            <a:pPr marL="342900" indent="-342900">
              <a:spcBef>
                <a:spcPts val="0"/>
              </a:spcBef>
              <a:buFont typeface="Arial"/>
              <a:buChar char="•"/>
            </a:pPr>
            <a:r>
              <a:rPr lang="en" sz="2000" dirty="0"/>
              <a:t>At test time BatchNorm layer functions differently:</a:t>
            </a:r>
            <a:endParaRPr sz="2000" dirty="0"/>
          </a:p>
          <a:p>
            <a:pPr marL="342900" indent="-342900">
              <a:spcBef>
                <a:spcPts val="0"/>
              </a:spcBef>
              <a:buFont typeface="Arial"/>
              <a:buChar char="•"/>
            </a:pPr>
            <a:r>
              <a:rPr lang="en" sz="2000" dirty="0"/>
              <a:t>The mean/std are not computed based on a batch. Instead, we use empirical means of values found during training</a:t>
            </a:r>
            <a:endParaRPr sz="2000" dirty="0"/>
          </a:p>
          <a:p>
            <a:pPr marL="342900" indent="-342900">
              <a:spcBef>
                <a:spcPts val="0"/>
              </a:spcBef>
              <a:buFont typeface="Arial"/>
              <a:buChar char="•"/>
            </a:pPr>
            <a:r>
              <a:rPr lang="en" sz="2000" dirty="0"/>
              <a:t>(e.g. can be estimated during training with running averages)</a:t>
            </a:r>
            <a:endParaRPr lang="en-US" sz="2000" dirty="0"/>
          </a:p>
          <a:p>
            <a:pPr>
              <a:spcBef>
                <a:spcPts val="0"/>
              </a:spcBef>
            </a:pPr>
            <a:endParaRPr lang="en" sz="2000" dirty="0"/>
          </a:p>
        </p:txBody>
      </p:sp>
    </p:spTree>
    <p:extLst>
      <p:ext uri="{BB962C8B-B14F-4D97-AF65-F5344CB8AC3E}">
        <p14:creationId xmlns:p14="http://schemas.microsoft.com/office/powerpoint/2010/main" val="1654332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Early Work</a:t>
            </a:r>
          </a:p>
        </p:txBody>
      </p:sp>
      <p:sp>
        <p:nvSpPr>
          <p:cNvPr id="3" name="Content Placeholder 2"/>
          <p:cNvSpPr>
            <a:spLocks noGrp="1"/>
          </p:cNvSpPr>
          <p:nvPr>
            <p:ph idx="1"/>
          </p:nvPr>
        </p:nvSpPr>
        <p:spPr/>
        <p:txBody>
          <a:bodyPr/>
          <a:lstStyle/>
          <a:p>
            <a:r>
              <a:rPr lang="en-US" dirty="0">
                <a:uFillTx/>
              </a:rPr>
              <a:t>Fukushima (1980) – Neo-</a:t>
            </a:r>
            <a:r>
              <a:rPr lang="en-US" dirty="0" err="1">
                <a:uFillTx/>
              </a:rPr>
              <a:t>Cognitron</a:t>
            </a:r>
            <a:endParaRPr lang="en-US" dirty="0">
              <a:uFillTx/>
            </a:endParaRPr>
          </a:p>
          <a:p>
            <a:r>
              <a:rPr lang="en-US" dirty="0" err="1">
                <a:uFillTx/>
              </a:rPr>
              <a:t>LeCun</a:t>
            </a:r>
            <a:r>
              <a:rPr lang="en-US" dirty="0">
                <a:uFillTx/>
              </a:rPr>
              <a:t> (1989) – Convolutional Neural Networks (CNN)</a:t>
            </a:r>
          </a:p>
          <a:p>
            <a:pPr lvl="1"/>
            <a:r>
              <a:rPr lang="is-IS" dirty="0"/>
              <a:t>Miminal interest at the time before other critical advances</a:t>
            </a:r>
          </a:p>
          <a:p>
            <a:r>
              <a:rPr lang="en-US" dirty="0">
                <a:uFillTx/>
              </a:rPr>
              <a:t>Many layered MLP with backpropagation</a:t>
            </a:r>
          </a:p>
          <a:p>
            <a:pPr lvl="1"/>
            <a:r>
              <a:rPr lang="en-US" dirty="0">
                <a:uFillTx/>
              </a:rPr>
              <a:t>Tried early but without much success</a:t>
            </a:r>
          </a:p>
          <a:p>
            <a:pPr lvl="2"/>
            <a:r>
              <a:rPr lang="en-US" dirty="0">
                <a:uFillTx/>
              </a:rPr>
              <a:t>Very slow</a:t>
            </a:r>
          </a:p>
          <a:p>
            <a:pPr lvl="2"/>
            <a:r>
              <a:rPr lang="en-US" dirty="0">
                <a:uFillTx/>
              </a:rPr>
              <a:t>Vanishing gradient</a:t>
            </a:r>
          </a:p>
          <a:p>
            <a:pPr lvl="1"/>
            <a:r>
              <a:rPr lang="en-US" dirty="0"/>
              <a:t>More</a:t>
            </a:r>
            <a:r>
              <a:rPr lang="en-US" dirty="0">
                <a:uFillTx/>
              </a:rPr>
              <a:t> recent work demonstrated significant accuracy improvements by "patiently" training deeper MLPs with BP using fast machines (GPUs) </a:t>
            </a:r>
          </a:p>
          <a:p>
            <a:pPr lvl="2"/>
            <a:r>
              <a:rPr lang="en-US" dirty="0">
                <a:uFillTx/>
              </a:rPr>
              <a:t>More general learning!</a:t>
            </a:r>
          </a:p>
          <a:p>
            <a:pPr lvl="2"/>
            <a:r>
              <a:rPr lang="en-US" dirty="0"/>
              <a:t>Much improved since 2012 with some important extensions to the original MLP/BP approach</a:t>
            </a:r>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7</a:t>
            </a:fld>
            <a:endParaRPr lang="en-US">
              <a:uFillTx/>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4D131-47AA-DF47-A3EB-808FA7942C1F}"/>
              </a:ext>
            </a:extLst>
          </p:cNvPr>
          <p:cNvSpPr>
            <a:spLocks noGrp="1"/>
          </p:cNvSpPr>
          <p:nvPr>
            <p:ph type="title"/>
          </p:nvPr>
        </p:nvSpPr>
        <p:spPr/>
        <p:txBody>
          <a:bodyPr/>
          <a:lstStyle/>
          <a:p>
            <a:r>
              <a:rPr lang="en-US" dirty="0"/>
              <a:t>Batch Normalization</a:t>
            </a:r>
          </a:p>
        </p:txBody>
      </p:sp>
      <p:pic>
        <p:nvPicPr>
          <p:cNvPr id="6" name="Content Placeholder 5">
            <a:extLst>
              <a:ext uri="{FF2B5EF4-FFF2-40B4-BE49-F238E27FC236}">
                <a16:creationId xmlns:a16="http://schemas.microsoft.com/office/drawing/2014/main" id="{8BAF3777-6CB5-D748-BD6A-7158CC6ADBD6}"/>
              </a:ext>
            </a:extLst>
          </p:cNvPr>
          <p:cNvPicPr>
            <a:picLocks noGrp="1" noChangeAspect="1"/>
          </p:cNvPicPr>
          <p:nvPr>
            <p:ph idx="1"/>
          </p:nvPr>
        </p:nvPicPr>
        <p:blipFill rotWithShape="1">
          <a:blip r:embed="rId3"/>
          <a:srcRect t="10049"/>
          <a:stretch/>
        </p:blipFill>
        <p:spPr>
          <a:xfrm>
            <a:off x="723900" y="2438400"/>
            <a:ext cx="7772400" cy="3688662"/>
          </a:xfrm>
        </p:spPr>
      </p:pic>
      <p:sp>
        <p:nvSpPr>
          <p:cNvPr id="4" name="Footer Placeholder 3">
            <a:extLst>
              <a:ext uri="{FF2B5EF4-FFF2-40B4-BE49-F238E27FC236}">
                <a16:creationId xmlns:a16="http://schemas.microsoft.com/office/drawing/2014/main" id="{7A70E18E-066E-1E43-8AC4-001B70E3A206}"/>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4F00DB02-F758-3A49-B156-CFC2A9911F00}"/>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70</a:t>
            </a:fld>
            <a:endParaRPr lang="en-US">
              <a:uFillTx/>
            </a:endParaRPr>
          </a:p>
        </p:txBody>
      </p:sp>
      <p:sp>
        <p:nvSpPr>
          <p:cNvPr id="7" name="Content Placeholder 2">
            <a:extLst>
              <a:ext uri="{FF2B5EF4-FFF2-40B4-BE49-F238E27FC236}">
                <a16:creationId xmlns:a16="http://schemas.microsoft.com/office/drawing/2014/main" id="{4D6B8352-1328-5544-845B-6E5675C1F340}"/>
              </a:ext>
            </a:extLst>
          </p:cNvPr>
          <p:cNvSpPr txBox="1">
            <a:spLocks/>
          </p:cNvSpPr>
          <p:nvPr/>
        </p:nvSpPr>
        <p:spPr bwMode="auto">
          <a:xfrm>
            <a:off x="762000" y="990600"/>
            <a:ext cx="7772400" cy="15240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charset="2"/>
              <a:buChar char="l"/>
              <a:defRPr sz="2400">
                <a:solidFill>
                  <a:schemeClr val="tx1"/>
                </a:solidFill>
                <a:uFillTx/>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000">
                <a:solidFill>
                  <a:schemeClr val="tx1"/>
                </a:solidFill>
                <a:uFillTx/>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2"/>
              <a:buChar char="l"/>
              <a:defRPr>
                <a:solidFill>
                  <a:schemeClr val="tx1"/>
                </a:solidFill>
                <a:uFillTx/>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a:solidFill>
                  <a:schemeClr val="tx1"/>
                </a:solidFill>
                <a:uFillTx/>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a:solidFill>
                  <a:schemeClr val="tx1"/>
                </a:solidFill>
                <a:uFillTx/>
                <a:latin typeface="+mn-lt"/>
                <a:ea typeface="ＭＳ Ｐゴシック" charset="-128"/>
              </a:defRPr>
            </a:lvl5pPr>
            <a:lvl6pPr marL="2514600" indent="-228600" algn="l" rtl="0" fontAlgn="base">
              <a:spcBef>
                <a:spcPct val="20000"/>
              </a:spcBef>
              <a:spcAft>
                <a:spcPct val="0"/>
              </a:spcAft>
              <a:buClr>
                <a:schemeClr val="accent1"/>
              </a:buClr>
              <a:buChar char="•"/>
              <a:defRPr>
                <a:solidFill>
                  <a:schemeClr val="tx1"/>
                </a:solidFill>
                <a:uFillTx/>
                <a:latin typeface="+mn-lt"/>
                <a:ea typeface="ＭＳ Ｐゴシック" charset="-128"/>
              </a:defRPr>
            </a:lvl6pPr>
            <a:lvl7pPr marL="2971800" indent="-228600" algn="l" rtl="0" fontAlgn="base">
              <a:spcBef>
                <a:spcPct val="20000"/>
              </a:spcBef>
              <a:spcAft>
                <a:spcPct val="0"/>
              </a:spcAft>
              <a:buClr>
                <a:schemeClr val="accent1"/>
              </a:buClr>
              <a:buChar char="•"/>
              <a:defRPr>
                <a:solidFill>
                  <a:schemeClr val="tx1"/>
                </a:solidFill>
                <a:uFillTx/>
                <a:latin typeface="+mn-lt"/>
                <a:ea typeface="ＭＳ Ｐゴシック" charset="-128"/>
              </a:defRPr>
            </a:lvl7pPr>
            <a:lvl8pPr marL="3429000" indent="-228600" algn="l" rtl="0" fontAlgn="base">
              <a:spcBef>
                <a:spcPct val="20000"/>
              </a:spcBef>
              <a:spcAft>
                <a:spcPct val="0"/>
              </a:spcAft>
              <a:buClr>
                <a:schemeClr val="accent1"/>
              </a:buClr>
              <a:buChar char="•"/>
              <a:defRPr>
                <a:solidFill>
                  <a:schemeClr val="tx1"/>
                </a:solidFill>
                <a:uFillTx/>
                <a:latin typeface="+mn-lt"/>
                <a:ea typeface="ＭＳ Ｐゴシック" charset="-128"/>
              </a:defRPr>
            </a:lvl8pPr>
            <a:lvl9pPr marL="3886200" indent="-228600" algn="l" rtl="0" fontAlgn="base">
              <a:spcBef>
                <a:spcPct val="20000"/>
              </a:spcBef>
              <a:spcAft>
                <a:spcPct val="0"/>
              </a:spcAft>
              <a:buClr>
                <a:schemeClr val="accent1"/>
              </a:buClr>
              <a:buChar char="•"/>
              <a:defRPr>
                <a:solidFill>
                  <a:schemeClr val="tx1"/>
                </a:solidFill>
                <a:uFillTx/>
                <a:latin typeface="+mn-lt"/>
                <a:ea typeface="ＭＳ Ｐゴシック" charset="-128"/>
              </a:defRPr>
            </a:lvl9pPr>
          </a:lstStyle>
          <a:p>
            <a:r>
              <a:rPr lang="en-US" sz="2000" kern="0" dirty="0"/>
              <a:t>Typically normalize before the non-linearity (e.g. </a:t>
            </a:r>
            <a:r>
              <a:rPr lang="en-US" sz="2000" kern="0" dirty="0" err="1"/>
              <a:t>ReLU</a:t>
            </a:r>
            <a:r>
              <a:rPr lang="en-US" sz="2000" kern="0" dirty="0"/>
              <a:t>)</a:t>
            </a:r>
          </a:p>
          <a:p>
            <a:r>
              <a:rPr lang="en-US" sz="2000" dirty="0"/>
              <a:t>Allows larger LR (faster learning), improves gradient flow and reduces dependence on initialization</a:t>
            </a:r>
          </a:p>
          <a:p>
            <a:r>
              <a:rPr lang="en-US" sz="2000" dirty="0"/>
              <a:t>Doubles the layers, giving more learnable parameters</a:t>
            </a:r>
          </a:p>
        </p:txBody>
      </p:sp>
    </p:spTree>
    <p:extLst>
      <p:ext uri="{BB962C8B-B14F-4D97-AF65-F5344CB8AC3E}">
        <p14:creationId xmlns:p14="http://schemas.microsoft.com/office/powerpoint/2010/main" val="12960096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B4C78-F7FB-1319-AAD5-557E5DEF7C0E}"/>
              </a:ext>
            </a:extLst>
          </p:cNvPr>
          <p:cNvSpPr>
            <a:spLocks noGrp="1"/>
          </p:cNvSpPr>
          <p:nvPr>
            <p:ph type="title"/>
          </p:nvPr>
        </p:nvSpPr>
        <p:spPr/>
        <p:txBody>
          <a:bodyPr/>
          <a:lstStyle/>
          <a:p>
            <a:r>
              <a:rPr lang="en-US" dirty="0"/>
              <a:t>Layer Normalization (2016)</a:t>
            </a:r>
          </a:p>
        </p:txBody>
      </p:sp>
      <p:sp>
        <p:nvSpPr>
          <p:cNvPr id="3" name="Content Placeholder 2">
            <a:extLst>
              <a:ext uri="{FF2B5EF4-FFF2-40B4-BE49-F238E27FC236}">
                <a16:creationId xmlns:a16="http://schemas.microsoft.com/office/drawing/2014/main" id="{0AC4BE00-DD21-2BED-C29C-686748D2DB4D}"/>
              </a:ext>
            </a:extLst>
          </p:cNvPr>
          <p:cNvSpPr>
            <a:spLocks noGrp="1"/>
          </p:cNvSpPr>
          <p:nvPr>
            <p:ph idx="1"/>
          </p:nvPr>
        </p:nvSpPr>
        <p:spPr/>
        <p:txBody>
          <a:bodyPr/>
          <a:lstStyle/>
          <a:p>
            <a:r>
              <a:rPr lang="en-US" dirty="0"/>
              <a:t>Shortly after batch normalization (Ba, </a:t>
            </a:r>
            <a:r>
              <a:rPr lang="en-US" dirty="0" err="1"/>
              <a:t>Kiros</a:t>
            </a:r>
            <a:r>
              <a:rPr lang="en-US" dirty="0"/>
              <a:t>, and Hinton) </a:t>
            </a:r>
          </a:p>
          <a:p>
            <a:r>
              <a:rPr lang="en-US" dirty="0"/>
              <a:t>Rather than normalize a single feature across a batch,  normalize the net value of each feature across the layer (the width of the feature vector)</a:t>
            </a:r>
          </a:p>
          <a:p>
            <a:r>
              <a:rPr lang="en-US" dirty="0"/>
              <a:t>No need of a batch, do normalization for each instance</a:t>
            </a:r>
          </a:p>
          <a:p>
            <a:r>
              <a:rPr lang="en-US" dirty="0"/>
              <a:t>Exact same at learning and execution time</a:t>
            </a:r>
          </a:p>
          <a:p>
            <a:r>
              <a:rPr lang="en-US" dirty="0"/>
              <a:t>More common for Recurrent neural networks and transformers</a:t>
            </a:r>
          </a:p>
        </p:txBody>
      </p:sp>
      <p:sp>
        <p:nvSpPr>
          <p:cNvPr id="4" name="Footer Placeholder 3">
            <a:extLst>
              <a:ext uri="{FF2B5EF4-FFF2-40B4-BE49-F238E27FC236}">
                <a16:creationId xmlns:a16="http://schemas.microsoft.com/office/drawing/2014/main" id="{46339128-B064-4F11-2DAA-7E8004D5CD1E}"/>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A9475B75-EA62-831C-2D3C-026E580FFA45}"/>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71</a:t>
            </a:fld>
            <a:endParaRPr lang="en-US">
              <a:uFillTx/>
            </a:endParaRPr>
          </a:p>
        </p:txBody>
      </p:sp>
    </p:spTree>
    <p:extLst>
      <p:ext uri="{BB962C8B-B14F-4D97-AF65-F5344CB8AC3E}">
        <p14:creationId xmlns:p14="http://schemas.microsoft.com/office/powerpoint/2010/main" val="41423924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Deep Residual Learning </a:t>
            </a:r>
          </a:p>
        </p:txBody>
      </p:sp>
      <p:sp>
        <p:nvSpPr>
          <p:cNvPr id="3" name="Content Placeholder 2"/>
          <p:cNvSpPr>
            <a:spLocks noGrp="1"/>
          </p:cNvSpPr>
          <p:nvPr>
            <p:ph idx="1"/>
          </p:nvPr>
        </p:nvSpPr>
        <p:spPr/>
        <p:txBody>
          <a:bodyPr>
            <a:normAutofit/>
          </a:bodyPr>
          <a:lstStyle/>
          <a:p>
            <a:r>
              <a:rPr lang="en-US" dirty="0"/>
              <a:t>Residual Nets – 100s of layers</a:t>
            </a:r>
          </a:p>
          <a:p>
            <a:r>
              <a:rPr lang="en-US" dirty="0"/>
              <a:t>2015 ILSVRC winner</a:t>
            </a:r>
          </a:p>
          <a:p>
            <a:pPr lvl="1"/>
            <a:r>
              <a:rPr lang="en-US" dirty="0"/>
              <a:t>CNN</a:t>
            </a:r>
          </a:p>
          <a:p>
            <a:pPr lvl="1"/>
            <a:r>
              <a:rPr lang="en-US" dirty="0"/>
              <a:t>Also used Batch Normalization</a:t>
            </a:r>
          </a:p>
          <a:p>
            <a:r>
              <a:rPr lang="en-US" dirty="0"/>
              <a:t>Learns the residual mapping with respect to the identity – i.e. the </a:t>
            </a:r>
            <a:r>
              <a:rPr lang="en-US" i="1" dirty="0"/>
              <a:t>difference</a:t>
            </a:r>
            <a:r>
              <a:rPr lang="en-US" dirty="0"/>
              <a:t> (residual) between the current input and the goal mapping</a:t>
            </a:r>
          </a:p>
          <a:p>
            <a:r>
              <a:rPr lang="en-US" dirty="0"/>
              <a:t>Simple concept which tends to make the function to be learned simpler across depth</a:t>
            </a:r>
          </a:p>
          <a:p>
            <a:endParaRPr lang="en-US" dirty="0"/>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72</a:t>
            </a:fld>
            <a:endParaRPr lang="en-US">
              <a:uFillTx/>
            </a:endParaRPr>
          </a:p>
        </p:txBody>
      </p:sp>
    </p:spTree>
    <p:extLst>
      <p:ext uri="{BB962C8B-B14F-4D97-AF65-F5344CB8AC3E}">
        <p14:creationId xmlns:p14="http://schemas.microsoft.com/office/powerpoint/2010/main" val="33435329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Residual Learning </a:t>
            </a:r>
          </a:p>
        </p:txBody>
      </p:sp>
      <p:pic>
        <p:nvPicPr>
          <p:cNvPr id="6" name="Content Placeholder 5" descr="lecture 17 resnets (dragged).pdf"/>
          <p:cNvPicPr>
            <a:picLocks noGrp="1" noChangeAspect="1"/>
          </p:cNvPicPr>
          <p:nvPr>
            <p:ph idx="1"/>
          </p:nvPr>
        </p:nvPicPr>
        <p:blipFill rotWithShape="1">
          <a:blip r:embed="rId2">
            <a:extLst>
              <a:ext uri="{28A0092B-C50C-407E-A947-70E740481C1C}">
                <a14:useLocalDpi xmlns:a14="http://schemas.microsoft.com/office/drawing/2010/main" val="0"/>
              </a:ext>
            </a:extLst>
          </a:blip>
          <a:srcRect l="238" r="45"/>
          <a:stretch/>
        </p:blipFill>
        <p:spPr>
          <a:xfrm>
            <a:off x="325175" y="1295400"/>
            <a:ext cx="8510138" cy="4800600"/>
          </a:xfrm>
        </p:spPr>
      </p:pic>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73</a:t>
            </a:fld>
            <a:endParaRPr lang="en-US">
              <a:uFillTx/>
            </a:endParaRPr>
          </a:p>
        </p:txBody>
      </p:sp>
      <p:sp>
        <p:nvSpPr>
          <p:cNvPr id="3" name="Rectangle 2"/>
          <p:cNvSpPr/>
          <p:nvPr/>
        </p:nvSpPr>
        <p:spPr bwMode="auto">
          <a:xfrm>
            <a:off x="1600200" y="2667000"/>
            <a:ext cx="76200" cy="152400"/>
          </a:xfrm>
          <a:prstGeom prst="rect">
            <a:avLst/>
          </a:prstGeom>
          <a:solidFill>
            <a:schemeClr val="tx1"/>
          </a:solidFill>
          <a:ln w="9525" cap="flat" cmpd="sng" algn="ctr">
            <a:solidFill>
              <a:schemeClr val="tx1"/>
            </a:solid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Tree>
    <p:extLst>
      <p:ext uri="{BB962C8B-B14F-4D97-AF65-F5344CB8AC3E}">
        <p14:creationId xmlns:p14="http://schemas.microsoft.com/office/powerpoint/2010/main" val="21952409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Residual Learning </a:t>
            </a:r>
          </a:p>
        </p:txBody>
      </p:sp>
      <p:pic>
        <p:nvPicPr>
          <p:cNvPr id="6" name="Content Placeholder 5" descr="lecture 17 resnets (dragged).pdf"/>
          <p:cNvPicPr>
            <a:picLocks noGrp="1" noChangeAspect="1"/>
          </p:cNvPicPr>
          <p:nvPr>
            <p:ph idx="1"/>
          </p:nvPr>
        </p:nvPicPr>
        <p:blipFill rotWithShape="1">
          <a:blip r:embed="rId3">
            <a:extLst>
              <a:ext uri="{28A0092B-C50C-407E-A947-70E740481C1C}">
                <a14:useLocalDpi xmlns:a14="http://schemas.microsoft.com/office/drawing/2010/main" val="0"/>
              </a:ext>
            </a:extLst>
          </a:blip>
          <a:srcRect l="345" b="1234"/>
          <a:stretch/>
        </p:blipFill>
        <p:spPr>
          <a:xfrm>
            <a:off x="333014" y="1295400"/>
            <a:ext cx="8487861" cy="4953000"/>
          </a:xfrm>
        </p:spPr>
      </p:pic>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74</a:t>
            </a:fld>
            <a:endParaRPr lang="en-US">
              <a:uFillTx/>
            </a:endParaRPr>
          </a:p>
        </p:txBody>
      </p:sp>
    </p:spTree>
    <p:extLst>
      <p:ext uri="{BB962C8B-B14F-4D97-AF65-F5344CB8AC3E}">
        <p14:creationId xmlns:p14="http://schemas.microsoft.com/office/powerpoint/2010/main" val="7989089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Residual Learning </a:t>
            </a:r>
          </a:p>
        </p:txBody>
      </p:sp>
      <p:pic>
        <p:nvPicPr>
          <p:cNvPr id="6" name="Content Placeholder 5" descr="lecture 17 resnets (dragged).pdf"/>
          <p:cNvPicPr>
            <a:picLocks noGrp="1" noChangeAspect="1"/>
          </p:cNvPicPr>
          <p:nvPr>
            <p:ph idx="1"/>
          </p:nvPr>
        </p:nvPicPr>
        <p:blipFill rotWithShape="1">
          <a:blip r:embed="rId2">
            <a:extLst>
              <a:ext uri="{28A0092B-C50C-407E-A947-70E740481C1C}">
                <a14:useLocalDpi xmlns:a14="http://schemas.microsoft.com/office/drawing/2010/main" val="0"/>
              </a:ext>
            </a:extLst>
          </a:blip>
          <a:srcRect l="286" r="137"/>
          <a:stretch/>
        </p:blipFill>
        <p:spPr>
          <a:xfrm>
            <a:off x="246696" y="990600"/>
            <a:ext cx="8498207" cy="4800600"/>
          </a:xfrm>
        </p:spPr>
      </p:pic>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75</a:t>
            </a:fld>
            <a:endParaRPr lang="en-US">
              <a:uFillTx/>
            </a:endParaRPr>
          </a:p>
        </p:txBody>
      </p:sp>
      <p:sp>
        <p:nvSpPr>
          <p:cNvPr id="3" name="TextBox 2">
            <a:extLst>
              <a:ext uri="{FF2B5EF4-FFF2-40B4-BE49-F238E27FC236}">
                <a16:creationId xmlns:a16="http://schemas.microsoft.com/office/drawing/2014/main" id="{12C6BDF5-2797-C147-9B16-B379B16335C3}"/>
              </a:ext>
            </a:extLst>
          </p:cNvPr>
          <p:cNvSpPr txBox="1"/>
          <p:nvPr/>
        </p:nvSpPr>
        <p:spPr>
          <a:xfrm>
            <a:off x="685800" y="5867400"/>
            <a:ext cx="7170168" cy="461665"/>
          </a:xfrm>
          <a:prstGeom prst="rect">
            <a:avLst/>
          </a:prstGeom>
        </p:spPr>
        <p:txBody>
          <a:bodyPr wrap="none" rtlCol="0">
            <a:spAutoFit/>
          </a:bodyPr>
          <a:lstStyle/>
          <a:p>
            <a:r>
              <a:rPr lang="en-US" dirty="0"/>
              <a:t>How many layers to add residuals, etc.? – Trial and error</a:t>
            </a:r>
          </a:p>
        </p:txBody>
      </p:sp>
    </p:spTree>
    <p:extLst>
      <p:ext uri="{BB962C8B-B14F-4D97-AF65-F5344CB8AC3E}">
        <p14:creationId xmlns:p14="http://schemas.microsoft.com/office/powerpoint/2010/main" val="5043309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B92CF-484F-AE4A-A753-99FA00ADE4C2}"/>
              </a:ext>
            </a:extLst>
          </p:cNvPr>
          <p:cNvSpPr>
            <a:spLocks noGrp="1"/>
          </p:cNvSpPr>
          <p:nvPr>
            <p:ph type="title"/>
          </p:nvPr>
        </p:nvSpPr>
        <p:spPr/>
        <p:txBody>
          <a:bodyPr/>
          <a:lstStyle/>
          <a:p>
            <a:r>
              <a:rPr lang="en-US" dirty="0"/>
              <a:t>Residual Nets</a:t>
            </a:r>
          </a:p>
        </p:txBody>
      </p:sp>
      <p:sp>
        <p:nvSpPr>
          <p:cNvPr id="3" name="Content Placeholder 2">
            <a:extLst>
              <a:ext uri="{FF2B5EF4-FFF2-40B4-BE49-F238E27FC236}">
                <a16:creationId xmlns:a16="http://schemas.microsoft.com/office/drawing/2014/main" id="{E2C1A443-A1FD-3E4F-A384-03C221777A79}"/>
              </a:ext>
            </a:extLst>
          </p:cNvPr>
          <p:cNvSpPr>
            <a:spLocks noGrp="1"/>
          </p:cNvSpPr>
          <p:nvPr>
            <p:ph idx="1"/>
          </p:nvPr>
        </p:nvSpPr>
        <p:spPr/>
        <p:txBody>
          <a:bodyPr>
            <a:normAutofit lnSpcReduction="10000"/>
          </a:bodyPr>
          <a:lstStyle/>
          <a:p>
            <a:r>
              <a:rPr lang="en-US" dirty="0"/>
              <a:t>Going from an </a:t>
            </a:r>
            <a:r>
              <a:rPr lang="en-US" i="1" dirty="0"/>
              <a:t>x</a:t>
            </a:r>
            <a:r>
              <a:rPr lang="en-US" dirty="0"/>
              <a:t> to an </a:t>
            </a:r>
            <a:r>
              <a:rPr lang="en-US" i="1" dirty="0"/>
              <a:t>H</a:t>
            </a:r>
            <a:r>
              <a:rPr lang="en-US" dirty="0"/>
              <a:t>(</a:t>
            </a:r>
            <a:r>
              <a:rPr lang="en-US" i="1" dirty="0"/>
              <a:t>x</a:t>
            </a:r>
            <a:r>
              <a:rPr lang="en-US" dirty="0"/>
              <a:t>) which is quite different from </a:t>
            </a:r>
            <a:r>
              <a:rPr lang="en-US" i="1" dirty="0"/>
              <a:t>x</a:t>
            </a:r>
            <a:r>
              <a:rPr lang="en-US" dirty="0"/>
              <a:t> requires more learning, larger weights, etc.</a:t>
            </a:r>
          </a:p>
          <a:p>
            <a:r>
              <a:rPr lang="en-US" dirty="0"/>
              <a:t>However, if </a:t>
            </a:r>
            <a:r>
              <a:rPr lang="en-US" i="1" dirty="0"/>
              <a:t>H</a:t>
            </a:r>
            <a:r>
              <a:rPr lang="en-US" dirty="0"/>
              <a:t>(</a:t>
            </a:r>
            <a:r>
              <a:rPr lang="en-US" i="1" dirty="0"/>
              <a:t>x</a:t>
            </a:r>
            <a:r>
              <a:rPr lang="en-US" dirty="0"/>
              <a:t>) is similar to </a:t>
            </a:r>
            <a:r>
              <a:rPr lang="en-US" i="1" dirty="0"/>
              <a:t>x</a:t>
            </a:r>
            <a:r>
              <a:rPr lang="en-US" dirty="0"/>
              <a:t>, and assuming we start with small weights anyways, it takes a lot less updates to learn it – Easier!</a:t>
            </a:r>
          </a:p>
          <a:p>
            <a:r>
              <a:rPr lang="en-US" dirty="0"/>
              <a:t>Adding </a:t>
            </a:r>
            <a:r>
              <a:rPr lang="en-US" i="1" dirty="0"/>
              <a:t>x</a:t>
            </a:r>
            <a:r>
              <a:rPr lang="en-US" dirty="0"/>
              <a:t> to a later layer allows it to learn this simpler mapping</a:t>
            </a:r>
          </a:p>
          <a:p>
            <a:r>
              <a:rPr lang="en-US" dirty="0"/>
              <a:t>Also, if the net had already learned a particular feature, we can just maintain that feature with 0 weights (since x will be added to our 0 output from 0 weights), without having to relearn it all the time – avoid "feature attrition”</a:t>
            </a:r>
          </a:p>
          <a:p>
            <a:pPr lvl="1"/>
            <a:r>
              <a:rPr lang="en-US" dirty="0"/>
              <a:t>Less worry about too many layers, since need enough to learn, then can retain it with residual (skip) connections</a:t>
            </a:r>
          </a:p>
        </p:txBody>
      </p:sp>
      <p:sp>
        <p:nvSpPr>
          <p:cNvPr id="4" name="Footer Placeholder 3">
            <a:extLst>
              <a:ext uri="{FF2B5EF4-FFF2-40B4-BE49-F238E27FC236}">
                <a16:creationId xmlns:a16="http://schemas.microsoft.com/office/drawing/2014/main" id="{72DD1244-3B4B-7F47-A700-490736385CF9}"/>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DB5E1784-D8FF-904E-9607-0FF67DD44407}"/>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76</a:t>
            </a:fld>
            <a:endParaRPr lang="en-US">
              <a:uFillTx/>
            </a:endParaRPr>
          </a:p>
        </p:txBody>
      </p:sp>
    </p:spTree>
    <p:extLst>
      <p:ext uri="{BB962C8B-B14F-4D97-AF65-F5344CB8AC3E}">
        <p14:creationId xmlns:p14="http://schemas.microsoft.com/office/powerpoint/2010/main" val="21641452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5DCAE-CF87-464E-AF4C-4A5CB93065EB}"/>
              </a:ext>
            </a:extLst>
          </p:cNvPr>
          <p:cNvSpPr>
            <a:spLocks noGrp="1"/>
          </p:cNvSpPr>
          <p:nvPr>
            <p:ph type="title"/>
          </p:nvPr>
        </p:nvSpPr>
        <p:spPr>
          <a:xfrm>
            <a:off x="649664" y="0"/>
            <a:ext cx="7772400" cy="838200"/>
          </a:xfrm>
        </p:spPr>
        <p:txBody>
          <a:bodyPr/>
          <a:lstStyle/>
          <a:p>
            <a:r>
              <a:rPr lang="en-US" dirty="0"/>
              <a:t>Inception - Google</a:t>
            </a:r>
          </a:p>
        </p:txBody>
      </p:sp>
      <p:sp>
        <p:nvSpPr>
          <p:cNvPr id="3" name="Content Placeholder 2">
            <a:extLst>
              <a:ext uri="{FF2B5EF4-FFF2-40B4-BE49-F238E27FC236}">
                <a16:creationId xmlns:a16="http://schemas.microsoft.com/office/drawing/2014/main" id="{CF57E13F-4196-794C-81AB-2818A1BE34E1}"/>
              </a:ext>
            </a:extLst>
          </p:cNvPr>
          <p:cNvSpPr>
            <a:spLocks noGrp="1"/>
          </p:cNvSpPr>
          <p:nvPr>
            <p:ph idx="1"/>
          </p:nvPr>
        </p:nvSpPr>
        <p:spPr>
          <a:xfrm>
            <a:off x="152400" y="756042"/>
            <a:ext cx="4928582" cy="3676258"/>
          </a:xfrm>
        </p:spPr>
        <p:txBody>
          <a:bodyPr>
            <a:normAutofit fontScale="85000" lnSpcReduction="10000"/>
          </a:bodyPr>
          <a:lstStyle/>
          <a:p>
            <a:r>
              <a:rPr lang="en-US" dirty="0"/>
              <a:t>"Network in a network" – CNN – Deeper and </a:t>
            </a:r>
            <a:r>
              <a:rPr lang="en-US" i="1" dirty="0"/>
              <a:t>Wider</a:t>
            </a:r>
            <a:r>
              <a:rPr lang="en-US" dirty="0"/>
              <a:t> - </a:t>
            </a:r>
            <a:r>
              <a:rPr lang="en-US" dirty="0" err="1"/>
              <a:t>GoogLeNet</a:t>
            </a:r>
            <a:endParaRPr lang="en-US" i="1" dirty="0"/>
          </a:p>
          <a:p>
            <a:r>
              <a:rPr lang="en-US" dirty="0"/>
              <a:t>Could replace the basically linear convolution with a more complex non-linear network – e.g. MLP</a:t>
            </a:r>
          </a:p>
          <a:p>
            <a:r>
              <a:rPr lang="en-US" dirty="0"/>
              <a:t>Basic Inception does different size convolutions and combines results into one output</a:t>
            </a:r>
          </a:p>
          <a:p>
            <a:r>
              <a:rPr lang="en-US" dirty="0"/>
              <a:t>Reduces added complexity by first doing dimensionality reduction with 1x1 convolution filters – 1 input from each preceding feature map, reduced to 1 value</a:t>
            </a:r>
          </a:p>
        </p:txBody>
      </p:sp>
      <p:sp>
        <p:nvSpPr>
          <p:cNvPr id="4" name="Footer Placeholder 3">
            <a:extLst>
              <a:ext uri="{FF2B5EF4-FFF2-40B4-BE49-F238E27FC236}">
                <a16:creationId xmlns:a16="http://schemas.microsoft.com/office/drawing/2014/main" id="{D340DB58-532F-9348-899F-52EA501EB940}"/>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3DA8085B-716A-1D43-A59C-A14C559EDE6D}"/>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77</a:t>
            </a:fld>
            <a:endParaRPr lang="en-US">
              <a:uFillTx/>
            </a:endParaRPr>
          </a:p>
        </p:txBody>
      </p:sp>
      <p:pic>
        <p:nvPicPr>
          <p:cNvPr id="6" name="Picture 5">
            <a:extLst>
              <a:ext uri="{FF2B5EF4-FFF2-40B4-BE49-F238E27FC236}">
                <a16:creationId xmlns:a16="http://schemas.microsoft.com/office/drawing/2014/main" id="{9232FC72-8122-B74F-B557-566823C553F2}"/>
              </a:ext>
            </a:extLst>
          </p:cNvPr>
          <p:cNvPicPr>
            <a:picLocks noChangeAspect="1"/>
          </p:cNvPicPr>
          <p:nvPr/>
        </p:nvPicPr>
        <p:blipFill>
          <a:blip r:embed="rId3"/>
          <a:stretch>
            <a:fillRect/>
          </a:stretch>
        </p:blipFill>
        <p:spPr>
          <a:xfrm>
            <a:off x="5070770" y="1447800"/>
            <a:ext cx="4051300" cy="2616200"/>
          </a:xfrm>
          <a:prstGeom prst="rect">
            <a:avLst/>
          </a:prstGeom>
        </p:spPr>
      </p:pic>
      <p:pic>
        <p:nvPicPr>
          <p:cNvPr id="12" name="Picture 11">
            <a:extLst>
              <a:ext uri="{FF2B5EF4-FFF2-40B4-BE49-F238E27FC236}">
                <a16:creationId xmlns:a16="http://schemas.microsoft.com/office/drawing/2014/main" id="{0B5549ED-5303-474F-B8A7-601FA3A3DE26}"/>
              </a:ext>
            </a:extLst>
          </p:cNvPr>
          <p:cNvPicPr>
            <a:picLocks noChangeAspect="1"/>
          </p:cNvPicPr>
          <p:nvPr/>
        </p:nvPicPr>
        <p:blipFill>
          <a:blip r:embed="rId4"/>
          <a:stretch>
            <a:fillRect/>
          </a:stretch>
        </p:blipFill>
        <p:spPr>
          <a:xfrm>
            <a:off x="46412" y="4279900"/>
            <a:ext cx="9097588" cy="2578100"/>
          </a:xfrm>
          <a:prstGeom prst="rect">
            <a:avLst/>
          </a:prstGeom>
        </p:spPr>
      </p:pic>
    </p:spTree>
    <p:extLst>
      <p:ext uri="{BB962C8B-B14F-4D97-AF65-F5344CB8AC3E}">
        <p14:creationId xmlns:p14="http://schemas.microsoft.com/office/powerpoint/2010/main" val="35215876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5149E-0923-094F-AF75-4A910357CAEF}"/>
              </a:ext>
            </a:extLst>
          </p:cNvPr>
          <p:cNvSpPr>
            <a:spLocks noGrp="1"/>
          </p:cNvSpPr>
          <p:nvPr>
            <p:ph type="title"/>
          </p:nvPr>
        </p:nvSpPr>
        <p:spPr/>
        <p:txBody>
          <a:bodyPr/>
          <a:lstStyle/>
          <a:p>
            <a:r>
              <a:rPr lang="en-US" dirty="0" err="1"/>
              <a:t>Xception</a:t>
            </a:r>
            <a:endParaRPr lang="en-US" dirty="0"/>
          </a:p>
        </p:txBody>
      </p:sp>
      <p:sp>
        <p:nvSpPr>
          <p:cNvPr id="3" name="Content Placeholder 2">
            <a:extLst>
              <a:ext uri="{FF2B5EF4-FFF2-40B4-BE49-F238E27FC236}">
                <a16:creationId xmlns:a16="http://schemas.microsoft.com/office/drawing/2014/main" id="{D0C5460F-8A08-834C-B188-2C17F6BB5380}"/>
              </a:ext>
            </a:extLst>
          </p:cNvPr>
          <p:cNvSpPr>
            <a:spLocks noGrp="1"/>
          </p:cNvSpPr>
          <p:nvPr>
            <p:ph idx="1"/>
          </p:nvPr>
        </p:nvSpPr>
        <p:spPr>
          <a:xfrm>
            <a:off x="685800" y="1041662"/>
            <a:ext cx="7772400" cy="1295400"/>
          </a:xfrm>
        </p:spPr>
        <p:txBody>
          <a:bodyPr/>
          <a:lstStyle/>
          <a:p>
            <a:r>
              <a:rPr lang="en-US" dirty="0" err="1"/>
              <a:t>Xception</a:t>
            </a:r>
            <a:r>
              <a:rPr lang="en-US" dirty="0"/>
              <a:t> (extreme inception) decouples spatial and cross-channel correlations – channels only connected at extra layers of 1x1 convolutional maps - wider</a:t>
            </a:r>
          </a:p>
          <a:p>
            <a:endParaRPr lang="en-US" dirty="0"/>
          </a:p>
        </p:txBody>
      </p:sp>
      <p:sp>
        <p:nvSpPr>
          <p:cNvPr id="4" name="Footer Placeholder 3">
            <a:extLst>
              <a:ext uri="{FF2B5EF4-FFF2-40B4-BE49-F238E27FC236}">
                <a16:creationId xmlns:a16="http://schemas.microsoft.com/office/drawing/2014/main" id="{79519B7E-5BEE-0C4F-8F40-D05F7D1BDC0D}"/>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467B322C-0E18-2841-A236-D7F0F907CDC3}"/>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78</a:t>
            </a:fld>
            <a:endParaRPr lang="en-US">
              <a:uFillTx/>
            </a:endParaRPr>
          </a:p>
        </p:txBody>
      </p:sp>
      <p:pic>
        <p:nvPicPr>
          <p:cNvPr id="6" name="Picture 5">
            <a:extLst>
              <a:ext uri="{FF2B5EF4-FFF2-40B4-BE49-F238E27FC236}">
                <a16:creationId xmlns:a16="http://schemas.microsoft.com/office/drawing/2014/main" id="{0698F42B-3725-9349-B19A-8CCDF851EE89}"/>
              </a:ext>
            </a:extLst>
          </p:cNvPr>
          <p:cNvPicPr>
            <a:picLocks noChangeAspect="1"/>
          </p:cNvPicPr>
          <p:nvPr/>
        </p:nvPicPr>
        <p:blipFill>
          <a:blip r:embed="rId2"/>
          <a:stretch>
            <a:fillRect/>
          </a:stretch>
        </p:blipFill>
        <p:spPr>
          <a:xfrm>
            <a:off x="1905000" y="2337062"/>
            <a:ext cx="5341644" cy="4014262"/>
          </a:xfrm>
          <a:prstGeom prst="rect">
            <a:avLst/>
          </a:prstGeom>
        </p:spPr>
      </p:pic>
    </p:spTree>
    <p:extLst>
      <p:ext uri="{BB962C8B-B14F-4D97-AF65-F5344CB8AC3E}">
        <p14:creationId xmlns:p14="http://schemas.microsoft.com/office/powerpoint/2010/main" val="18765023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Generative Models</a:t>
            </a:r>
          </a:p>
        </p:txBody>
      </p:sp>
      <p:sp>
        <p:nvSpPr>
          <p:cNvPr id="3" name="Content Placeholder 2"/>
          <p:cNvSpPr>
            <a:spLocks noGrp="1"/>
          </p:cNvSpPr>
          <p:nvPr>
            <p:ph idx="1"/>
          </p:nvPr>
        </p:nvSpPr>
        <p:spPr>
          <a:xfrm>
            <a:off x="733158" y="1176214"/>
            <a:ext cx="7924800" cy="2252786"/>
          </a:xfrm>
        </p:spPr>
        <p:txBody>
          <a:bodyPr>
            <a:normAutofit/>
          </a:bodyPr>
          <a:lstStyle/>
          <a:p>
            <a:r>
              <a:rPr lang="en-US" dirty="0"/>
              <a:t>Lots of research on generative models to create probabilistic models of training data with ability to generate new images, sentences, etc.</a:t>
            </a:r>
          </a:p>
          <a:p>
            <a:r>
              <a:rPr lang="en-US" dirty="0"/>
              <a:t>Deconvolutional Neural Networks can generate images (deconvolution)</a:t>
            </a: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79</a:t>
            </a:fld>
            <a:endParaRPr lang="en-US">
              <a:uFillTx/>
            </a:endParaRPr>
          </a:p>
        </p:txBody>
      </p:sp>
      <p:pic>
        <p:nvPicPr>
          <p:cNvPr id="8" name="Picture 7">
            <a:extLst>
              <a:ext uri="{FF2B5EF4-FFF2-40B4-BE49-F238E27FC236}">
                <a16:creationId xmlns:a16="http://schemas.microsoft.com/office/drawing/2014/main" id="{C464A2CE-BD77-3B44-8E89-094A085068B6}"/>
              </a:ext>
            </a:extLst>
          </p:cNvPr>
          <p:cNvPicPr>
            <a:picLocks noChangeAspect="1"/>
          </p:cNvPicPr>
          <p:nvPr/>
        </p:nvPicPr>
        <p:blipFill>
          <a:blip r:embed="rId3"/>
          <a:stretch>
            <a:fillRect/>
          </a:stretch>
        </p:blipFill>
        <p:spPr>
          <a:xfrm>
            <a:off x="486042" y="3776788"/>
            <a:ext cx="8171916" cy="2057400"/>
          </a:xfrm>
          <a:prstGeom prst="rect">
            <a:avLst/>
          </a:prstGeom>
        </p:spPr>
      </p:pic>
    </p:spTree>
    <p:extLst>
      <p:ext uri="{BB962C8B-B14F-4D97-AF65-F5344CB8AC3E}">
        <p14:creationId xmlns:p14="http://schemas.microsoft.com/office/powerpoint/2010/main" val="3546937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Vanishing/Unstable Gradient</a:t>
            </a:r>
          </a:p>
        </p:txBody>
      </p:sp>
      <p:sp>
        <p:nvSpPr>
          <p:cNvPr id="3" name="Content Placeholder 2"/>
          <p:cNvSpPr>
            <a:spLocks noGrp="1"/>
          </p:cNvSpPr>
          <p:nvPr>
            <p:ph idx="1"/>
          </p:nvPr>
        </p:nvSpPr>
        <p:spPr>
          <a:xfrm>
            <a:off x="685800" y="1295400"/>
            <a:ext cx="8001000" cy="4800600"/>
          </a:xfrm>
        </p:spPr>
        <p:txBody>
          <a:bodyPr>
            <a:normAutofit fontScale="92500" lnSpcReduction="20000"/>
          </a:bodyPr>
          <a:lstStyle/>
          <a:p>
            <a:r>
              <a:rPr lang="en-US" dirty="0">
                <a:uFillTx/>
              </a:rPr>
              <a:t>Vanishing Gradient – error attenuates as it propagates to earlier layers – </a:t>
            </a:r>
            <a:r>
              <a:rPr lang="en-US" i="1" dirty="0">
                <a:uFillTx/>
              </a:rPr>
              <a:t>t </a:t>
            </a:r>
            <a:r>
              <a:rPr lang="en-US" dirty="0">
                <a:uFillTx/>
              </a:rPr>
              <a:t>- </a:t>
            </a:r>
            <a:r>
              <a:rPr lang="en-US" i="1" dirty="0">
                <a:uFillTx/>
              </a:rPr>
              <a:t>z</a:t>
            </a:r>
            <a:r>
              <a:rPr lang="en-US" dirty="0">
                <a:uFillTx/>
              </a:rPr>
              <a:t> &lt; 1,  </a:t>
            </a:r>
            <a:r>
              <a:rPr lang="en-US" i="1" dirty="0"/>
              <a:t>f</a:t>
            </a:r>
            <a:r>
              <a:rPr lang="en-US" dirty="0"/>
              <a:t> '(</a:t>
            </a:r>
            <a:r>
              <a:rPr lang="en-US" i="1" dirty="0"/>
              <a:t>net</a:t>
            </a:r>
            <a:r>
              <a:rPr lang="en-US" dirty="0"/>
              <a:t>)</a:t>
            </a:r>
            <a:r>
              <a:rPr lang="en-US" dirty="0">
                <a:uFillTx/>
              </a:rPr>
              <a:t>, scaled by small initial weights</a:t>
            </a:r>
          </a:p>
          <a:p>
            <a:r>
              <a:rPr lang="en-US" dirty="0">
                <a:uFillTx/>
              </a:rPr>
              <a:t>Leads to very slow training (especially at early layers when top layers saturate and have small </a:t>
            </a:r>
            <a:r>
              <a:rPr lang="en-US" i="1" dirty="0"/>
              <a:t>f</a:t>
            </a:r>
            <a:r>
              <a:rPr lang="en-US" dirty="0"/>
              <a:t> '(</a:t>
            </a:r>
            <a:r>
              <a:rPr lang="en-US" i="1" dirty="0"/>
              <a:t>net</a:t>
            </a:r>
            <a:r>
              <a:rPr lang="en-US" dirty="0"/>
              <a:t>)</a:t>
            </a:r>
            <a:r>
              <a:rPr lang="en-US" dirty="0">
                <a:uFillTx/>
              </a:rPr>
              <a:t>)</a:t>
            </a:r>
          </a:p>
          <a:p>
            <a:r>
              <a:rPr lang="en-US" dirty="0">
                <a:uFillTx/>
              </a:rPr>
              <a:t>Exacerbated since top couple layers can usually learn any task "pretty well" and thus the error to earlier layers drops quickly as the top layers "mostly" solve the task</a:t>
            </a:r>
            <a:endParaRPr lang="en-US" dirty="0"/>
          </a:p>
          <a:p>
            <a:r>
              <a:rPr lang="en-US" dirty="0">
                <a:uFillTx/>
              </a:rPr>
              <a:t>if lower layers never get the opportunity to use their capacity to improve results, they can just be stuck with their initial random feature mapping</a:t>
            </a:r>
          </a:p>
          <a:p>
            <a:r>
              <a:rPr lang="en-US" dirty="0">
                <a:uFillTx/>
              </a:rPr>
              <a:t>Need a way for early layers to do effective work</a:t>
            </a:r>
          </a:p>
          <a:p>
            <a:r>
              <a:rPr lang="en-US" dirty="0"/>
              <a:t>Instability of gradient in deep networks: Vanishing </a:t>
            </a:r>
            <a:r>
              <a:rPr lang="en-US" i="1" dirty="0"/>
              <a:t>or</a:t>
            </a:r>
            <a:r>
              <a:rPr lang="en-US" dirty="0"/>
              <a:t> exploding gradient</a:t>
            </a:r>
          </a:p>
          <a:p>
            <a:pPr lvl="1"/>
            <a:r>
              <a:rPr lang="en-US" dirty="0"/>
              <a:t>Product of many terms, which unless “balanced” just right, is unstable</a:t>
            </a:r>
          </a:p>
          <a:p>
            <a:pPr lvl="1"/>
            <a:r>
              <a:rPr lang="en-US" dirty="0">
                <a:uFillTx/>
              </a:rPr>
              <a:t>Either early or late layers stuck while “opposite” layers are learning</a:t>
            </a:r>
          </a:p>
          <a:p>
            <a:pPr lvl="1"/>
            <a:endParaRPr lang="en-US" dirty="0">
              <a:uFillTx/>
            </a:endParaRPr>
          </a:p>
          <a:p>
            <a:pPr lvl="2"/>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8</a:t>
            </a:fld>
            <a:endParaRPr lang="en-US">
              <a:uFillTx/>
            </a:endParaRPr>
          </a:p>
        </p:txBody>
      </p:sp>
    </p:spTree>
    <p:extLst>
      <p:ext uri="{BB962C8B-B14F-4D97-AF65-F5344CB8AC3E}">
        <p14:creationId xmlns:p14="http://schemas.microsoft.com/office/powerpoint/2010/main" val="24470453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F989-C4EA-FF42-A581-B0A937751E1E}"/>
              </a:ext>
            </a:extLst>
          </p:cNvPr>
          <p:cNvSpPr>
            <a:spLocks noGrp="1"/>
          </p:cNvSpPr>
          <p:nvPr>
            <p:ph type="title"/>
          </p:nvPr>
        </p:nvSpPr>
        <p:spPr>
          <a:xfrm>
            <a:off x="609600" y="83820"/>
            <a:ext cx="7772400" cy="838200"/>
          </a:xfrm>
        </p:spPr>
        <p:txBody>
          <a:bodyPr/>
          <a:lstStyle/>
          <a:p>
            <a:r>
              <a:rPr lang="en-US" dirty="0"/>
              <a:t>Neural Style Transfer</a:t>
            </a:r>
          </a:p>
        </p:txBody>
      </p:sp>
      <p:sp>
        <p:nvSpPr>
          <p:cNvPr id="3" name="Content Placeholder 2">
            <a:extLst>
              <a:ext uri="{FF2B5EF4-FFF2-40B4-BE49-F238E27FC236}">
                <a16:creationId xmlns:a16="http://schemas.microsoft.com/office/drawing/2014/main" id="{37B3EEEE-49B1-8343-85E1-939C7B7B518C}"/>
              </a:ext>
            </a:extLst>
          </p:cNvPr>
          <p:cNvSpPr>
            <a:spLocks noGrp="1"/>
          </p:cNvSpPr>
          <p:nvPr>
            <p:ph idx="1"/>
          </p:nvPr>
        </p:nvSpPr>
        <p:spPr>
          <a:xfrm>
            <a:off x="76200" y="4191000"/>
            <a:ext cx="5105400" cy="2057400"/>
          </a:xfrm>
        </p:spPr>
        <p:txBody>
          <a:bodyPr/>
          <a:lstStyle/>
          <a:p>
            <a:pPr marL="0" indent="0" algn="ctr">
              <a:buNone/>
            </a:pPr>
            <a:r>
              <a:rPr lang="en-US" sz="2000" u="sng" dirty="0"/>
              <a:t>Neural Style Transfer</a:t>
            </a:r>
          </a:p>
          <a:p>
            <a:r>
              <a:rPr lang="en-US" sz="2000" dirty="0"/>
              <a:t>Train on lots of images and styles</a:t>
            </a:r>
          </a:p>
          <a:p>
            <a:r>
              <a:rPr lang="en-US" sz="2000" dirty="0"/>
              <a:t>CNN trained with two loss functions</a:t>
            </a:r>
          </a:p>
          <a:p>
            <a:pPr lvl="1"/>
            <a:r>
              <a:rPr lang="en-US" sz="1600" dirty="0"/>
              <a:t>content and style</a:t>
            </a:r>
          </a:p>
          <a:p>
            <a:r>
              <a:rPr lang="en-US" sz="2000" dirty="0"/>
              <a:t>Then supply any content and style image</a:t>
            </a:r>
          </a:p>
          <a:p>
            <a:r>
              <a:rPr lang="en-US" sz="2000" dirty="0"/>
              <a:t>Creates new image of content, but in the style of the style image</a:t>
            </a:r>
          </a:p>
        </p:txBody>
      </p:sp>
      <p:sp>
        <p:nvSpPr>
          <p:cNvPr id="5" name="Slide Number Placeholder 4">
            <a:extLst>
              <a:ext uri="{FF2B5EF4-FFF2-40B4-BE49-F238E27FC236}">
                <a16:creationId xmlns:a16="http://schemas.microsoft.com/office/drawing/2014/main" id="{CF83FFF9-7D2C-4644-837C-165276C48578}"/>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80</a:t>
            </a:fld>
            <a:endParaRPr lang="en-US">
              <a:uFillTx/>
            </a:endParaRPr>
          </a:p>
        </p:txBody>
      </p:sp>
      <p:pic>
        <p:nvPicPr>
          <p:cNvPr id="7" name="Picture 6">
            <a:extLst>
              <a:ext uri="{FF2B5EF4-FFF2-40B4-BE49-F238E27FC236}">
                <a16:creationId xmlns:a16="http://schemas.microsoft.com/office/drawing/2014/main" id="{D6CCCEBB-B1F2-E344-9E58-CD8929B93B3A}"/>
              </a:ext>
            </a:extLst>
          </p:cNvPr>
          <p:cNvPicPr>
            <a:picLocks noChangeAspect="1"/>
          </p:cNvPicPr>
          <p:nvPr/>
        </p:nvPicPr>
        <p:blipFill>
          <a:blip r:embed="rId3"/>
          <a:stretch>
            <a:fillRect/>
          </a:stretch>
        </p:blipFill>
        <p:spPr>
          <a:xfrm>
            <a:off x="76200" y="76200"/>
            <a:ext cx="7174522" cy="3886200"/>
          </a:xfrm>
          <a:prstGeom prst="rect">
            <a:avLst/>
          </a:prstGeom>
        </p:spPr>
      </p:pic>
      <p:pic>
        <p:nvPicPr>
          <p:cNvPr id="6" name="Picture 5" descr="A close-up of a crab&#10;&#10;Description automatically generated with medium confidence">
            <a:extLst>
              <a:ext uri="{FF2B5EF4-FFF2-40B4-BE49-F238E27FC236}">
                <a16:creationId xmlns:a16="http://schemas.microsoft.com/office/drawing/2014/main" id="{6321ECAE-4B5D-4D4C-B997-53FC6B551F3F}"/>
              </a:ext>
            </a:extLst>
          </p:cNvPr>
          <p:cNvPicPr>
            <a:picLocks noChangeAspect="1"/>
          </p:cNvPicPr>
          <p:nvPr/>
        </p:nvPicPr>
        <p:blipFill>
          <a:blip r:embed="rId4"/>
          <a:stretch>
            <a:fillRect/>
          </a:stretch>
        </p:blipFill>
        <p:spPr>
          <a:xfrm>
            <a:off x="4953000" y="2581182"/>
            <a:ext cx="4147457" cy="4246882"/>
          </a:xfrm>
          <a:prstGeom prst="rect">
            <a:avLst/>
          </a:prstGeom>
        </p:spPr>
      </p:pic>
    </p:spTree>
    <p:extLst>
      <p:ext uri="{BB962C8B-B14F-4D97-AF65-F5344CB8AC3E}">
        <p14:creationId xmlns:p14="http://schemas.microsoft.com/office/powerpoint/2010/main" val="28352620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0764D-E9DB-B24F-8678-4FB75E581C78}"/>
              </a:ext>
            </a:extLst>
          </p:cNvPr>
          <p:cNvSpPr>
            <a:spLocks noGrp="1"/>
          </p:cNvSpPr>
          <p:nvPr>
            <p:ph type="title"/>
          </p:nvPr>
        </p:nvSpPr>
        <p:spPr>
          <a:xfrm>
            <a:off x="609600" y="10886"/>
            <a:ext cx="7772400" cy="838200"/>
          </a:xfrm>
        </p:spPr>
        <p:txBody>
          <a:bodyPr/>
          <a:lstStyle/>
          <a:p>
            <a:r>
              <a:rPr lang="en-US" dirty="0"/>
              <a:t>Neural Style Transfer</a:t>
            </a:r>
          </a:p>
        </p:txBody>
      </p:sp>
      <p:sp>
        <p:nvSpPr>
          <p:cNvPr id="4" name="Footer Placeholder 3">
            <a:extLst>
              <a:ext uri="{FF2B5EF4-FFF2-40B4-BE49-F238E27FC236}">
                <a16:creationId xmlns:a16="http://schemas.microsoft.com/office/drawing/2014/main" id="{43987090-3F65-4749-A259-B297CCBBAB7C}"/>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7376D1B5-8EB0-574F-8219-708406D6BFC0}"/>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81</a:t>
            </a:fld>
            <a:endParaRPr lang="en-US">
              <a:uFillTx/>
            </a:endParaRPr>
          </a:p>
        </p:txBody>
      </p:sp>
      <p:pic>
        <p:nvPicPr>
          <p:cNvPr id="9" name="Content Placeholder 8">
            <a:extLst>
              <a:ext uri="{FF2B5EF4-FFF2-40B4-BE49-F238E27FC236}">
                <a16:creationId xmlns:a16="http://schemas.microsoft.com/office/drawing/2014/main" id="{578AFE61-6B92-0D46-896A-73DF6223C4ED}"/>
              </a:ext>
            </a:extLst>
          </p:cNvPr>
          <p:cNvPicPr>
            <a:picLocks noGrp="1" noChangeAspect="1"/>
          </p:cNvPicPr>
          <p:nvPr>
            <p:ph idx="1"/>
          </p:nvPr>
        </p:nvPicPr>
        <p:blipFill>
          <a:blip r:embed="rId3"/>
          <a:stretch>
            <a:fillRect/>
          </a:stretch>
        </p:blipFill>
        <p:spPr>
          <a:xfrm>
            <a:off x="677487" y="762000"/>
            <a:ext cx="7772400" cy="3002089"/>
          </a:xfrm>
        </p:spPr>
      </p:pic>
      <p:pic>
        <p:nvPicPr>
          <p:cNvPr id="8" name="Picture 7">
            <a:extLst>
              <a:ext uri="{FF2B5EF4-FFF2-40B4-BE49-F238E27FC236}">
                <a16:creationId xmlns:a16="http://schemas.microsoft.com/office/drawing/2014/main" id="{16D6F099-50F1-3D4C-8CBD-0C5B4A195636}"/>
              </a:ext>
            </a:extLst>
          </p:cNvPr>
          <p:cNvPicPr>
            <a:picLocks noChangeAspect="1"/>
          </p:cNvPicPr>
          <p:nvPr/>
        </p:nvPicPr>
        <p:blipFill>
          <a:blip r:embed="rId4"/>
          <a:stretch>
            <a:fillRect/>
          </a:stretch>
        </p:blipFill>
        <p:spPr>
          <a:xfrm>
            <a:off x="1224049" y="3874655"/>
            <a:ext cx="6705600" cy="2905760"/>
          </a:xfrm>
          <a:prstGeom prst="rect">
            <a:avLst/>
          </a:prstGeom>
        </p:spPr>
      </p:pic>
    </p:spTree>
    <p:extLst>
      <p:ext uri="{BB962C8B-B14F-4D97-AF65-F5344CB8AC3E}">
        <p14:creationId xmlns:p14="http://schemas.microsoft.com/office/powerpoint/2010/main" val="38520475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0764D-E9DB-B24F-8678-4FB75E581C78}"/>
              </a:ext>
            </a:extLst>
          </p:cNvPr>
          <p:cNvSpPr>
            <a:spLocks noGrp="1"/>
          </p:cNvSpPr>
          <p:nvPr>
            <p:ph type="title"/>
          </p:nvPr>
        </p:nvSpPr>
        <p:spPr>
          <a:xfrm>
            <a:off x="609600" y="10886"/>
            <a:ext cx="7772400" cy="838200"/>
          </a:xfrm>
        </p:spPr>
        <p:txBody>
          <a:bodyPr/>
          <a:lstStyle/>
          <a:p>
            <a:r>
              <a:rPr lang="en-US" dirty="0"/>
              <a:t>Neural Style Transfer</a:t>
            </a:r>
          </a:p>
        </p:txBody>
      </p:sp>
      <p:sp>
        <p:nvSpPr>
          <p:cNvPr id="4" name="Footer Placeholder 3">
            <a:extLst>
              <a:ext uri="{FF2B5EF4-FFF2-40B4-BE49-F238E27FC236}">
                <a16:creationId xmlns:a16="http://schemas.microsoft.com/office/drawing/2014/main" id="{43987090-3F65-4749-A259-B297CCBBAB7C}"/>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7376D1B5-8EB0-574F-8219-708406D6BFC0}"/>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82</a:t>
            </a:fld>
            <a:endParaRPr lang="en-US">
              <a:uFillTx/>
            </a:endParaRPr>
          </a:p>
        </p:txBody>
      </p:sp>
      <p:pic>
        <p:nvPicPr>
          <p:cNvPr id="10" name="Picture 9">
            <a:extLst>
              <a:ext uri="{FF2B5EF4-FFF2-40B4-BE49-F238E27FC236}">
                <a16:creationId xmlns:a16="http://schemas.microsoft.com/office/drawing/2014/main" id="{822340B3-C047-534F-9B3F-D6B8E81C1D27}"/>
              </a:ext>
            </a:extLst>
          </p:cNvPr>
          <p:cNvPicPr>
            <a:picLocks noChangeAspect="1"/>
          </p:cNvPicPr>
          <p:nvPr/>
        </p:nvPicPr>
        <p:blipFill>
          <a:blip r:embed="rId3"/>
          <a:stretch>
            <a:fillRect/>
          </a:stretch>
        </p:blipFill>
        <p:spPr>
          <a:xfrm>
            <a:off x="1066800" y="3355302"/>
            <a:ext cx="6726770" cy="3350298"/>
          </a:xfrm>
          <a:prstGeom prst="rect">
            <a:avLst/>
          </a:prstGeom>
        </p:spPr>
      </p:pic>
      <p:pic>
        <p:nvPicPr>
          <p:cNvPr id="8" name="Picture 7">
            <a:extLst>
              <a:ext uri="{FF2B5EF4-FFF2-40B4-BE49-F238E27FC236}">
                <a16:creationId xmlns:a16="http://schemas.microsoft.com/office/drawing/2014/main" id="{FABD7B3C-A3DF-0243-8089-6D11390A91C8}"/>
              </a:ext>
            </a:extLst>
          </p:cNvPr>
          <p:cNvPicPr>
            <a:picLocks noChangeAspect="1"/>
          </p:cNvPicPr>
          <p:nvPr/>
        </p:nvPicPr>
        <p:blipFill>
          <a:blip r:embed="rId4"/>
          <a:stretch>
            <a:fillRect/>
          </a:stretch>
        </p:blipFill>
        <p:spPr>
          <a:xfrm>
            <a:off x="692150" y="163196"/>
            <a:ext cx="7607300" cy="3073400"/>
          </a:xfrm>
          <a:prstGeom prst="rect">
            <a:avLst/>
          </a:prstGeom>
        </p:spPr>
      </p:pic>
    </p:spTree>
    <p:extLst>
      <p:ext uri="{BB962C8B-B14F-4D97-AF65-F5344CB8AC3E}">
        <p14:creationId xmlns:p14="http://schemas.microsoft.com/office/powerpoint/2010/main" val="34677479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599B2-29F1-D448-A8FA-E473DA43FFFE}"/>
              </a:ext>
            </a:extLst>
          </p:cNvPr>
          <p:cNvSpPr>
            <a:spLocks noGrp="1"/>
          </p:cNvSpPr>
          <p:nvPr>
            <p:ph type="title"/>
          </p:nvPr>
        </p:nvSpPr>
        <p:spPr/>
        <p:txBody>
          <a:bodyPr/>
          <a:lstStyle/>
          <a:p>
            <a:r>
              <a:rPr lang="en-US" dirty="0"/>
              <a:t>Deep Dreaming</a:t>
            </a:r>
          </a:p>
        </p:txBody>
      </p:sp>
      <p:sp>
        <p:nvSpPr>
          <p:cNvPr id="4" name="Footer Placeholder 3">
            <a:extLst>
              <a:ext uri="{FF2B5EF4-FFF2-40B4-BE49-F238E27FC236}">
                <a16:creationId xmlns:a16="http://schemas.microsoft.com/office/drawing/2014/main" id="{CD3216D6-4D88-E24F-9F2F-0035ECCDF3B2}"/>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0B64E575-D7A9-F142-82B1-3AD8F611E641}"/>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83</a:t>
            </a:fld>
            <a:endParaRPr lang="en-US">
              <a:uFillTx/>
            </a:endParaRPr>
          </a:p>
        </p:txBody>
      </p:sp>
      <p:pic>
        <p:nvPicPr>
          <p:cNvPr id="6" name="Picture 5">
            <a:extLst>
              <a:ext uri="{FF2B5EF4-FFF2-40B4-BE49-F238E27FC236}">
                <a16:creationId xmlns:a16="http://schemas.microsoft.com/office/drawing/2014/main" id="{0020033E-7F7B-A248-942D-A8DD1130ED4C}"/>
              </a:ext>
            </a:extLst>
          </p:cNvPr>
          <p:cNvPicPr>
            <a:picLocks noChangeAspect="1"/>
          </p:cNvPicPr>
          <p:nvPr/>
        </p:nvPicPr>
        <p:blipFill>
          <a:blip r:embed="rId2"/>
          <a:stretch>
            <a:fillRect/>
          </a:stretch>
        </p:blipFill>
        <p:spPr>
          <a:xfrm>
            <a:off x="76200" y="1280160"/>
            <a:ext cx="8991600" cy="4226052"/>
          </a:xfrm>
          <a:prstGeom prst="rect">
            <a:avLst/>
          </a:prstGeom>
        </p:spPr>
      </p:pic>
    </p:spTree>
    <p:extLst>
      <p:ext uri="{BB962C8B-B14F-4D97-AF65-F5344CB8AC3E}">
        <p14:creationId xmlns:p14="http://schemas.microsoft.com/office/powerpoint/2010/main" val="34348076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AABF-66E0-BD4D-82EC-E8538A78DDA4}"/>
              </a:ext>
            </a:extLst>
          </p:cNvPr>
          <p:cNvSpPr>
            <a:spLocks noGrp="1"/>
          </p:cNvSpPr>
          <p:nvPr>
            <p:ph type="title"/>
          </p:nvPr>
        </p:nvSpPr>
        <p:spPr/>
        <p:txBody>
          <a:bodyPr/>
          <a:lstStyle/>
          <a:p>
            <a:r>
              <a:rPr lang="en-US" dirty="0"/>
              <a:t>Generative Adversarial Networks GANs (2014 Ian Goodfellow)</a:t>
            </a:r>
          </a:p>
        </p:txBody>
      </p:sp>
      <p:sp>
        <p:nvSpPr>
          <p:cNvPr id="3" name="Content Placeholder 2">
            <a:extLst>
              <a:ext uri="{FF2B5EF4-FFF2-40B4-BE49-F238E27FC236}">
                <a16:creationId xmlns:a16="http://schemas.microsoft.com/office/drawing/2014/main" id="{B32040BF-1EEB-8D40-9B66-61762DC1EB4E}"/>
              </a:ext>
            </a:extLst>
          </p:cNvPr>
          <p:cNvSpPr>
            <a:spLocks noGrp="1"/>
          </p:cNvSpPr>
          <p:nvPr>
            <p:ph idx="1"/>
          </p:nvPr>
        </p:nvSpPr>
        <p:spPr/>
        <p:txBody>
          <a:bodyPr/>
          <a:lstStyle/>
          <a:p>
            <a:r>
              <a:rPr lang="en-US" dirty="0"/>
              <a:t>Unsupervised in that no labels needed</a:t>
            </a:r>
          </a:p>
          <a:p>
            <a:r>
              <a:rPr lang="en-US" dirty="0"/>
              <a:t>Generative networks which generate novel samples similar to training samples (images, text, etc.)</a:t>
            </a:r>
            <a:endParaRPr lang="en-US" i="1" dirty="0"/>
          </a:p>
          <a:p>
            <a:r>
              <a:rPr lang="en-US" dirty="0"/>
              <a:t>Discriminative net (adversary) must differentiate between samples from the generative net and the training set</a:t>
            </a:r>
          </a:p>
          <a:p>
            <a:r>
              <a:rPr lang="en-US" dirty="0"/>
              <a:t>Use loss feedback on discriminator net to create gradient for both nets, until discriminator can no longer distinguish, then can discard discriminator net – increasingly difficult for humans to distinguish</a:t>
            </a:r>
          </a:p>
          <a:p>
            <a:r>
              <a:rPr lang="en-US" dirty="0"/>
              <a:t>"Universal loss function" for lots of "difficult/creative" applications</a:t>
            </a:r>
          </a:p>
          <a:p>
            <a:endParaRPr lang="en-US" dirty="0"/>
          </a:p>
        </p:txBody>
      </p:sp>
      <p:sp>
        <p:nvSpPr>
          <p:cNvPr id="4" name="Footer Placeholder 3">
            <a:extLst>
              <a:ext uri="{FF2B5EF4-FFF2-40B4-BE49-F238E27FC236}">
                <a16:creationId xmlns:a16="http://schemas.microsoft.com/office/drawing/2014/main" id="{7028777E-E980-F84E-993A-A5CAC9B91977}"/>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CF112772-19E1-C24A-AF25-429D8EBDADBF}"/>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84</a:t>
            </a:fld>
            <a:endParaRPr lang="en-US">
              <a:uFillTx/>
            </a:endParaRPr>
          </a:p>
        </p:txBody>
      </p:sp>
    </p:spTree>
    <p:extLst>
      <p:ext uri="{BB962C8B-B14F-4D97-AF65-F5344CB8AC3E}">
        <p14:creationId xmlns:p14="http://schemas.microsoft.com/office/powerpoint/2010/main" val="7932125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069BD-CD15-904D-A9BB-69409A889840}"/>
              </a:ext>
            </a:extLst>
          </p:cNvPr>
          <p:cNvSpPr>
            <a:spLocks noGrp="1"/>
          </p:cNvSpPr>
          <p:nvPr>
            <p:ph type="title"/>
          </p:nvPr>
        </p:nvSpPr>
        <p:spPr/>
        <p:txBody>
          <a:bodyPr/>
          <a:lstStyle/>
          <a:p>
            <a:r>
              <a:rPr lang="en-US" dirty="0"/>
              <a:t>GAN - Generative Adversarial Network</a:t>
            </a:r>
          </a:p>
        </p:txBody>
      </p:sp>
      <p:sp>
        <p:nvSpPr>
          <p:cNvPr id="4" name="Footer Placeholder 3">
            <a:extLst>
              <a:ext uri="{FF2B5EF4-FFF2-40B4-BE49-F238E27FC236}">
                <a16:creationId xmlns:a16="http://schemas.microsoft.com/office/drawing/2014/main" id="{DE79C7B5-177E-1B4E-871F-5E774764AE21}"/>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9338C6A3-31F7-8741-A604-20D55D661A13}"/>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85</a:t>
            </a:fld>
            <a:endParaRPr lang="en-US">
              <a:uFillTx/>
            </a:endParaRPr>
          </a:p>
        </p:txBody>
      </p:sp>
      <p:pic>
        <p:nvPicPr>
          <p:cNvPr id="6" name="Picture 5">
            <a:extLst>
              <a:ext uri="{FF2B5EF4-FFF2-40B4-BE49-F238E27FC236}">
                <a16:creationId xmlns:a16="http://schemas.microsoft.com/office/drawing/2014/main" id="{6384AB38-B79B-C049-A607-73F51C3FD10D}"/>
              </a:ext>
            </a:extLst>
          </p:cNvPr>
          <p:cNvPicPr>
            <a:picLocks noChangeAspect="1"/>
          </p:cNvPicPr>
          <p:nvPr/>
        </p:nvPicPr>
        <p:blipFill>
          <a:blip r:embed="rId2"/>
          <a:stretch>
            <a:fillRect/>
          </a:stretch>
        </p:blipFill>
        <p:spPr>
          <a:xfrm>
            <a:off x="199159" y="1524000"/>
            <a:ext cx="8745682" cy="3810000"/>
          </a:xfrm>
          <a:prstGeom prst="rect">
            <a:avLst/>
          </a:prstGeom>
          <a:solidFill>
            <a:schemeClr val="tx1"/>
          </a:solidFill>
        </p:spPr>
      </p:pic>
    </p:spTree>
    <p:extLst>
      <p:ext uri="{BB962C8B-B14F-4D97-AF65-F5344CB8AC3E}">
        <p14:creationId xmlns:p14="http://schemas.microsoft.com/office/powerpoint/2010/main" val="7618106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6C80D-0C93-874F-B539-D16E35C51D40}"/>
              </a:ext>
            </a:extLst>
          </p:cNvPr>
          <p:cNvSpPr>
            <a:spLocks noGrp="1"/>
          </p:cNvSpPr>
          <p:nvPr>
            <p:ph type="title"/>
          </p:nvPr>
        </p:nvSpPr>
        <p:spPr/>
        <p:txBody>
          <a:bodyPr/>
          <a:lstStyle/>
          <a:p>
            <a:r>
              <a:rPr lang="en-US" dirty="0"/>
              <a:t>GAN - Generative Adversarial Network</a:t>
            </a:r>
          </a:p>
        </p:txBody>
      </p:sp>
      <p:sp>
        <p:nvSpPr>
          <p:cNvPr id="4" name="Footer Placeholder 3">
            <a:extLst>
              <a:ext uri="{FF2B5EF4-FFF2-40B4-BE49-F238E27FC236}">
                <a16:creationId xmlns:a16="http://schemas.microsoft.com/office/drawing/2014/main" id="{24955673-5AF6-B941-8FD0-64F259FC2002}"/>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1C821901-0B85-4E44-AC49-48411A4D6A9F}"/>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86</a:t>
            </a:fld>
            <a:endParaRPr lang="en-US">
              <a:uFillTx/>
            </a:endParaRPr>
          </a:p>
        </p:txBody>
      </p:sp>
      <p:pic>
        <p:nvPicPr>
          <p:cNvPr id="3" name="Picture 2">
            <a:extLst>
              <a:ext uri="{FF2B5EF4-FFF2-40B4-BE49-F238E27FC236}">
                <a16:creationId xmlns:a16="http://schemas.microsoft.com/office/drawing/2014/main" id="{BD02D3BC-9456-E24B-9DC3-E3520D50C7C9}"/>
              </a:ext>
            </a:extLst>
          </p:cNvPr>
          <p:cNvPicPr>
            <a:picLocks noChangeAspect="1"/>
          </p:cNvPicPr>
          <p:nvPr/>
        </p:nvPicPr>
        <p:blipFill>
          <a:blip r:embed="rId3"/>
          <a:stretch>
            <a:fillRect/>
          </a:stretch>
        </p:blipFill>
        <p:spPr>
          <a:xfrm>
            <a:off x="342900" y="457201"/>
            <a:ext cx="8191500" cy="5437124"/>
          </a:xfrm>
          <a:prstGeom prst="rect">
            <a:avLst/>
          </a:prstGeom>
        </p:spPr>
      </p:pic>
      <p:pic>
        <p:nvPicPr>
          <p:cNvPr id="8" name="Picture 7">
            <a:extLst>
              <a:ext uri="{FF2B5EF4-FFF2-40B4-BE49-F238E27FC236}">
                <a16:creationId xmlns:a16="http://schemas.microsoft.com/office/drawing/2014/main" id="{01EB2E7C-E96E-C141-B648-E36CCA5203CC}"/>
              </a:ext>
            </a:extLst>
          </p:cNvPr>
          <p:cNvPicPr>
            <a:picLocks noChangeAspect="1"/>
          </p:cNvPicPr>
          <p:nvPr/>
        </p:nvPicPr>
        <p:blipFill>
          <a:blip r:embed="rId3"/>
          <a:stretch>
            <a:fillRect/>
          </a:stretch>
        </p:blipFill>
        <p:spPr>
          <a:xfrm>
            <a:off x="76176" y="211282"/>
            <a:ext cx="8980641" cy="5960918"/>
          </a:xfrm>
          <a:prstGeom prst="rect">
            <a:avLst/>
          </a:prstGeom>
          <a:solidFill>
            <a:schemeClr val="accent1">
              <a:lumMod val="20000"/>
              <a:lumOff val="80000"/>
            </a:schemeClr>
          </a:solidFill>
        </p:spPr>
      </p:pic>
    </p:spTree>
    <p:extLst>
      <p:ext uri="{BB962C8B-B14F-4D97-AF65-F5344CB8AC3E}">
        <p14:creationId xmlns:p14="http://schemas.microsoft.com/office/powerpoint/2010/main" val="39132745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6C80D-0C93-874F-B539-D16E35C51D40}"/>
              </a:ext>
            </a:extLst>
          </p:cNvPr>
          <p:cNvSpPr>
            <a:spLocks noGrp="1"/>
          </p:cNvSpPr>
          <p:nvPr>
            <p:ph type="title"/>
          </p:nvPr>
        </p:nvSpPr>
        <p:spPr/>
        <p:txBody>
          <a:bodyPr/>
          <a:lstStyle/>
          <a:p>
            <a:r>
              <a:rPr lang="en-US" dirty="0"/>
              <a:t>GAN – Celebrity Data Set (2017)</a:t>
            </a:r>
          </a:p>
        </p:txBody>
      </p:sp>
      <p:sp>
        <p:nvSpPr>
          <p:cNvPr id="4" name="Footer Placeholder 3">
            <a:extLst>
              <a:ext uri="{FF2B5EF4-FFF2-40B4-BE49-F238E27FC236}">
                <a16:creationId xmlns:a16="http://schemas.microsoft.com/office/drawing/2014/main" id="{24955673-5AF6-B941-8FD0-64F259FC2002}"/>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1C821901-0B85-4E44-AC49-48411A4D6A9F}"/>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87</a:t>
            </a:fld>
            <a:endParaRPr lang="en-US">
              <a:uFillTx/>
            </a:endParaRPr>
          </a:p>
        </p:txBody>
      </p:sp>
      <p:pic>
        <p:nvPicPr>
          <p:cNvPr id="9" name="Picture 8">
            <a:extLst>
              <a:ext uri="{FF2B5EF4-FFF2-40B4-BE49-F238E27FC236}">
                <a16:creationId xmlns:a16="http://schemas.microsoft.com/office/drawing/2014/main" id="{B5C20AFB-6813-B54F-8CC2-08C08F1E0BAA}"/>
              </a:ext>
            </a:extLst>
          </p:cNvPr>
          <p:cNvPicPr>
            <a:picLocks noChangeAspect="1"/>
          </p:cNvPicPr>
          <p:nvPr/>
        </p:nvPicPr>
        <p:blipFill>
          <a:blip r:embed="rId3"/>
          <a:stretch>
            <a:fillRect/>
          </a:stretch>
        </p:blipFill>
        <p:spPr>
          <a:xfrm>
            <a:off x="927823" y="1224126"/>
            <a:ext cx="7364553" cy="4897428"/>
          </a:xfrm>
          <a:prstGeom prst="rect">
            <a:avLst/>
          </a:prstGeom>
        </p:spPr>
      </p:pic>
    </p:spTree>
    <p:extLst>
      <p:ext uri="{BB962C8B-B14F-4D97-AF65-F5344CB8AC3E}">
        <p14:creationId xmlns:p14="http://schemas.microsoft.com/office/powerpoint/2010/main" val="5126585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6EF6-B8BA-944A-82AA-C37BD6046333}"/>
              </a:ext>
            </a:extLst>
          </p:cNvPr>
          <p:cNvSpPr>
            <a:spLocks noGrp="1"/>
          </p:cNvSpPr>
          <p:nvPr>
            <p:ph type="title"/>
          </p:nvPr>
        </p:nvSpPr>
        <p:spPr>
          <a:xfrm>
            <a:off x="304800" y="228600"/>
            <a:ext cx="8610600" cy="838200"/>
          </a:xfrm>
        </p:spPr>
        <p:txBody>
          <a:bodyPr/>
          <a:lstStyle/>
          <a:p>
            <a:r>
              <a:rPr lang="en-US" dirty="0"/>
              <a:t>GAN 2.0 NVIDIA (2018) - Improved Face Generator</a:t>
            </a:r>
          </a:p>
        </p:txBody>
      </p:sp>
      <p:sp>
        <p:nvSpPr>
          <p:cNvPr id="4" name="Footer Placeholder 3">
            <a:extLst>
              <a:ext uri="{FF2B5EF4-FFF2-40B4-BE49-F238E27FC236}">
                <a16:creationId xmlns:a16="http://schemas.microsoft.com/office/drawing/2014/main" id="{19897D83-82BC-9243-B37A-E8EA7E62A4AE}"/>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0B80C98E-FA59-804A-B5FB-5C4F14A0EBE9}"/>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88</a:t>
            </a:fld>
            <a:endParaRPr lang="en-US">
              <a:uFillTx/>
            </a:endParaRPr>
          </a:p>
        </p:txBody>
      </p:sp>
      <p:pic>
        <p:nvPicPr>
          <p:cNvPr id="7" name="Picture 6">
            <a:extLst>
              <a:ext uri="{FF2B5EF4-FFF2-40B4-BE49-F238E27FC236}">
                <a16:creationId xmlns:a16="http://schemas.microsoft.com/office/drawing/2014/main" id="{FB3A57F7-F589-7D45-9A30-BB0AB272500D}"/>
              </a:ext>
            </a:extLst>
          </p:cNvPr>
          <p:cNvPicPr>
            <a:picLocks noChangeAspect="1"/>
          </p:cNvPicPr>
          <p:nvPr/>
        </p:nvPicPr>
        <p:blipFill>
          <a:blip r:embed="rId3"/>
          <a:stretch>
            <a:fillRect/>
          </a:stretch>
        </p:blipFill>
        <p:spPr>
          <a:xfrm>
            <a:off x="1555750" y="1427669"/>
            <a:ext cx="6032500" cy="4508500"/>
          </a:xfrm>
          <a:prstGeom prst="rect">
            <a:avLst/>
          </a:prstGeom>
        </p:spPr>
      </p:pic>
    </p:spTree>
    <p:extLst>
      <p:ext uri="{BB962C8B-B14F-4D97-AF65-F5344CB8AC3E}">
        <p14:creationId xmlns:p14="http://schemas.microsoft.com/office/powerpoint/2010/main" val="10869027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0A7B7-E194-B149-B43A-F0B4FE3F36BD}"/>
              </a:ext>
            </a:extLst>
          </p:cNvPr>
          <p:cNvSpPr>
            <a:spLocks noGrp="1"/>
          </p:cNvSpPr>
          <p:nvPr>
            <p:ph type="title"/>
          </p:nvPr>
        </p:nvSpPr>
        <p:spPr>
          <a:xfrm>
            <a:off x="609600" y="3629"/>
            <a:ext cx="7772400" cy="838200"/>
          </a:xfrm>
        </p:spPr>
        <p:txBody>
          <a:bodyPr/>
          <a:lstStyle/>
          <a:p>
            <a:r>
              <a:rPr lang="en-US" dirty="0"/>
              <a:t>Edmond de </a:t>
            </a:r>
            <a:r>
              <a:rPr lang="en-US" dirty="0" err="1"/>
              <a:t>Belamy</a:t>
            </a:r>
            <a:endParaRPr lang="en-US" dirty="0"/>
          </a:p>
        </p:txBody>
      </p:sp>
      <p:sp>
        <p:nvSpPr>
          <p:cNvPr id="3" name="Content Placeholder 2">
            <a:extLst>
              <a:ext uri="{FF2B5EF4-FFF2-40B4-BE49-F238E27FC236}">
                <a16:creationId xmlns:a16="http://schemas.microsoft.com/office/drawing/2014/main" id="{0FCD1082-10FD-EF49-808E-D65DBEB020AF}"/>
              </a:ext>
            </a:extLst>
          </p:cNvPr>
          <p:cNvSpPr>
            <a:spLocks noGrp="1"/>
          </p:cNvSpPr>
          <p:nvPr>
            <p:ph idx="1"/>
          </p:nvPr>
        </p:nvSpPr>
        <p:spPr>
          <a:xfrm>
            <a:off x="609600" y="618569"/>
            <a:ext cx="8001000" cy="1012371"/>
          </a:xfrm>
        </p:spPr>
        <p:txBody>
          <a:bodyPr/>
          <a:lstStyle/>
          <a:p>
            <a:r>
              <a:rPr lang="en-US" dirty="0"/>
              <a:t>Created by a GAN and sold at auction in 2018 for $432,500</a:t>
            </a:r>
          </a:p>
          <a:p>
            <a:r>
              <a:rPr lang="en-US" dirty="0"/>
              <a:t>Note the author inscription – it is the GAN loss function</a:t>
            </a:r>
          </a:p>
        </p:txBody>
      </p:sp>
      <p:sp>
        <p:nvSpPr>
          <p:cNvPr id="4" name="Footer Placeholder 3">
            <a:extLst>
              <a:ext uri="{FF2B5EF4-FFF2-40B4-BE49-F238E27FC236}">
                <a16:creationId xmlns:a16="http://schemas.microsoft.com/office/drawing/2014/main" id="{481F5069-8C85-5946-8B33-FE1A05D576AE}"/>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02AD5AC2-6A7A-EB4F-9C34-5ECE02D4AF68}"/>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89</a:t>
            </a:fld>
            <a:endParaRPr lang="en-US">
              <a:uFillTx/>
            </a:endParaRPr>
          </a:p>
        </p:txBody>
      </p:sp>
      <p:pic>
        <p:nvPicPr>
          <p:cNvPr id="7" name="Picture 6">
            <a:extLst>
              <a:ext uri="{FF2B5EF4-FFF2-40B4-BE49-F238E27FC236}">
                <a16:creationId xmlns:a16="http://schemas.microsoft.com/office/drawing/2014/main" id="{B4596645-C1C3-AA42-AB50-CEF64FD13331}"/>
              </a:ext>
            </a:extLst>
          </p:cNvPr>
          <p:cNvPicPr>
            <a:picLocks noChangeAspect="1"/>
          </p:cNvPicPr>
          <p:nvPr/>
        </p:nvPicPr>
        <p:blipFill>
          <a:blip r:embed="rId3"/>
          <a:stretch>
            <a:fillRect/>
          </a:stretch>
        </p:blipFill>
        <p:spPr>
          <a:xfrm>
            <a:off x="2057400" y="1542263"/>
            <a:ext cx="5194300" cy="5279452"/>
          </a:xfrm>
          <a:prstGeom prst="rect">
            <a:avLst/>
          </a:prstGeom>
        </p:spPr>
      </p:pic>
    </p:spTree>
    <p:extLst>
      <p:ext uri="{BB962C8B-B14F-4D97-AF65-F5344CB8AC3E}">
        <p14:creationId xmlns:p14="http://schemas.microsoft.com/office/powerpoint/2010/main" val="4126733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11"/>
          </p:nvPr>
        </p:nvSpPr>
        <p:spPr>
          <a:noFill/>
        </p:spPr>
        <p:txBody>
          <a:bodyPr/>
          <a:lstStyle/>
          <a:p>
            <a:r>
              <a:rPr lang="en-US">
                <a:uFillTx/>
                <a:latin typeface="Times New Roman" pitchFamily="1" charset="0"/>
              </a:rPr>
              <a:t>CS 270 – Deep Learning</a:t>
            </a:r>
          </a:p>
        </p:txBody>
      </p:sp>
      <p:sp>
        <p:nvSpPr>
          <p:cNvPr id="27651" name="Slide Number Placeholder 5"/>
          <p:cNvSpPr>
            <a:spLocks noGrp="1"/>
          </p:cNvSpPr>
          <p:nvPr>
            <p:ph type="sldNum" sz="quarter" idx="12"/>
          </p:nvPr>
        </p:nvSpPr>
        <p:spPr>
          <a:noFill/>
        </p:spPr>
        <p:txBody>
          <a:bodyPr/>
          <a:lstStyle/>
          <a:p>
            <a:fld id="{7AB9B8CB-BBC2-C840-8F78-A512C6D7B18E}" type="slidenum">
              <a:rPr lang="en-US" smtClean="0">
                <a:uFillTx/>
                <a:latin typeface="Times New Roman" pitchFamily="1" charset="0"/>
              </a:rPr>
              <a:pPr/>
              <a:t>9</a:t>
            </a:fld>
            <a:endParaRPr lang="en-US">
              <a:uFillTx/>
              <a:latin typeface="Times New Roman" pitchFamily="1" charset="0"/>
            </a:endParaRPr>
          </a:p>
        </p:txBody>
      </p:sp>
      <p:sp>
        <p:nvSpPr>
          <p:cNvPr id="40962" name="Rectangle 2"/>
          <p:cNvSpPr>
            <a:spLocks noGrp="1" noChangeArrowheads="1"/>
          </p:cNvSpPr>
          <p:nvPr>
            <p:ph type="title"/>
          </p:nvPr>
        </p:nvSpPr>
        <p:spPr>
          <a:xfrm>
            <a:off x="609600" y="228600"/>
            <a:ext cx="7772400" cy="609600"/>
          </a:xfrm>
        </p:spPr>
        <p:txBody>
          <a:bodyPr/>
          <a:lstStyle/>
          <a:p>
            <a:pPr eaLnBrk="1" hangingPunct="1">
              <a:defRPr>
                <a:uFillTx/>
              </a:defRPr>
            </a:pPr>
            <a:r>
              <a:rPr lang="en-US" dirty="0">
                <a:uFillTx/>
                <a:ea typeface="+mj-ea"/>
                <a:cs typeface="+mj-cs"/>
              </a:rPr>
              <a:t>Vanishing/Exploding Gradient</a:t>
            </a:r>
          </a:p>
        </p:txBody>
      </p:sp>
      <p:sp>
        <p:nvSpPr>
          <p:cNvPr id="27653" name="Rectangle 5"/>
          <p:cNvSpPr>
            <a:spLocks noChangeArrowheads="1"/>
          </p:cNvSpPr>
          <p:nvPr/>
        </p:nvSpPr>
        <p:spPr bwMode="auto">
          <a:xfrm>
            <a:off x="1912938" y="1782763"/>
            <a:ext cx="9144000" cy="0"/>
          </a:xfrm>
          <a:prstGeom prst="rect">
            <a:avLst/>
          </a:prstGeom>
          <a:noFill/>
          <a:ln w="9525">
            <a:noFill/>
            <a:miter lim="800000"/>
          </a:ln>
        </p:spPr>
        <p:txBody>
          <a:bodyPr>
            <a:prstTxWarp prst="textNoShape">
              <a:avLst/>
            </a:prstTxWarp>
            <a:spAutoFit/>
          </a:bodyPr>
          <a:lstStyle/>
          <a:p>
            <a:endParaRPr lang="en-US">
              <a:uFillTx/>
            </a:endParaRPr>
          </a:p>
        </p:txBody>
      </p:sp>
      <p:sp>
        <p:nvSpPr>
          <p:cNvPr id="27657" name="Oval 9"/>
          <p:cNvSpPr>
            <a:spLocks noChangeArrowheads="1"/>
          </p:cNvSpPr>
          <p:nvPr/>
        </p:nvSpPr>
        <p:spPr bwMode="auto">
          <a:xfrm>
            <a:off x="2695575" y="2628900"/>
            <a:ext cx="457200" cy="457200"/>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27658" name="Oval 10"/>
          <p:cNvSpPr>
            <a:spLocks noChangeArrowheads="1"/>
          </p:cNvSpPr>
          <p:nvPr/>
        </p:nvSpPr>
        <p:spPr bwMode="auto">
          <a:xfrm>
            <a:off x="2695575" y="3544888"/>
            <a:ext cx="457200" cy="457200"/>
          </a:xfrm>
          <a:prstGeom prst="ellipse">
            <a:avLst/>
          </a:prstGeom>
          <a:solidFill>
            <a:srgbClr val="008000"/>
          </a:solidFill>
          <a:ln w="12700">
            <a:solidFill>
              <a:schemeClr val="accent1"/>
            </a:solidFill>
            <a:round/>
          </a:ln>
        </p:spPr>
        <p:txBody>
          <a:bodyPr>
            <a:prstTxWarp prst="textNoShape">
              <a:avLst/>
            </a:prstTxWarp>
          </a:bodyPr>
          <a:lstStyle/>
          <a:p>
            <a:endParaRPr lang="en-US">
              <a:uFillTx/>
            </a:endParaRPr>
          </a:p>
        </p:txBody>
      </p:sp>
      <p:sp>
        <p:nvSpPr>
          <p:cNvPr id="27659" name="Oval 11"/>
          <p:cNvSpPr>
            <a:spLocks noChangeArrowheads="1"/>
          </p:cNvSpPr>
          <p:nvPr/>
        </p:nvSpPr>
        <p:spPr bwMode="auto">
          <a:xfrm>
            <a:off x="2695575" y="4459288"/>
            <a:ext cx="457200" cy="457200"/>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27660" name="Oval 12"/>
          <p:cNvSpPr>
            <a:spLocks noChangeArrowheads="1"/>
          </p:cNvSpPr>
          <p:nvPr/>
        </p:nvSpPr>
        <p:spPr bwMode="auto">
          <a:xfrm>
            <a:off x="2695575" y="5375275"/>
            <a:ext cx="457200" cy="457200"/>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27679" name="Oval 31"/>
          <p:cNvSpPr>
            <a:spLocks noChangeArrowheads="1"/>
          </p:cNvSpPr>
          <p:nvPr/>
        </p:nvSpPr>
        <p:spPr bwMode="auto">
          <a:xfrm>
            <a:off x="1287462" y="2628900"/>
            <a:ext cx="455613" cy="457200"/>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27680" name="Oval 32"/>
          <p:cNvSpPr>
            <a:spLocks noChangeArrowheads="1"/>
          </p:cNvSpPr>
          <p:nvPr/>
        </p:nvSpPr>
        <p:spPr bwMode="auto">
          <a:xfrm>
            <a:off x="1287462" y="3544888"/>
            <a:ext cx="455613" cy="457200"/>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27681" name="Oval 33"/>
          <p:cNvSpPr>
            <a:spLocks noChangeArrowheads="1"/>
          </p:cNvSpPr>
          <p:nvPr/>
        </p:nvSpPr>
        <p:spPr bwMode="auto">
          <a:xfrm>
            <a:off x="1287462" y="4459288"/>
            <a:ext cx="455613" cy="457200"/>
          </a:xfrm>
          <a:prstGeom prst="ellipse">
            <a:avLst/>
          </a:prstGeom>
          <a:solidFill>
            <a:srgbClr val="008000"/>
          </a:solidFill>
          <a:ln w="12700">
            <a:solidFill>
              <a:schemeClr val="accent1"/>
            </a:solidFill>
            <a:round/>
          </a:ln>
        </p:spPr>
        <p:txBody>
          <a:bodyPr>
            <a:prstTxWarp prst="textNoShape">
              <a:avLst/>
            </a:prstTxWarp>
          </a:bodyPr>
          <a:lstStyle/>
          <a:p>
            <a:endParaRPr lang="en-US">
              <a:uFillTx/>
            </a:endParaRPr>
          </a:p>
        </p:txBody>
      </p:sp>
      <p:sp>
        <p:nvSpPr>
          <p:cNvPr id="27682" name="Oval 34"/>
          <p:cNvSpPr>
            <a:spLocks noChangeArrowheads="1"/>
          </p:cNvSpPr>
          <p:nvPr/>
        </p:nvSpPr>
        <p:spPr bwMode="auto">
          <a:xfrm>
            <a:off x="1287462" y="5375275"/>
            <a:ext cx="455613" cy="457200"/>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27683" name="Line 35"/>
          <p:cNvSpPr>
            <a:spLocks noChangeShapeType="1"/>
          </p:cNvSpPr>
          <p:nvPr/>
        </p:nvSpPr>
        <p:spPr bwMode="auto">
          <a:xfrm flipH="1">
            <a:off x="1738312" y="2851150"/>
            <a:ext cx="912813" cy="15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84" name="Line 36"/>
          <p:cNvSpPr>
            <a:spLocks noChangeShapeType="1"/>
          </p:cNvSpPr>
          <p:nvPr/>
        </p:nvSpPr>
        <p:spPr bwMode="auto">
          <a:xfrm flipH="1">
            <a:off x="1738312" y="3003550"/>
            <a:ext cx="989013" cy="6873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85" name="Line 37"/>
          <p:cNvSpPr>
            <a:spLocks noChangeShapeType="1"/>
          </p:cNvSpPr>
          <p:nvPr/>
        </p:nvSpPr>
        <p:spPr bwMode="auto">
          <a:xfrm flipH="1">
            <a:off x="1700212" y="3041650"/>
            <a:ext cx="1065213" cy="15255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86" name="Line 38"/>
          <p:cNvSpPr>
            <a:spLocks noChangeShapeType="1"/>
          </p:cNvSpPr>
          <p:nvPr/>
        </p:nvSpPr>
        <p:spPr bwMode="auto">
          <a:xfrm flipH="1">
            <a:off x="1662112" y="3041650"/>
            <a:ext cx="1141413" cy="2365375"/>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87" name="Line 39"/>
          <p:cNvSpPr>
            <a:spLocks noChangeShapeType="1"/>
          </p:cNvSpPr>
          <p:nvPr/>
        </p:nvSpPr>
        <p:spPr bwMode="auto">
          <a:xfrm flipH="1" flipV="1">
            <a:off x="1738312" y="3003550"/>
            <a:ext cx="989013" cy="6492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88" name="Line 40"/>
          <p:cNvSpPr>
            <a:spLocks noChangeShapeType="1"/>
          </p:cNvSpPr>
          <p:nvPr/>
        </p:nvSpPr>
        <p:spPr bwMode="auto">
          <a:xfrm flipH="1">
            <a:off x="1774825" y="3741738"/>
            <a:ext cx="901700" cy="25400"/>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89" name="Line 41"/>
          <p:cNvSpPr>
            <a:spLocks noChangeShapeType="1"/>
          </p:cNvSpPr>
          <p:nvPr/>
        </p:nvSpPr>
        <p:spPr bwMode="auto">
          <a:xfrm flipH="1">
            <a:off x="1738312" y="3881438"/>
            <a:ext cx="976313" cy="762000"/>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90" name="Line 42"/>
          <p:cNvSpPr>
            <a:spLocks noChangeShapeType="1"/>
          </p:cNvSpPr>
          <p:nvPr/>
        </p:nvSpPr>
        <p:spPr bwMode="auto">
          <a:xfrm flipH="1">
            <a:off x="1700212" y="3944938"/>
            <a:ext cx="1077913" cy="14620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91" name="Line 43"/>
          <p:cNvSpPr>
            <a:spLocks noChangeShapeType="1"/>
          </p:cNvSpPr>
          <p:nvPr/>
        </p:nvSpPr>
        <p:spPr bwMode="auto">
          <a:xfrm flipH="1" flipV="1">
            <a:off x="1687512" y="3028950"/>
            <a:ext cx="1090613" cy="14620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92" name="Line 44"/>
          <p:cNvSpPr>
            <a:spLocks noChangeShapeType="1"/>
          </p:cNvSpPr>
          <p:nvPr/>
        </p:nvSpPr>
        <p:spPr bwMode="auto">
          <a:xfrm flipH="1" flipV="1">
            <a:off x="1738312" y="3919538"/>
            <a:ext cx="1014413" cy="14874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93" name="Line 45"/>
          <p:cNvSpPr>
            <a:spLocks noChangeShapeType="1"/>
          </p:cNvSpPr>
          <p:nvPr/>
        </p:nvSpPr>
        <p:spPr bwMode="auto">
          <a:xfrm flipH="1" flipV="1">
            <a:off x="1738312" y="4795838"/>
            <a:ext cx="950913" cy="6873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94" name="Line 46"/>
          <p:cNvSpPr>
            <a:spLocks noChangeShapeType="1"/>
          </p:cNvSpPr>
          <p:nvPr/>
        </p:nvSpPr>
        <p:spPr bwMode="auto">
          <a:xfrm flipH="1" flipV="1">
            <a:off x="1738312" y="5559425"/>
            <a:ext cx="938213" cy="25400"/>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95" name="Arc 47"/>
          <p:cNvSpPr>
            <a:spLocks/>
          </p:cNvSpPr>
          <p:nvPr/>
        </p:nvSpPr>
        <p:spPr bwMode="auto">
          <a:xfrm>
            <a:off x="1166812" y="5546725"/>
            <a:ext cx="127000" cy="101600"/>
          </a:xfrm>
          <a:custGeom>
            <a:avLst/>
            <a:gdLst>
              <a:gd name="T0" fmla="*/ 2147483647 w 21600"/>
              <a:gd name="T1" fmla="*/ 2147483647 h 17384"/>
              <a:gd name="T2" fmla="*/ 2147483647 w 21600"/>
              <a:gd name="T3" fmla="*/ 0 h 17384"/>
              <a:gd name="T4" fmla="*/ 2147483647 w 21600"/>
              <a:gd name="T5" fmla="*/ 2147483647 h 17384"/>
              <a:gd name="T6" fmla="*/ 0 60000 65536"/>
              <a:gd name="T7" fmla="*/ 0 60000 65536"/>
              <a:gd name="T8" fmla="*/ 0 60000 65536"/>
              <a:gd name="T9" fmla="*/ 0 w 21600"/>
              <a:gd name="T10" fmla="*/ 0 h 17384"/>
              <a:gd name="T11" fmla="*/ 21600 w 21600"/>
              <a:gd name="T12" fmla="*/ 17384 h 17384"/>
            </a:gdLst>
            <a:ahLst/>
            <a:cxnLst>
              <a:cxn ang="T6">
                <a:pos x="T0" y="T1"/>
              </a:cxn>
              <a:cxn ang="T7">
                <a:pos x="T2" y="T3"/>
              </a:cxn>
              <a:cxn ang="T8">
                <a:pos x="T4" y="T5"/>
              </a:cxn>
            </a:cxnLst>
            <a:rect l="T9" t="T10" r="T11" b="T12"/>
            <a:pathLst>
              <a:path w="21600" h="17384" fill="none" extrusionOk="0">
                <a:moveTo>
                  <a:pt x="1826" y="17383"/>
                </a:moveTo>
                <a:cubicBezTo>
                  <a:pt x="621" y="14644"/>
                  <a:pt x="0" y="11684"/>
                  <a:pt x="0" y="8692"/>
                </a:cubicBezTo>
                <a:cubicBezTo>
                  <a:pt x="0" y="5699"/>
                  <a:pt x="621" y="2739"/>
                  <a:pt x="1826" y="0"/>
                </a:cubicBezTo>
              </a:path>
              <a:path w="21600" h="17384" stroke="0" extrusionOk="0">
                <a:moveTo>
                  <a:pt x="1826" y="17383"/>
                </a:moveTo>
                <a:cubicBezTo>
                  <a:pt x="621" y="14644"/>
                  <a:pt x="0" y="11684"/>
                  <a:pt x="0" y="8692"/>
                </a:cubicBezTo>
                <a:cubicBezTo>
                  <a:pt x="0" y="5699"/>
                  <a:pt x="621" y="2739"/>
                  <a:pt x="1826" y="0"/>
                </a:cubicBezTo>
                <a:lnTo>
                  <a:pt x="21600" y="8692"/>
                </a:lnTo>
                <a:close/>
              </a:path>
            </a:pathLst>
          </a:custGeom>
          <a:solidFill>
            <a:srgbClr val="66FF66"/>
          </a:solidFill>
          <a:ln w="9525">
            <a:solidFill>
              <a:schemeClr val="accent1"/>
            </a:solidFill>
            <a:round/>
          </a:ln>
        </p:spPr>
        <p:txBody>
          <a:bodyPr>
            <a:prstTxWarp prst="textNoShape">
              <a:avLst/>
            </a:prstTxWarp>
          </a:bodyPr>
          <a:lstStyle/>
          <a:p>
            <a:endParaRPr lang="en-US">
              <a:uFillTx/>
            </a:endParaRPr>
          </a:p>
        </p:txBody>
      </p:sp>
      <p:sp>
        <p:nvSpPr>
          <p:cNvPr id="27696" name="Line 48"/>
          <p:cNvSpPr>
            <a:spLocks noChangeShapeType="1"/>
          </p:cNvSpPr>
          <p:nvPr/>
        </p:nvSpPr>
        <p:spPr bwMode="auto">
          <a:xfrm>
            <a:off x="938212" y="5597525"/>
            <a:ext cx="241300" cy="15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97" name="Arc 49"/>
          <p:cNvSpPr>
            <a:spLocks/>
          </p:cNvSpPr>
          <p:nvPr/>
        </p:nvSpPr>
        <p:spPr bwMode="auto">
          <a:xfrm>
            <a:off x="1166812" y="4630738"/>
            <a:ext cx="127000" cy="101600"/>
          </a:xfrm>
          <a:custGeom>
            <a:avLst/>
            <a:gdLst>
              <a:gd name="T0" fmla="*/ 2147483647 w 21600"/>
              <a:gd name="T1" fmla="*/ 2147483647 h 17407"/>
              <a:gd name="T2" fmla="*/ 2147483647 w 21600"/>
              <a:gd name="T3" fmla="*/ 0 h 17407"/>
              <a:gd name="T4" fmla="*/ 2147483647 w 21600"/>
              <a:gd name="T5" fmla="*/ 2147483647 h 17407"/>
              <a:gd name="T6" fmla="*/ 0 60000 65536"/>
              <a:gd name="T7" fmla="*/ 0 60000 65536"/>
              <a:gd name="T8" fmla="*/ 0 60000 65536"/>
              <a:gd name="T9" fmla="*/ 0 w 21600"/>
              <a:gd name="T10" fmla="*/ 0 h 17407"/>
              <a:gd name="T11" fmla="*/ 21600 w 21600"/>
              <a:gd name="T12" fmla="*/ 17407 h 17407"/>
            </a:gdLst>
            <a:ahLst/>
            <a:cxnLst>
              <a:cxn ang="T6">
                <a:pos x="T0" y="T1"/>
              </a:cxn>
              <a:cxn ang="T7">
                <a:pos x="T2" y="T3"/>
              </a:cxn>
              <a:cxn ang="T8">
                <a:pos x="T4" y="T5"/>
              </a:cxn>
            </a:cxnLst>
            <a:rect l="T9" t="T10" r="T11" b="T12"/>
            <a:pathLst>
              <a:path w="21600" h="17407" fill="none" extrusionOk="0">
                <a:moveTo>
                  <a:pt x="1836" y="17406"/>
                </a:moveTo>
                <a:cubicBezTo>
                  <a:pt x="625" y="14661"/>
                  <a:pt x="0" y="11692"/>
                  <a:pt x="0" y="8692"/>
                </a:cubicBezTo>
                <a:cubicBezTo>
                  <a:pt x="0" y="5699"/>
                  <a:pt x="621" y="2739"/>
                  <a:pt x="1826" y="0"/>
                </a:cubicBezTo>
              </a:path>
              <a:path w="21600" h="17407" stroke="0" extrusionOk="0">
                <a:moveTo>
                  <a:pt x="1836" y="17406"/>
                </a:moveTo>
                <a:cubicBezTo>
                  <a:pt x="625" y="14661"/>
                  <a:pt x="0" y="11692"/>
                  <a:pt x="0" y="8692"/>
                </a:cubicBezTo>
                <a:cubicBezTo>
                  <a:pt x="0" y="5699"/>
                  <a:pt x="621" y="2739"/>
                  <a:pt x="1826" y="0"/>
                </a:cubicBezTo>
                <a:lnTo>
                  <a:pt x="21600" y="8692"/>
                </a:lnTo>
                <a:close/>
              </a:path>
            </a:pathLst>
          </a:custGeom>
          <a:solidFill>
            <a:srgbClr val="66FF66"/>
          </a:solidFill>
          <a:ln w="9525">
            <a:solidFill>
              <a:schemeClr val="accent1"/>
            </a:solidFill>
            <a:round/>
          </a:ln>
        </p:spPr>
        <p:txBody>
          <a:bodyPr>
            <a:prstTxWarp prst="textNoShape">
              <a:avLst/>
            </a:prstTxWarp>
          </a:bodyPr>
          <a:lstStyle/>
          <a:p>
            <a:endParaRPr lang="en-US">
              <a:uFillTx/>
            </a:endParaRPr>
          </a:p>
        </p:txBody>
      </p:sp>
      <p:sp>
        <p:nvSpPr>
          <p:cNvPr id="27698" name="Line 50"/>
          <p:cNvSpPr>
            <a:spLocks noChangeShapeType="1"/>
          </p:cNvSpPr>
          <p:nvPr/>
        </p:nvSpPr>
        <p:spPr bwMode="auto">
          <a:xfrm>
            <a:off x="938212" y="4681538"/>
            <a:ext cx="241300" cy="15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99" name="Arc 51"/>
          <p:cNvSpPr>
            <a:spLocks/>
          </p:cNvSpPr>
          <p:nvPr/>
        </p:nvSpPr>
        <p:spPr bwMode="auto">
          <a:xfrm>
            <a:off x="1166812" y="3716338"/>
            <a:ext cx="127000" cy="101600"/>
          </a:xfrm>
          <a:custGeom>
            <a:avLst/>
            <a:gdLst>
              <a:gd name="T0" fmla="*/ 2147483647 w 21600"/>
              <a:gd name="T1" fmla="*/ 2147483647 h 17407"/>
              <a:gd name="T2" fmla="*/ 2147483647 w 21600"/>
              <a:gd name="T3" fmla="*/ 0 h 17407"/>
              <a:gd name="T4" fmla="*/ 2147483647 w 21600"/>
              <a:gd name="T5" fmla="*/ 2147483647 h 17407"/>
              <a:gd name="T6" fmla="*/ 0 60000 65536"/>
              <a:gd name="T7" fmla="*/ 0 60000 65536"/>
              <a:gd name="T8" fmla="*/ 0 60000 65536"/>
              <a:gd name="T9" fmla="*/ 0 w 21600"/>
              <a:gd name="T10" fmla="*/ 0 h 17407"/>
              <a:gd name="T11" fmla="*/ 21600 w 21600"/>
              <a:gd name="T12" fmla="*/ 17407 h 17407"/>
            </a:gdLst>
            <a:ahLst/>
            <a:cxnLst>
              <a:cxn ang="T6">
                <a:pos x="T0" y="T1"/>
              </a:cxn>
              <a:cxn ang="T7">
                <a:pos x="T2" y="T3"/>
              </a:cxn>
              <a:cxn ang="T8">
                <a:pos x="T4" y="T5"/>
              </a:cxn>
            </a:cxnLst>
            <a:rect l="T9" t="T10" r="T11" b="T12"/>
            <a:pathLst>
              <a:path w="21600" h="17407" fill="none" extrusionOk="0">
                <a:moveTo>
                  <a:pt x="1826" y="17406"/>
                </a:moveTo>
                <a:cubicBezTo>
                  <a:pt x="621" y="14667"/>
                  <a:pt x="0" y="11707"/>
                  <a:pt x="0" y="8715"/>
                </a:cubicBezTo>
                <a:cubicBezTo>
                  <a:pt x="0" y="5714"/>
                  <a:pt x="625" y="2745"/>
                  <a:pt x="1836" y="0"/>
                </a:cubicBezTo>
              </a:path>
              <a:path w="21600" h="17407" stroke="0" extrusionOk="0">
                <a:moveTo>
                  <a:pt x="1826" y="17406"/>
                </a:moveTo>
                <a:cubicBezTo>
                  <a:pt x="621" y="14667"/>
                  <a:pt x="0" y="11707"/>
                  <a:pt x="0" y="8715"/>
                </a:cubicBezTo>
                <a:cubicBezTo>
                  <a:pt x="0" y="5714"/>
                  <a:pt x="625" y="2745"/>
                  <a:pt x="1836" y="0"/>
                </a:cubicBezTo>
                <a:lnTo>
                  <a:pt x="21600" y="8715"/>
                </a:lnTo>
                <a:close/>
              </a:path>
            </a:pathLst>
          </a:custGeom>
          <a:solidFill>
            <a:srgbClr val="66FF66"/>
          </a:solidFill>
          <a:ln w="9525">
            <a:solidFill>
              <a:schemeClr val="accent1"/>
            </a:solidFill>
            <a:round/>
          </a:ln>
        </p:spPr>
        <p:txBody>
          <a:bodyPr>
            <a:prstTxWarp prst="textNoShape">
              <a:avLst/>
            </a:prstTxWarp>
          </a:bodyPr>
          <a:lstStyle/>
          <a:p>
            <a:endParaRPr lang="en-US">
              <a:uFillTx/>
            </a:endParaRPr>
          </a:p>
        </p:txBody>
      </p:sp>
      <p:sp>
        <p:nvSpPr>
          <p:cNvPr id="27700" name="Line 52"/>
          <p:cNvSpPr>
            <a:spLocks noChangeShapeType="1"/>
          </p:cNvSpPr>
          <p:nvPr/>
        </p:nvSpPr>
        <p:spPr bwMode="auto">
          <a:xfrm>
            <a:off x="938212" y="3767138"/>
            <a:ext cx="241300" cy="15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701" name="Arc 53"/>
          <p:cNvSpPr>
            <a:spLocks/>
          </p:cNvSpPr>
          <p:nvPr/>
        </p:nvSpPr>
        <p:spPr bwMode="auto">
          <a:xfrm>
            <a:off x="1166812" y="2800350"/>
            <a:ext cx="127000" cy="101600"/>
          </a:xfrm>
          <a:custGeom>
            <a:avLst/>
            <a:gdLst>
              <a:gd name="T0" fmla="*/ 2147483647 w 21600"/>
              <a:gd name="T1" fmla="*/ 2147483647 h 17384"/>
              <a:gd name="T2" fmla="*/ 2147483647 w 21600"/>
              <a:gd name="T3" fmla="*/ 0 h 17384"/>
              <a:gd name="T4" fmla="*/ 2147483647 w 21600"/>
              <a:gd name="T5" fmla="*/ 2147483647 h 17384"/>
              <a:gd name="T6" fmla="*/ 0 60000 65536"/>
              <a:gd name="T7" fmla="*/ 0 60000 65536"/>
              <a:gd name="T8" fmla="*/ 0 60000 65536"/>
              <a:gd name="T9" fmla="*/ 0 w 21600"/>
              <a:gd name="T10" fmla="*/ 0 h 17384"/>
              <a:gd name="T11" fmla="*/ 21600 w 21600"/>
              <a:gd name="T12" fmla="*/ 17384 h 17384"/>
            </a:gdLst>
            <a:ahLst/>
            <a:cxnLst>
              <a:cxn ang="T6">
                <a:pos x="T0" y="T1"/>
              </a:cxn>
              <a:cxn ang="T7">
                <a:pos x="T2" y="T3"/>
              </a:cxn>
              <a:cxn ang="T8">
                <a:pos x="T4" y="T5"/>
              </a:cxn>
            </a:cxnLst>
            <a:rect l="T9" t="T10" r="T11" b="T12"/>
            <a:pathLst>
              <a:path w="21600" h="17384" fill="none" extrusionOk="0">
                <a:moveTo>
                  <a:pt x="1826" y="17383"/>
                </a:moveTo>
                <a:cubicBezTo>
                  <a:pt x="621" y="14644"/>
                  <a:pt x="0" y="11684"/>
                  <a:pt x="0" y="8692"/>
                </a:cubicBezTo>
                <a:cubicBezTo>
                  <a:pt x="0" y="5699"/>
                  <a:pt x="621" y="2739"/>
                  <a:pt x="1826" y="0"/>
                </a:cubicBezTo>
              </a:path>
              <a:path w="21600" h="17384" stroke="0" extrusionOk="0">
                <a:moveTo>
                  <a:pt x="1826" y="17383"/>
                </a:moveTo>
                <a:cubicBezTo>
                  <a:pt x="621" y="14644"/>
                  <a:pt x="0" y="11684"/>
                  <a:pt x="0" y="8692"/>
                </a:cubicBezTo>
                <a:cubicBezTo>
                  <a:pt x="0" y="5699"/>
                  <a:pt x="621" y="2739"/>
                  <a:pt x="1826" y="0"/>
                </a:cubicBezTo>
                <a:lnTo>
                  <a:pt x="21600" y="8692"/>
                </a:lnTo>
                <a:close/>
              </a:path>
            </a:pathLst>
          </a:custGeom>
          <a:solidFill>
            <a:srgbClr val="66FF66"/>
          </a:solidFill>
          <a:ln w="9525">
            <a:solidFill>
              <a:schemeClr val="accent1"/>
            </a:solidFill>
            <a:round/>
          </a:ln>
        </p:spPr>
        <p:txBody>
          <a:bodyPr>
            <a:prstTxWarp prst="textNoShape">
              <a:avLst/>
            </a:prstTxWarp>
          </a:bodyPr>
          <a:lstStyle/>
          <a:p>
            <a:endParaRPr lang="en-US">
              <a:uFillTx/>
            </a:endParaRPr>
          </a:p>
        </p:txBody>
      </p:sp>
      <p:sp>
        <p:nvSpPr>
          <p:cNvPr id="27702" name="Line 54"/>
          <p:cNvSpPr>
            <a:spLocks noChangeShapeType="1"/>
          </p:cNvSpPr>
          <p:nvPr/>
        </p:nvSpPr>
        <p:spPr bwMode="auto">
          <a:xfrm>
            <a:off x="938212" y="2851150"/>
            <a:ext cx="241300" cy="15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703" name="Line 55"/>
          <p:cNvSpPr>
            <a:spLocks noChangeShapeType="1"/>
          </p:cNvSpPr>
          <p:nvPr/>
        </p:nvSpPr>
        <p:spPr bwMode="auto">
          <a:xfrm flipV="1">
            <a:off x="1712912" y="4833938"/>
            <a:ext cx="1014413" cy="6619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704" name="Line 56"/>
          <p:cNvSpPr>
            <a:spLocks noChangeShapeType="1"/>
          </p:cNvSpPr>
          <p:nvPr/>
        </p:nvSpPr>
        <p:spPr bwMode="auto">
          <a:xfrm>
            <a:off x="1738312" y="4694238"/>
            <a:ext cx="938213" cy="15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705" name="Line 57"/>
          <p:cNvSpPr>
            <a:spLocks noChangeShapeType="1"/>
          </p:cNvSpPr>
          <p:nvPr/>
        </p:nvSpPr>
        <p:spPr bwMode="auto">
          <a:xfrm>
            <a:off x="1738312" y="3830638"/>
            <a:ext cx="976313" cy="736600"/>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706" name="Line 58"/>
          <p:cNvSpPr>
            <a:spLocks noChangeShapeType="1"/>
          </p:cNvSpPr>
          <p:nvPr/>
        </p:nvSpPr>
        <p:spPr bwMode="auto">
          <a:xfrm>
            <a:off x="1624012" y="3054350"/>
            <a:ext cx="1179513" cy="2339975"/>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60" name="Oval 6"/>
          <p:cNvSpPr>
            <a:spLocks noChangeArrowheads="1"/>
          </p:cNvSpPr>
          <p:nvPr/>
        </p:nvSpPr>
        <p:spPr bwMode="auto">
          <a:xfrm>
            <a:off x="8002588" y="3098800"/>
            <a:ext cx="455612" cy="458788"/>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61" name="Oval 7"/>
          <p:cNvSpPr>
            <a:spLocks noChangeArrowheads="1"/>
          </p:cNvSpPr>
          <p:nvPr/>
        </p:nvSpPr>
        <p:spPr bwMode="auto">
          <a:xfrm>
            <a:off x="8002588" y="4014788"/>
            <a:ext cx="455612" cy="457200"/>
          </a:xfrm>
          <a:prstGeom prst="ellipse">
            <a:avLst/>
          </a:prstGeom>
          <a:solidFill>
            <a:srgbClr val="008000"/>
          </a:solidFill>
          <a:ln w="12700">
            <a:solidFill>
              <a:schemeClr val="accent1"/>
            </a:solidFill>
            <a:round/>
          </a:ln>
        </p:spPr>
        <p:txBody>
          <a:bodyPr>
            <a:prstTxWarp prst="textNoShape">
              <a:avLst/>
            </a:prstTxWarp>
          </a:bodyPr>
          <a:lstStyle/>
          <a:p>
            <a:endParaRPr lang="en-US">
              <a:uFillTx/>
            </a:endParaRPr>
          </a:p>
        </p:txBody>
      </p:sp>
      <p:sp>
        <p:nvSpPr>
          <p:cNvPr id="62" name="Oval 8"/>
          <p:cNvSpPr>
            <a:spLocks noChangeArrowheads="1"/>
          </p:cNvSpPr>
          <p:nvPr/>
        </p:nvSpPr>
        <p:spPr bwMode="auto">
          <a:xfrm>
            <a:off x="8002588" y="4929188"/>
            <a:ext cx="455612" cy="458787"/>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63" name="Oval 9"/>
          <p:cNvSpPr>
            <a:spLocks noChangeArrowheads="1"/>
          </p:cNvSpPr>
          <p:nvPr/>
        </p:nvSpPr>
        <p:spPr bwMode="auto">
          <a:xfrm>
            <a:off x="6630988" y="2641600"/>
            <a:ext cx="457200" cy="457200"/>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64" name="Oval 10"/>
          <p:cNvSpPr>
            <a:spLocks noChangeArrowheads="1"/>
          </p:cNvSpPr>
          <p:nvPr/>
        </p:nvSpPr>
        <p:spPr bwMode="auto">
          <a:xfrm>
            <a:off x="6630988" y="3557588"/>
            <a:ext cx="457200" cy="457200"/>
          </a:xfrm>
          <a:prstGeom prst="ellipse">
            <a:avLst/>
          </a:prstGeom>
          <a:solidFill>
            <a:srgbClr val="008000"/>
          </a:solidFill>
          <a:ln w="12700">
            <a:solidFill>
              <a:schemeClr val="accent1"/>
            </a:solidFill>
            <a:round/>
          </a:ln>
        </p:spPr>
        <p:txBody>
          <a:bodyPr>
            <a:prstTxWarp prst="textNoShape">
              <a:avLst/>
            </a:prstTxWarp>
          </a:bodyPr>
          <a:lstStyle/>
          <a:p>
            <a:endParaRPr lang="en-US">
              <a:uFillTx/>
            </a:endParaRPr>
          </a:p>
        </p:txBody>
      </p:sp>
      <p:sp>
        <p:nvSpPr>
          <p:cNvPr id="65" name="Oval 11"/>
          <p:cNvSpPr>
            <a:spLocks noChangeArrowheads="1"/>
          </p:cNvSpPr>
          <p:nvPr/>
        </p:nvSpPr>
        <p:spPr bwMode="auto">
          <a:xfrm>
            <a:off x="6630988" y="4471988"/>
            <a:ext cx="457200" cy="457200"/>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66" name="Oval 12"/>
          <p:cNvSpPr>
            <a:spLocks noChangeArrowheads="1"/>
          </p:cNvSpPr>
          <p:nvPr/>
        </p:nvSpPr>
        <p:spPr bwMode="auto">
          <a:xfrm>
            <a:off x="6630988" y="5387975"/>
            <a:ext cx="457200" cy="457200"/>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67" name="Line 13"/>
          <p:cNvSpPr>
            <a:spLocks noChangeShapeType="1"/>
          </p:cNvSpPr>
          <p:nvPr/>
        </p:nvSpPr>
        <p:spPr bwMode="auto">
          <a:xfrm flipH="1" flipV="1">
            <a:off x="7081838" y="2940050"/>
            <a:ext cx="914400" cy="342900"/>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68" name="Line 14"/>
          <p:cNvSpPr>
            <a:spLocks noChangeShapeType="1"/>
          </p:cNvSpPr>
          <p:nvPr/>
        </p:nvSpPr>
        <p:spPr bwMode="auto">
          <a:xfrm flipH="1">
            <a:off x="7081838" y="3359150"/>
            <a:ext cx="914400" cy="3825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69" name="Line 15"/>
          <p:cNvSpPr>
            <a:spLocks noChangeShapeType="1"/>
          </p:cNvSpPr>
          <p:nvPr/>
        </p:nvSpPr>
        <p:spPr bwMode="auto">
          <a:xfrm flipH="1">
            <a:off x="7043738" y="3436938"/>
            <a:ext cx="990600" cy="1143000"/>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70" name="Line 16"/>
          <p:cNvSpPr>
            <a:spLocks noChangeShapeType="1"/>
          </p:cNvSpPr>
          <p:nvPr/>
        </p:nvSpPr>
        <p:spPr bwMode="auto">
          <a:xfrm flipH="1">
            <a:off x="7005638" y="3475038"/>
            <a:ext cx="1066800" cy="19446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71" name="Line 17"/>
          <p:cNvSpPr>
            <a:spLocks noChangeShapeType="1"/>
          </p:cNvSpPr>
          <p:nvPr/>
        </p:nvSpPr>
        <p:spPr bwMode="auto">
          <a:xfrm flipH="1" flipV="1">
            <a:off x="7081838" y="3016250"/>
            <a:ext cx="952500" cy="11064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72" name="Line 18"/>
          <p:cNvSpPr>
            <a:spLocks noChangeShapeType="1"/>
          </p:cNvSpPr>
          <p:nvPr/>
        </p:nvSpPr>
        <p:spPr bwMode="auto">
          <a:xfrm flipH="1" flipV="1">
            <a:off x="7081838" y="3856038"/>
            <a:ext cx="914400" cy="342900"/>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73" name="Line 19"/>
          <p:cNvSpPr>
            <a:spLocks noChangeShapeType="1"/>
          </p:cNvSpPr>
          <p:nvPr/>
        </p:nvSpPr>
        <p:spPr bwMode="auto">
          <a:xfrm flipH="1">
            <a:off x="7081838" y="4313238"/>
            <a:ext cx="914400" cy="342900"/>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74" name="Line 20"/>
          <p:cNvSpPr>
            <a:spLocks noChangeShapeType="1"/>
          </p:cNvSpPr>
          <p:nvPr/>
        </p:nvSpPr>
        <p:spPr bwMode="auto">
          <a:xfrm flipH="1">
            <a:off x="7043738" y="4389438"/>
            <a:ext cx="990600" cy="10302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75" name="Line 21"/>
          <p:cNvSpPr>
            <a:spLocks noChangeShapeType="1"/>
          </p:cNvSpPr>
          <p:nvPr/>
        </p:nvSpPr>
        <p:spPr bwMode="auto">
          <a:xfrm flipH="1" flipV="1">
            <a:off x="7005638" y="3016250"/>
            <a:ext cx="1104900" cy="19446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76" name="Line 22"/>
          <p:cNvSpPr>
            <a:spLocks noChangeShapeType="1"/>
          </p:cNvSpPr>
          <p:nvPr/>
        </p:nvSpPr>
        <p:spPr bwMode="auto">
          <a:xfrm flipH="1" flipV="1">
            <a:off x="7081838" y="3932238"/>
            <a:ext cx="914400" cy="11445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77" name="Line 23"/>
          <p:cNvSpPr>
            <a:spLocks noChangeShapeType="1"/>
          </p:cNvSpPr>
          <p:nvPr/>
        </p:nvSpPr>
        <p:spPr bwMode="auto">
          <a:xfrm flipH="1" flipV="1">
            <a:off x="7081838" y="4808538"/>
            <a:ext cx="914400" cy="3063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78" name="Line 24"/>
          <p:cNvSpPr>
            <a:spLocks noChangeShapeType="1"/>
          </p:cNvSpPr>
          <p:nvPr/>
        </p:nvSpPr>
        <p:spPr bwMode="auto">
          <a:xfrm flipH="1">
            <a:off x="7081838" y="5229225"/>
            <a:ext cx="952500" cy="342900"/>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79" name="Arc 25"/>
          <p:cNvSpPr>
            <a:spLocks/>
          </p:cNvSpPr>
          <p:nvPr/>
        </p:nvSpPr>
        <p:spPr bwMode="auto">
          <a:xfrm>
            <a:off x="8680450" y="3271838"/>
            <a:ext cx="127000" cy="103187"/>
          </a:xfrm>
          <a:custGeom>
            <a:avLst/>
            <a:gdLst>
              <a:gd name="T0" fmla="*/ 2147483647 w 21600"/>
              <a:gd name="T1" fmla="*/ 2147483647 h 17336"/>
              <a:gd name="T2" fmla="*/ 2147483647 w 21600"/>
              <a:gd name="T3" fmla="*/ 0 h 17336"/>
              <a:gd name="T4" fmla="*/ 2147483647 w 21600"/>
              <a:gd name="T5" fmla="*/ 2147483647 h 17336"/>
              <a:gd name="T6" fmla="*/ 0 60000 65536"/>
              <a:gd name="T7" fmla="*/ 0 60000 65536"/>
              <a:gd name="T8" fmla="*/ 0 60000 65536"/>
              <a:gd name="T9" fmla="*/ 0 w 21600"/>
              <a:gd name="T10" fmla="*/ 0 h 17336"/>
              <a:gd name="T11" fmla="*/ 21600 w 21600"/>
              <a:gd name="T12" fmla="*/ 17336 h 17336"/>
            </a:gdLst>
            <a:ahLst/>
            <a:cxnLst>
              <a:cxn ang="T6">
                <a:pos x="T0" y="T1"/>
              </a:cxn>
              <a:cxn ang="T7">
                <a:pos x="T2" y="T3"/>
              </a:cxn>
              <a:cxn ang="T8">
                <a:pos x="T4" y="T5"/>
              </a:cxn>
            </a:cxnLst>
            <a:rect l="T9" t="T10" r="T11" b="T12"/>
            <a:pathLst>
              <a:path w="21600" h="17336" fill="none" extrusionOk="0">
                <a:moveTo>
                  <a:pt x="1810" y="17336"/>
                </a:moveTo>
                <a:cubicBezTo>
                  <a:pt x="616" y="14606"/>
                  <a:pt x="0" y="11658"/>
                  <a:pt x="0" y="8679"/>
                </a:cubicBezTo>
                <a:cubicBezTo>
                  <a:pt x="0" y="5691"/>
                  <a:pt x="619" y="2736"/>
                  <a:pt x="1820" y="0"/>
                </a:cubicBezTo>
              </a:path>
              <a:path w="21600" h="17336" stroke="0" extrusionOk="0">
                <a:moveTo>
                  <a:pt x="1810" y="17336"/>
                </a:moveTo>
                <a:cubicBezTo>
                  <a:pt x="616" y="14606"/>
                  <a:pt x="0" y="11658"/>
                  <a:pt x="0" y="8679"/>
                </a:cubicBezTo>
                <a:cubicBezTo>
                  <a:pt x="0" y="5691"/>
                  <a:pt x="619" y="2736"/>
                  <a:pt x="1820" y="0"/>
                </a:cubicBezTo>
                <a:lnTo>
                  <a:pt x="21600" y="8679"/>
                </a:lnTo>
                <a:close/>
              </a:path>
            </a:pathLst>
          </a:custGeom>
          <a:solidFill>
            <a:srgbClr val="66FF66"/>
          </a:solidFill>
          <a:ln w="9525">
            <a:solidFill>
              <a:schemeClr val="accent1"/>
            </a:solidFill>
            <a:round/>
          </a:ln>
        </p:spPr>
        <p:txBody>
          <a:bodyPr>
            <a:prstTxWarp prst="textNoShape">
              <a:avLst/>
            </a:prstTxWarp>
          </a:bodyPr>
          <a:lstStyle/>
          <a:p>
            <a:endParaRPr lang="en-US">
              <a:uFillTx/>
            </a:endParaRPr>
          </a:p>
        </p:txBody>
      </p:sp>
      <p:sp>
        <p:nvSpPr>
          <p:cNvPr id="80" name="Line 26"/>
          <p:cNvSpPr>
            <a:spLocks noChangeShapeType="1"/>
          </p:cNvSpPr>
          <p:nvPr/>
        </p:nvSpPr>
        <p:spPr bwMode="auto">
          <a:xfrm>
            <a:off x="8451850" y="3321050"/>
            <a:ext cx="241300" cy="15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81" name="Arc 27"/>
          <p:cNvSpPr>
            <a:spLocks/>
          </p:cNvSpPr>
          <p:nvPr/>
        </p:nvSpPr>
        <p:spPr bwMode="auto">
          <a:xfrm>
            <a:off x="8680450" y="4186238"/>
            <a:ext cx="127000" cy="101600"/>
          </a:xfrm>
          <a:custGeom>
            <a:avLst/>
            <a:gdLst>
              <a:gd name="T0" fmla="*/ 2147483647 w 21600"/>
              <a:gd name="T1" fmla="*/ 2147483647 h 17404"/>
              <a:gd name="T2" fmla="*/ 2147483647 w 21600"/>
              <a:gd name="T3" fmla="*/ 0 h 17404"/>
              <a:gd name="T4" fmla="*/ 2147483647 w 21600"/>
              <a:gd name="T5" fmla="*/ 2147483647 h 17404"/>
              <a:gd name="T6" fmla="*/ 0 60000 65536"/>
              <a:gd name="T7" fmla="*/ 0 60000 65536"/>
              <a:gd name="T8" fmla="*/ 0 60000 65536"/>
              <a:gd name="T9" fmla="*/ 0 w 21600"/>
              <a:gd name="T10" fmla="*/ 0 h 17404"/>
              <a:gd name="T11" fmla="*/ 21600 w 21600"/>
              <a:gd name="T12" fmla="*/ 17404 h 17404"/>
            </a:gdLst>
            <a:ahLst/>
            <a:cxnLst>
              <a:cxn ang="T6">
                <a:pos x="T0" y="T1"/>
              </a:cxn>
              <a:cxn ang="T7">
                <a:pos x="T2" y="T3"/>
              </a:cxn>
              <a:cxn ang="T8">
                <a:pos x="T4" y="T5"/>
              </a:cxn>
            </a:cxnLst>
            <a:rect l="T9" t="T10" r="T11" b="T12"/>
            <a:pathLst>
              <a:path w="21600" h="17404" fill="none" extrusionOk="0">
                <a:moveTo>
                  <a:pt x="1830" y="17403"/>
                </a:moveTo>
                <a:cubicBezTo>
                  <a:pt x="623" y="14661"/>
                  <a:pt x="0" y="11698"/>
                  <a:pt x="0" y="8702"/>
                </a:cubicBezTo>
                <a:cubicBezTo>
                  <a:pt x="0" y="5705"/>
                  <a:pt x="623" y="2742"/>
                  <a:pt x="1830" y="0"/>
                </a:cubicBezTo>
              </a:path>
              <a:path w="21600" h="17404" stroke="0" extrusionOk="0">
                <a:moveTo>
                  <a:pt x="1830" y="17403"/>
                </a:moveTo>
                <a:cubicBezTo>
                  <a:pt x="623" y="14661"/>
                  <a:pt x="0" y="11698"/>
                  <a:pt x="0" y="8702"/>
                </a:cubicBezTo>
                <a:cubicBezTo>
                  <a:pt x="0" y="5705"/>
                  <a:pt x="623" y="2742"/>
                  <a:pt x="1830" y="0"/>
                </a:cubicBezTo>
                <a:lnTo>
                  <a:pt x="21600" y="8702"/>
                </a:lnTo>
                <a:close/>
              </a:path>
            </a:pathLst>
          </a:custGeom>
          <a:solidFill>
            <a:srgbClr val="66FF66"/>
          </a:solidFill>
          <a:ln w="9525">
            <a:solidFill>
              <a:schemeClr val="accent1"/>
            </a:solidFill>
            <a:round/>
          </a:ln>
        </p:spPr>
        <p:txBody>
          <a:bodyPr>
            <a:prstTxWarp prst="textNoShape">
              <a:avLst/>
            </a:prstTxWarp>
          </a:bodyPr>
          <a:lstStyle/>
          <a:p>
            <a:endParaRPr lang="en-US">
              <a:uFillTx/>
            </a:endParaRPr>
          </a:p>
        </p:txBody>
      </p:sp>
      <p:sp>
        <p:nvSpPr>
          <p:cNvPr id="82" name="Line 28"/>
          <p:cNvSpPr>
            <a:spLocks noChangeShapeType="1"/>
          </p:cNvSpPr>
          <p:nvPr/>
        </p:nvSpPr>
        <p:spPr bwMode="auto">
          <a:xfrm>
            <a:off x="8451850" y="4237038"/>
            <a:ext cx="241300" cy="15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83" name="Arc 29"/>
          <p:cNvSpPr>
            <a:spLocks/>
          </p:cNvSpPr>
          <p:nvPr/>
        </p:nvSpPr>
        <p:spPr bwMode="auto">
          <a:xfrm>
            <a:off x="8680450" y="5102225"/>
            <a:ext cx="127000" cy="103188"/>
          </a:xfrm>
          <a:custGeom>
            <a:avLst/>
            <a:gdLst>
              <a:gd name="T0" fmla="*/ 2147483647 w 21600"/>
              <a:gd name="T1" fmla="*/ 2147483647 h 17336"/>
              <a:gd name="T2" fmla="*/ 2147483647 w 21600"/>
              <a:gd name="T3" fmla="*/ 0 h 17336"/>
              <a:gd name="T4" fmla="*/ 2147483647 w 21600"/>
              <a:gd name="T5" fmla="*/ 2147483647 h 17336"/>
              <a:gd name="T6" fmla="*/ 0 60000 65536"/>
              <a:gd name="T7" fmla="*/ 0 60000 65536"/>
              <a:gd name="T8" fmla="*/ 0 60000 65536"/>
              <a:gd name="T9" fmla="*/ 0 w 21600"/>
              <a:gd name="T10" fmla="*/ 0 h 17336"/>
              <a:gd name="T11" fmla="*/ 21600 w 21600"/>
              <a:gd name="T12" fmla="*/ 17336 h 17336"/>
            </a:gdLst>
            <a:ahLst/>
            <a:cxnLst>
              <a:cxn ang="T6">
                <a:pos x="T0" y="T1"/>
              </a:cxn>
              <a:cxn ang="T7">
                <a:pos x="T2" y="T3"/>
              </a:cxn>
              <a:cxn ang="T8">
                <a:pos x="T4" y="T5"/>
              </a:cxn>
            </a:cxnLst>
            <a:rect l="T9" t="T10" r="T11" b="T12"/>
            <a:pathLst>
              <a:path w="21600" h="17336" fill="none" extrusionOk="0">
                <a:moveTo>
                  <a:pt x="1810" y="17336"/>
                </a:moveTo>
                <a:cubicBezTo>
                  <a:pt x="616" y="14606"/>
                  <a:pt x="0" y="11658"/>
                  <a:pt x="0" y="8679"/>
                </a:cubicBezTo>
                <a:cubicBezTo>
                  <a:pt x="0" y="5691"/>
                  <a:pt x="619" y="2736"/>
                  <a:pt x="1820" y="0"/>
                </a:cubicBezTo>
              </a:path>
              <a:path w="21600" h="17336" stroke="0" extrusionOk="0">
                <a:moveTo>
                  <a:pt x="1810" y="17336"/>
                </a:moveTo>
                <a:cubicBezTo>
                  <a:pt x="616" y="14606"/>
                  <a:pt x="0" y="11658"/>
                  <a:pt x="0" y="8679"/>
                </a:cubicBezTo>
                <a:cubicBezTo>
                  <a:pt x="0" y="5691"/>
                  <a:pt x="619" y="2736"/>
                  <a:pt x="1820" y="0"/>
                </a:cubicBezTo>
                <a:lnTo>
                  <a:pt x="21600" y="8679"/>
                </a:lnTo>
                <a:close/>
              </a:path>
            </a:pathLst>
          </a:custGeom>
          <a:solidFill>
            <a:srgbClr val="66FF66"/>
          </a:solidFill>
          <a:ln w="9525">
            <a:solidFill>
              <a:schemeClr val="accent1"/>
            </a:solidFill>
            <a:round/>
          </a:ln>
        </p:spPr>
        <p:txBody>
          <a:bodyPr>
            <a:prstTxWarp prst="textNoShape">
              <a:avLst/>
            </a:prstTxWarp>
          </a:bodyPr>
          <a:lstStyle/>
          <a:p>
            <a:endParaRPr lang="en-US">
              <a:uFillTx/>
            </a:endParaRPr>
          </a:p>
        </p:txBody>
      </p:sp>
      <p:sp>
        <p:nvSpPr>
          <p:cNvPr id="84" name="Line 30"/>
          <p:cNvSpPr>
            <a:spLocks noChangeShapeType="1"/>
          </p:cNvSpPr>
          <p:nvPr/>
        </p:nvSpPr>
        <p:spPr bwMode="auto">
          <a:xfrm>
            <a:off x="8451850" y="5153025"/>
            <a:ext cx="241300" cy="15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85" name="Oval 9"/>
          <p:cNvSpPr>
            <a:spLocks noChangeArrowheads="1"/>
          </p:cNvSpPr>
          <p:nvPr/>
        </p:nvSpPr>
        <p:spPr bwMode="auto">
          <a:xfrm>
            <a:off x="4114800" y="2663825"/>
            <a:ext cx="457200" cy="457200"/>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86" name="Oval 10"/>
          <p:cNvSpPr>
            <a:spLocks noChangeArrowheads="1"/>
          </p:cNvSpPr>
          <p:nvPr/>
        </p:nvSpPr>
        <p:spPr bwMode="auto">
          <a:xfrm>
            <a:off x="4114800" y="3579813"/>
            <a:ext cx="457200" cy="457200"/>
          </a:xfrm>
          <a:prstGeom prst="ellipse">
            <a:avLst/>
          </a:prstGeom>
          <a:solidFill>
            <a:srgbClr val="008000"/>
          </a:solidFill>
          <a:ln w="12700">
            <a:solidFill>
              <a:schemeClr val="accent1"/>
            </a:solidFill>
            <a:round/>
          </a:ln>
        </p:spPr>
        <p:txBody>
          <a:bodyPr>
            <a:prstTxWarp prst="textNoShape">
              <a:avLst/>
            </a:prstTxWarp>
          </a:bodyPr>
          <a:lstStyle/>
          <a:p>
            <a:endParaRPr lang="en-US">
              <a:uFillTx/>
            </a:endParaRPr>
          </a:p>
        </p:txBody>
      </p:sp>
      <p:sp>
        <p:nvSpPr>
          <p:cNvPr id="87" name="Oval 11"/>
          <p:cNvSpPr>
            <a:spLocks noChangeArrowheads="1"/>
          </p:cNvSpPr>
          <p:nvPr/>
        </p:nvSpPr>
        <p:spPr bwMode="auto">
          <a:xfrm>
            <a:off x="4114800" y="4494213"/>
            <a:ext cx="457200" cy="457200"/>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88" name="Oval 12"/>
          <p:cNvSpPr>
            <a:spLocks noChangeArrowheads="1"/>
          </p:cNvSpPr>
          <p:nvPr/>
        </p:nvSpPr>
        <p:spPr bwMode="auto">
          <a:xfrm>
            <a:off x="4114800" y="5410200"/>
            <a:ext cx="457200" cy="457200"/>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89" name="Line 35"/>
          <p:cNvSpPr>
            <a:spLocks noChangeShapeType="1"/>
          </p:cNvSpPr>
          <p:nvPr/>
        </p:nvSpPr>
        <p:spPr bwMode="auto">
          <a:xfrm flipH="1">
            <a:off x="3157537" y="2886075"/>
            <a:ext cx="912813" cy="15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90" name="Line 36"/>
          <p:cNvSpPr>
            <a:spLocks noChangeShapeType="1"/>
          </p:cNvSpPr>
          <p:nvPr/>
        </p:nvSpPr>
        <p:spPr bwMode="auto">
          <a:xfrm flipH="1">
            <a:off x="3157537" y="3038475"/>
            <a:ext cx="989013" cy="6873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91" name="Line 37"/>
          <p:cNvSpPr>
            <a:spLocks noChangeShapeType="1"/>
          </p:cNvSpPr>
          <p:nvPr/>
        </p:nvSpPr>
        <p:spPr bwMode="auto">
          <a:xfrm flipH="1">
            <a:off x="3119437" y="3076575"/>
            <a:ext cx="1065213" cy="15255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92" name="Line 38"/>
          <p:cNvSpPr>
            <a:spLocks noChangeShapeType="1"/>
          </p:cNvSpPr>
          <p:nvPr/>
        </p:nvSpPr>
        <p:spPr bwMode="auto">
          <a:xfrm flipH="1">
            <a:off x="3081337" y="3076575"/>
            <a:ext cx="1141413" cy="2365375"/>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93" name="Line 39"/>
          <p:cNvSpPr>
            <a:spLocks noChangeShapeType="1"/>
          </p:cNvSpPr>
          <p:nvPr/>
        </p:nvSpPr>
        <p:spPr bwMode="auto">
          <a:xfrm flipH="1" flipV="1">
            <a:off x="3157537" y="3038475"/>
            <a:ext cx="989013" cy="6492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94" name="Line 40"/>
          <p:cNvSpPr>
            <a:spLocks noChangeShapeType="1"/>
          </p:cNvSpPr>
          <p:nvPr/>
        </p:nvSpPr>
        <p:spPr bwMode="auto">
          <a:xfrm flipH="1">
            <a:off x="3194050" y="3776663"/>
            <a:ext cx="901700" cy="25400"/>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95" name="Line 41"/>
          <p:cNvSpPr>
            <a:spLocks noChangeShapeType="1"/>
          </p:cNvSpPr>
          <p:nvPr/>
        </p:nvSpPr>
        <p:spPr bwMode="auto">
          <a:xfrm flipH="1">
            <a:off x="3157537" y="3916363"/>
            <a:ext cx="976313" cy="762000"/>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96" name="Line 42"/>
          <p:cNvSpPr>
            <a:spLocks noChangeShapeType="1"/>
          </p:cNvSpPr>
          <p:nvPr/>
        </p:nvSpPr>
        <p:spPr bwMode="auto">
          <a:xfrm flipH="1">
            <a:off x="3119437" y="3979863"/>
            <a:ext cx="1077913" cy="14620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97" name="Line 43"/>
          <p:cNvSpPr>
            <a:spLocks noChangeShapeType="1"/>
          </p:cNvSpPr>
          <p:nvPr/>
        </p:nvSpPr>
        <p:spPr bwMode="auto">
          <a:xfrm flipH="1" flipV="1">
            <a:off x="3106737" y="3063875"/>
            <a:ext cx="1090613" cy="14620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98" name="Line 44"/>
          <p:cNvSpPr>
            <a:spLocks noChangeShapeType="1"/>
          </p:cNvSpPr>
          <p:nvPr/>
        </p:nvSpPr>
        <p:spPr bwMode="auto">
          <a:xfrm flipH="1" flipV="1">
            <a:off x="3157537" y="3954463"/>
            <a:ext cx="1014413" cy="14874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99" name="Line 45"/>
          <p:cNvSpPr>
            <a:spLocks noChangeShapeType="1"/>
          </p:cNvSpPr>
          <p:nvPr/>
        </p:nvSpPr>
        <p:spPr bwMode="auto">
          <a:xfrm flipH="1" flipV="1">
            <a:off x="3157537" y="4830763"/>
            <a:ext cx="950913" cy="6873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100" name="Line 46"/>
          <p:cNvSpPr>
            <a:spLocks noChangeShapeType="1"/>
          </p:cNvSpPr>
          <p:nvPr/>
        </p:nvSpPr>
        <p:spPr bwMode="auto">
          <a:xfrm flipH="1" flipV="1">
            <a:off x="3157537" y="5594350"/>
            <a:ext cx="938213" cy="25400"/>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101" name="Line 55"/>
          <p:cNvSpPr>
            <a:spLocks noChangeShapeType="1"/>
          </p:cNvSpPr>
          <p:nvPr/>
        </p:nvSpPr>
        <p:spPr bwMode="auto">
          <a:xfrm flipV="1">
            <a:off x="3132137" y="4868863"/>
            <a:ext cx="1014413" cy="6619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102" name="Line 56"/>
          <p:cNvSpPr>
            <a:spLocks noChangeShapeType="1"/>
          </p:cNvSpPr>
          <p:nvPr/>
        </p:nvSpPr>
        <p:spPr bwMode="auto">
          <a:xfrm>
            <a:off x="3157537" y="4729163"/>
            <a:ext cx="938213" cy="15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103" name="Line 57"/>
          <p:cNvSpPr>
            <a:spLocks noChangeShapeType="1"/>
          </p:cNvSpPr>
          <p:nvPr/>
        </p:nvSpPr>
        <p:spPr bwMode="auto">
          <a:xfrm>
            <a:off x="3157537" y="3865563"/>
            <a:ext cx="976313" cy="736600"/>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104" name="Line 58"/>
          <p:cNvSpPr>
            <a:spLocks noChangeShapeType="1"/>
          </p:cNvSpPr>
          <p:nvPr/>
        </p:nvSpPr>
        <p:spPr bwMode="auto">
          <a:xfrm>
            <a:off x="3043237" y="3089275"/>
            <a:ext cx="1179513" cy="2339975"/>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105" name="TextBox 104"/>
          <p:cNvSpPr txBox="1">
            <a:spLocks/>
          </p:cNvSpPr>
          <p:nvPr/>
        </p:nvSpPr>
        <p:spPr>
          <a:xfrm>
            <a:off x="5334000" y="3851573"/>
            <a:ext cx="569387" cy="461665"/>
          </a:xfrm>
          <a:prstGeom prst="rect">
            <a:avLst/>
          </a:prstGeom>
          <a:noFill/>
        </p:spPr>
        <p:txBody>
          <a:bodyPr wrap="none" rtlCol="0">
            <a:spAutoFit/>
          </a:bodyPr>
          <a:lstStyle/>
          <a:p>
            <a:r>
              <a:rPr lang="en-US" dirty="0">
                <a:uFillTx/>
              </a:rPr>
              <a:t>….</a:t>
            </a:r>
          </a:p>
        </p:txBody>
      </p:sp>
      <p:sp>
        <p:nvSpPr>
          <p:cNvPr id="106" name="TextBox 105"/>
          <p:cNvSpPr txBox="1">
            <a:spLocks/>
          </p:cNvSpPr>
          <p:nvPr/>
        </p:nvSpPr>
        <p:spPr>
          <a:xfrm>
            <a:off x="591532" y="950338"/>
            <a:ext cx="8387904" cy="1631216"/>
          </a:xfrm>
          <a:prstGeom prst="rect">
            <a:avLst/>
          </a:prstGeom>
          <a:noFill/>
        </p:spPr>
        <p:txBody>
          <a:bodyPr wrap="square" rtlCol="0">
            <a:spAutoFit/>
          </a:bodyPr>
          <a:lstStyle/>
          <a:p>
            <a:pPr>
              <a:buFont typeface="Arial"/>
              <a:buChar char="•"/>
            </a:pPr>
            <a:r>
              <a:rPr lang="en-US" sz="2000" dirty="0">
                <a:uFillTx/>
              </a:rPr>
              <a:t> Error attenuation, long </a:t>
            </a:r>
            <a:r>
              <a:rPr lang="en-US" sz="2000" dirty="0"/>
              <a:t>patient training with GPUs, </a:t>
            </a:r>
            <a:r>
              <a:rPr lang="en-US" sz="2000" dirty="0" err="1"/>
              <a:t>etc</a:t>
            </a:r>
            <a:endParaRPr lang="en-US" sz="2000" dirty="0">
              <a:uFillTx/>
            </a:endParaRPr>
          </a:p>
          <a:p>
            <a:pPr>
              <a:buFont typeface="Arial"/>
              <a:buChar char="•"/>
            </a:pPr>
            <a:r>
              <a:rPr lang="en-US" sz="2000" dirty="0">
                <a:uFillTx/>
              </a:rPr>
              <a:t> Recent algorithmic improvements - Rectified Linear Units,</a:t>
            </a:r>
          </a:p>
          <a:p>
            <a:r>
              <a:rPr lang="en-US" sz="2000" dirty="0"/>
              <a:t>better weight initialization, normalization between layers, residual</a:t>
            </a:r>
          </a:p>
          <a:p>
            <a:r>
              <a:rPr lang="en-US" sz="2000" dirty="0">
                <a:uFillTx/>
              </a:rPr>
              <a:t>deep learning, etc. – 1000’s of layers being effectively trained, </a:t>
            </a:r>
            <a:r>
              <a:rPr lang="en-US" sz="2000" dirty="0"/>
              <a:t>will discuss later</a:t>
            </a:r>
            <a:endParaRPr lang="en-US" sz="2000" dirty="0">
              <a:uFillTx/>
            </a:endParaRPr>
          </a:p>
          <a:p>
            <a:endParaRPr lang="en-US" sz="2000" dirty="0">
              <a:uFillTx/>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C41AC8-9F9D-9D43-A6AF-5E597881971D}"/>
              </a:ext>
            </a:extLst>
          </p:cNvPr>
          <p:cNvSpPr>
            <a:spLocks noGrp="1"/>
          </p:cNvSpPr>
          <p:nvPr>
            <p:ph idx="1"/>
          </p:nvPr>
        </p:nvSpPr>
        <p:spPr>
          <a:xfrm>
            <a:off x="152400" y="1219200"/>
            <a:ext cx="1752600" cy="4648200"/>
          </a:xfrm>
        </p:spPr>
        <p:txBody>
          <a:bodyPr/>
          <a:lstStyle/>
          <a:p>
            <a:pPr marL="0" indent="0">
              <a:buNone/>
            </a:pPr>
            <a:r>
              <a:rPr lang="en-US" dirty="0"/>
              <a:t>2021</a:t>
            </a:r>
          </a:p>
          <a:p>
            <a:pPr marL="0" indent="0">
              <a:buNone/>
            </a:pPr>
            <a:r>
              <a:rPr lang="en-US" dirty="0"/>
              <a:t>GauGan2: Create your own images by sketching or by just typing in a description  of the image you want to create</a:t>
            </a:r>
          </a:p>
        </p:txBody>
      </p:sp>
      <p:pic>
        <p:nvPicPr>
          <p:cNvPr id="6" name="Picture 5">
            <a:extLst>
              <a:ext uri="{FF2B5EF4-FFF2-40B4-BE49-F238E27FC236}">
                <a16:creationId xmlns:a16="http://schemas.microsoft.com/office/drawing/2014/main" id="{333A8610-5689-8647-8538-A43CEE4F7DC4}"/>
              </a:ext>
            </a:extLst>
          </p:cNvPr>
          <p:cNvPicPr>
            <a:picLocks noChangeAspect="1"/>
          </p:cNvPicPr>
          <p:nvPr/>
        </p:nvPicPr>
        <p:blipFill rotWithShape="1">
          <a:blip r:embed="rId3"/>
          <a:srcRect t="12500"/>
          <a:stretch/>
        </p:blipFill>
        <p:spPr>
          <a:xfrm>
            <a:off x="1905000" y="137159"/>
            <a:ext cx="7086600" cy="6200775"/>
          </a:xfrm>
          <a:prstGeom prst="rect">
            <a:avLst/>
          </a:prstGeom>
        </p:spPr>
      </p:pic>
      <p:sp>
        <p:nvSpPr>
          <p:cNvPr id="9" name="TextBox 8">
            <a:extLst>
              <a:ext uri="{FF2B5EF4-FFF2-40B4-BE49-F238E27FC236}">
                <a16:creationId xmlns:a16="http://schemas.microsoft.com/office/drawing/2014/main" id="{46098C8A-C418-B643-A3D3-726FF213B45E}"/>
              </a:ext>
            </a:extLst>
          </p:cNvPr>
          <p:cNvSpPr txBox="1"/>
          <p:nvPr/>
        </p:nvSpPr>
        <p:spPr>
          <a:xfrm>
            <a:off x="2514600" y="6412468"/>
            <a:ext cx="5959708" cy="369332"/>
          </a:xfrm>
          <a:prstGeom prst="rect">
            <a:avLst/>
          </a:prstGeom>
          <a:noFill/>
        </p:spPr>
        <p:txBody>
          <a:bodyPr wrap="none" rtlCol="0">
            <a:spAutoFit/>
          </a:bodyPr>
          <a:lstStyle/>
          <a:p>
            <a:r>
              <a:rPr lang="en-US" sz="1800" b="0" i="1" dirty="0"/>
              <a:t>An output from GauGAN2 for the phrase "coast ripples cliffs."</a:t>
            </a:r>
            <a:endParaRPr lang="en-US" sz="1400" b="0" dirty="0"/>
          </a:p>
        </p:txBody>
      </p:sp>
      <p:sp>
        <p:nvSpPr>
          <p:cNvPr id="4" name="Slide Number Placeholder 3">
            <a:extLst>
              <a:ext uri="{FF2B5EF4-FFF2-40B4-BE49-F238E27FC236}">
                <a16:creationId xmlns:a16="http://schemas.microsoft.com/office/drawing/2014/main" id="{E17CCD64-06E8-C13D-C7FD-22214B1DEA95}"/>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90</a:t>
            </a:fld>
            <a:endParaRPr lang="en-US">
              <a:uFillTx/>
            </a:endParaRPr>
          </a:p>
        </p:txBody>
      </p:sp>
    </p:spTree>
    <p:extLst>
      <p:ext uri="{BB962C8B-B14F-4D97-AF65-F5344CB8AC3E}">
        <p14:creationId xmlns:p14="http://schemas.microsoft.com/office/powerpoint/2010/main" val="24647148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4E7BA64-5394-6245-9E47-8FF2B2450D78}"/>
              </a:ext>
            </a:extLst>
          </p:cNvPr>
          <p:cNvSpPr>
            <a:spLocks noGrp="1"/>
          </p:cNvSpPr>
          <p:nvPr>
            <p:ph type="sldNum" sz="quarter" idx="12"/>
          </p:nvPr>
        </p:nvSpPr>
        <p:spPr/>
        <p:txBody>
          <a:bodyPr/>
          <a:lstStyle/>
          <a:p>
            <a:pPr>
              <a:defRPr/>
            </a:pPr>
            <a:fld id="{6ACB6BBA-8DED-3A47-AB03-5A405B20797B}" type="slidenum">
              <a:rPr lang="en-US" smtClean="0"/>
              <a:pPr>
                <a:defRPr/>
              </a:pPr>
              <a:t>91</a:t>
            </a:fld>
            <a:endParaRPr lang="en-US"/>
          </a:p>
        </p:txBody>
      </p:sp>
      <p:pic>
        <p:nvPicPr>
          <p:cNvPr id="13" name="Picture 12" descr="Graphical user interface, website&#10;&#10;Description automatically generated">
            <a:extLst>
              <a:ext uri="{FF2B5EF4-FFF2-40B4-BE49-F238E27FC236}">
                <a16:creationId xmlns:a16="http://schemas.microsoft.com/office/drawing/2014/main" id="{287AD609-86F7-8049-893C-B1A01A4BC6DF}"/>
              </a:ext>
            </a:extLst>
          </p:cNvPr>
          <p:cNvPicPr>
            <a:picLocks noChangeAspect="1"/>
          </p:cNvPicPr>
          <p:nvPr/>
        </p:nvPicPr>
        <p:blipFill>
          <a:blip r:embed="rId3"/>
          <a:stretch>
            <a:fillRect/>
          </a:stretch>
        </p:blipFill>
        <p:spPr>
          <a:xfrm>
            <a:off x="0" y="361890"/>
            <a:ext cx="9144000" cy="6134219"/>
          </a:xfrm>
          <a:prstGeom prst="rect">
            <a:avLst/>
          </a:prstGeom>
        </p:spPr>
      </p:pic>
    </p:spTree>
    <p:extLst>
      <p:ext uri="{BB962C8B-B14F-4D97-AF65-F5344CB8AC3E}">
        <p14:creationId xmlns:p14="http://schemas.microsoft.com/office/powerpoint/2010/main" val="10076149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6547AC6-542B-6741-A21F-E4D70E3B4BB4}"/>
              </a:ext>
            </a:extLst>
          </p:cNvPr>
          <p:cNvSpPr>
            <a:spLocks noGrp="1"/>
          </p:cNvSpPr>
          <p:nvPr>
            <p:ph type="ftr" sz="quarter" idx="11"/>
          </p:nvPr>
        </p:nvSpPr>
        <p:spPr/>
        <p:txBody>
          <a:bodyPr/>
          <a:lstStyle/>
          <a:p>
            <a:pPr>
              <a:defRPr/>
            </a:pPr>
            <a:r>
              <a:rPr lang="en-US"/>
              <a:t>CS 270 – Deep Learning</a:t>
            </a:r>
          </a:p>
        </p:txBody>
      </p:sp>
      <p:sp>
        <p:nvSpPr>
          <p:cNvPr id="3" name="Slide Number Placeholder 2">
            <a:extLst>
              <a:ext uri="{FF2B5EF4-FFF2-40B4-BE49-F238E27FC236}">
                <a16:creationId xmlns:a16="http://schemas.microsoft.com/office/drawing/2014/main" id="{29B5FC14-769D-8B4C-B5B2-CC5095E27713}"/>
              </a:ext>
            </a:extLst>
          </p:cNvPr>
          <p:cNvSpPr>
            <a:spLocks noGrp="1"/>
          </p:cNvSpPr>
          <p:nvPr>
            <p:ph type="sldNum" sz="quarter" idx="12"/>
          </p:nvPr>
        </p:nvSpPr>
        <p:spPr/>
        <p:txBody>
          <a:bodyPr/>
          <a:lstStyle/>
          <a:p>
            <a:pPr>
              <a:defRPr/>
            </a:pPr>
            <a:fld id="{1A4656F2-F7C8-0940-8EC1-0C659BC14AF8}" type="slidenum">
              <a:rPr lang="en-US" smtClean="0"/>
              <a:pPr>
                <a:defRPr/>
              </a:pPr>
              <a:t>92</a:t>
            </a:fld>
            <a:endParaRPr lang="en-US"/>
          </a:p>
        </p:txBody>
      </p:sp>
      <p:pic>
        <p:nvPicPr>
          <p:cNvPr id="5" name="Picture 4" descr="Graphical user interface&#10;&#10;Description automatically generated">
            <a:extLst>
              <a:ext uri="{FF2B5EF4-FFF2-40B4-BE49-F238E27FC236}">
                <a16:creationId xmlns:a16="http://schemas.microsoft.com/office/drawing/2014/main" id="{EE0304C1-962C-0B4A-B4AC-0DD6829B3855}"/>
              </a:ext>
            </a:extLst>
          </p:cNvPr>
          <p:cNvPicPr>
            <a:picLocks noChangeAspect="1"/>
          </p:cNvPicPr>
          <p:nvPr/>
        </p:nvPicPr>
        <p:blipFill>
          <a:blip r:embed="rId3"/>
          <a:stretch>
            <a:fillRect/>
          </a:stretch>
        </p:blipFill>
        <p:spPr>
          <a:xfrm>
            <a:off x="0" y="717923"/>
            <a:ext cx="9144000" cy="5422154"/>
          </a:xfrm>
          <a:prstGeom prst="rect">
            <a:avLst/>
          </a:prstGeom>
        </p:spPr>
      </p:pic>
    </p:spTree>
    <p:extLst>
      <p:ext uri="{BB962C8B-B14F-4D97-AF65-F5344CB8AC3E}">
        <p14:creationId xmlns:p14="http://schemas.microsoft.com/office/powerpoint/2010/main" val="40074475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EEC9EFC-0DEB-44E2-3E54-4D8F324CB515}"/>
              </a:ext>
            </a:extLst>
          </p:cNvPr>
          <p:cNvSpPr>
            <a:spLocks noGrp="1"/>
          </p:cNvSpPr>
          <p:nvPr>
            <p:ph type="ftr" sz="quarter" idx="11"/>
          </p:nvPr>
        </p:nvSpPr>
        <p:spPr/>
        <p:txBody>
          <a:bodyPr/>
          <a:lstStyle/>
          <a:p>
            <a:pPr>
              <a:defRPr>
                <a:uFillTx/>
              </a:defRPr>
            </a:pPr>
            <a:r>
              <a:rPr lang="en-US">
                <a:uFillTx/>
              </a:rPr>
              <a:t>CS 270 – Deep Learning</a:t>
            </a:r>
          </a:p>
        </p:txBody>
      </p:sp>
      <p:sp>
        <p:nvSpPr>
          <p:cNvPr id="3" name="Slide Number Placeholder 2">
            <a:extLst>
              <a:ext uri="{FF2B5EF4-FFF2-40B4-BE49-F238E27FC236}">
                <a16:creationId xmlns:a16="http://schemas.microsoft.com/office/drawing/2014/main" id="{85BCD873-C745-B0B4-6B81-C77083B6B8EA}"/>
              </a:ext>
            </a:extLst>
          </p:cNvPr>
          <p:cNvSpPr>
            <a:spLocks noGrp="1"/>
          </p:cNvSpPr>
          <p:nvPr>
            <p:ph type="sldNum" sz="quarter" idx="12"/>
          </p:nvPr>
        </p:nvSpPr>
        <p:spPr/>
        <p:txBody>
          <a:bodyPr/>
          <a:lstStyle/>
          <a:p>
            <a:pPr>
              <a:defRPr>
                <a:uFillTx/>
              </a:defRPr>
            </a:pPr>
            <a:fld id="{E90D3189-7DF2-9A44-BC5F-662892817F5F}" type="slidenum">
              <a:rPr lang="en-US" smtClean="0">
                <a:uFillTx/>
              </a:rPr>
              <a:pPr>
                <a:defRPr>
                  <a:uFillTx/>
                </a:defRPr>
              </a:pPr>
              <a:t>93</a:t>
            </a:fld>
            <a:endParaRPr lang="en-US">
              <a:uFillTx/>
            </a:endParaRPr>
          </a:p>
        </p:txBody>
      </p:sp>
      <p:sp>
        <p:nvSpPr>
          <p:cNvPr id="5" name="TextBox 4">
            <a:extLst>
              <a:ext uri="{FF2B5EF4-FFF2-40B4-BE49-F238E27FC236}">
                <a16:creationId xmlns:a16="http://schemas.microsoft.com/office/drawing/2014/main" id="{80D9AED5-4BF5-16B0-0D28-F1727ACACBFA}"/>
              </a:ext>
            </a:extLst>
          </p:cNvPr>
          <p:cNvSpPr txBox="1"/>
          <p:nvPr/>
        </p:nvSpPr>
        <p:spPr>
          <a:xfrm>
            <a:off x="1143000" y="1371600"/>
            <a:ext cx="6934200" cy="4524315"/>
          </a:xfrm>
          <a:prstGeom prst="rect">
            <a:avLst/>
          </a:prstGeom>
          <a:noFill/>
        </p:spPr>
        <p:txBody>
          <a:bodyPr wrap="square">
            <a:spAutoFit/>
          </a:bodyPr>
          <a:lstStyle/>
          <a:p>
            <a:pPr algn="ctr"/>
            <a:r>
              <a:rPr lang="en-US" sz="3200" b="0" i="0" u="none" strike="noStrike" kern="1200" dirty="0">
                <a:solidFill>
                  <a:srgbClr val="FFC000"/>
                </a:solidFill>
                <a:effectLst/>
                <a:latin typeface="Times New Roman" pitchFamily="-107" charset="0"/>
                <a:ea typeface="ＭＳ Ｐゴシック" pitchFamily="-107" charset="-128"/>
                <a:cs typeface="ＭＳ Ｐゴシック" pitchFamily="-107" charset="-128"/>
              </a:rPr>
              <a:t>Presiden</a:t>
            </a:r>
            <a:r>
              <a:rPr lang="en-US" sz="3200" dirty="0">
                <a:solidFill>
                  <a:srgbClr val="FFC000"/>
                </a:solidFill>
                <a:latin typeface="Times New Roman" pitchFamily="-107" charset="0"/>
                <a:ea typeface="ＭＳ Ｐゴシック" pitchFamily="-107" charset="-128"/>
                <a:cs typeface="ＭＳ Ｐゴシック" pitchFamily="-107" charset="-128"/>
              </a:rPr>
              <a:t>t Russel M </a:t>
            </a:r>
            <a:r>
              <a:rPr lang="en-US" sz="3200" b="0" i="0" u="none" strike="noStrike" kern="1200" dirty="0">
                <a:solidFill>
                  <a:srgbClr val="FFC000"/>
                </a:solidFill>
                <a:effectLst/>
                <a:latin typeface="Times New Roman" pitchFamily="-107" charset="0"/>
                <a:ea typeface="ＭＳ Ｐゴシック" pitchFamily="-107" charset="-128"/>
                <a:cs typeface="ＭＳ Ｐゴシック" pitchFamily="-107" charset="-128"/>
              </a:rPr>
              <a:t>Nelson: </a:t>
            </a:r>
          </a:p>
          <a:p>
            <a:r>
              <a:rPr lang="en-US" sz="3200" b="0" i="0" u="none" strike="noStrike" kern="1200" dirty="0">
                <a:solidFill>
                  <a:schemeClr val="tx1"/>
                </a:solidFill>
                <a:effectLst/>
                <a:latin typeface="Times New Roman" pitchFamily="-107" charset="0"/>
                <a:ea typeface="ＭＳ Ｐゴシック" pitchFamily="-107" charset="-128"/>
                <a:cs typeface="ＭＳ Ｐゴシック" pitchFamily="-107" charset="-128"/>
              </a:rPr>
              <a:t>“If we are to have any hope of sifting through the myriad of voices and the philosophies of men that attack truth, we must learn to receive revelation.</a:t>
            </a:r>
          </a:p>
          <a:p>
            <a:r>
              <a:rPr lang="en-US" sz="3200" b="0" i="0" u="none" strike="noStrike" kern="1200" dirty="0">
                <a:solidFill>
                  <a:schemeClr val="tx1"/>
                </a:solidFill>
                <a:effectLst/>
                <a:latin typeface="Times New Roman" pitchFamily="-107" charset="0"/>
                <a:ea typeface="ＭＳ Ｐゴシック" pitchFamily="-107" charset="-128"/>
                <a:cs typeface="ＭＳ Ｐゴシック" pitchFamily="-107" charset="-128"/>
              </a:rPr>
              <a:t>In coming days, it will not be possible to survive spiritually without the guiding, directing, comforting, and constant influence of the Holy Ghost.”</a:t>
            </a:r>
            <a:endParaRPr lang="en-US" sz="3200" dirty="0"/>
          </a:p>
        </p:txBody>
      </p:sp>
      <p:sp>
        <p:nvSpPr>
          <p:cNvPr id="6" name="Title 1">
            <a:extLst>
              <a:ext uri="{FF2B5EF4-FFF2-40B4-BE49-F238E27FC236}">
                <a16:creationId xmlns:a16="http://schemas.microsoft.com/office/drawing/2014/main" id="{E25EEDB6-5CFF-BCC8-A9F8-748EBC38667D}"/>
              </a:ext>
            </a:extLst>
          </p:cNvPr>
          <p:cNvSpPr txBox="1">
            <a:spLocks/>
          </p:cNvSpPr>
          <p:nvPr/>
        </p:nvSpPr>
        <p:spPr>
          <a:xfrm>
            <a:off x="609600" y="447615"/>
            <a:ext cx="7772400" cy="838200"/>
          </a:xfrm>
          <a:prstGeom prst="rect">
            <a:avLst/>
          </a:prstGeom>
        </p:spPr>
        <p:txBody>
          <a:bodyPr/>
          <a:lstStyle>
            <a:lvl1pPr algn="ctr" rtl="0" eaLnBrk="0" fontAlgn="base" hangingPunct="0">
              <a:spcBef>
                <a:spcPct val="0"/>
              </a:spcBef>
              <a:spcAft>
                <a:spcPct val="0"/>
              </a:spcAft>
              <a:defRPr sz="3200">
                <a:solidFill>
                  <a:schemeClr val="tx2"/>
                </a:solidFill>
                <a:effectLst>
                  <a:outerShdw blurRad="38100" dist="38100" dir="2700000" algn="tl">
                    <a:srgbClr val="000000"/>
                  </a:outerShdw>
                </a:effectLst>
                <a:uFillTx/>
                <a:latin typeface="+mj-lt"/>
                <a:ea typeface="ＭＳ Ｐゴシック" charset="-128"/>
                <a:cs typeface="ＭＳ Ｐゴシック" charset="-128"/>
              </a:defRPr>
            </a:lvl1pPr>
            <a:lvl2pPr algn="ctr" rtl="0" eaLnBrk="0" fontAlgn="base" hangingPunct="0">
              <a:spcBef>
                <a:spcPct val="0"/>
              </a:spcBef>
              <a:spcAft>
                <a:spcPct val="0"/>
              </a:spcAft>
              <a:defRPr sz="3200">
                <a:solidFill>
                  <a:schemeClr val="tx2"/>
                </a:solidFill>
                <a:effectLst>
                  <a:outerShdw blurRad="38100" dist="38100" dir="2700000" algn="tl">
                    <a:srgbClr val="000000"/>
                  </a:outerShdw>
                </a:effectLst>
                <a:uFillTx/>
                <a:latin typeface="Arial" charset="0"/>
                <a:ea typeface="ＭＳ Ｐゴシック" charset="-128"/>
                <a:cs typeface="ＭＳ Ｐゴシック" charset="-128"/>
              </a:defRPr>
            </a:lvl2pPr>
            <a:lvl3pPr algn="ctr" rtl="0" eaLnBrk="0" fontAlgn="base" hangingPunct="0">
              <a:spcBef>
                <a:spcPct val="0"/>
              </a:spcBef>
              <a:spcAft>
                <a:spcPct val="0"/>
              </a:spcAft>
              <a:defRPr sz="3200">
                <a:solidFill>
                  <a:schemeClr val="tx2"/>
                </a:solidFill>
                <a:effectLst>
                  <a:outerShdw blurRad="38100" dist="38100" dir="2700000" algn="tl">
                    <a:srgbClr val="000000"/>
                  </a:outerShdw>
                </a:effectLst>
                <a:uFillTx/>
                <a:latin typeface="Arial" charset="0"/>
                <a:ea typeface="ＭＳ Ｐゴシック" charset="-128"/>
                <a:cs typeface="ＭＳ Ｐゴシック" charset="-128"/>
              </a:defRPr>
            </a:lvl3pPr>
            <a:lvl4pPr algn="ctr" rtl="0" eaLnBrk="0" fontAlgn="base" hangingPunct="0">
              <a:spcBef>
                <a:spcPct val="0"/>
              </a:spcBef>
              <a:spcAft>
                <a:spcPct val="0"/>
              </a:spcAft>
              <a:defRPr sz="3200">
                <a:solidFill>
                  <a:schemeClr val="tx2"/>
                </a:solidFill>
                <a:effectLst>
                  <a:outerShdw blurRad="38100" dist="38100" dir="2700000" algn="tl">
                    <a:srgbClr val="000000"/>
                  </a:outerShdw>
                </a:effectLst>
                <a:uFillTx/>
                <a:latin typeface="Arial" charset="0"/>
                <a:ea typeface="ＭＳ Ｐゴシック" charset="-128"/>
                <a:cs typeface="ＭＳ Ｐゴシック" charset="-128"/>
              </a:defRPr>
            </a:lvl4pPr>
            <a:lvl5pPr algn="ctr" rtl="0" eaLnBrk="0" fontAlgn="base" hangingPunct="0">
              <a:spcBef>
                <a:spcPct val="0"/>
              </a:spcBef>
              <a:spcAft>
                <a:spcPct val="0"/>
              </a:spcAft>
              <a:defRPr sz="3200">
                <a:solidFill>
                  <a:schemeClr val="tx2"/>
                </a:solidFill>
                <a:effectLst>
                  <a:outerShdw blurRad="38100" dist="38100" dir="2700000" algn="tl">
                    <a:srgbClr val="000000"/>
                  </a:outerShdw>
                </a:effectLst>
                <a:uFillTx/>
                <a:latin typeface="Arial" charset="0"/>
                <a:ea typeface="ＭＳ Ｐゴシック" charset="-128"/>
                <a:cs typeface="ＭＳ Ｐゴシック" charset="-128"/>
              </a:defRPr>
            </a:lvl5pPr>
            <a:lvl6pPr marL="457200" algn="ctr" rtl="0" fontAlgn="base">
              <a:spcBef>
                <a:spcPct val="0"/>
              </a:spcBef>
              <a:spcAft>
                <a:spcPct val="0"/>
              </a:spcAft>
              <a:defRPr sz="3200">
                <a:solidFill>
                  <a:schemeClr val="tx2"/>
                </a:solidFill>
                <a:effectLst>
                  <a:outerShdw blurRad="38100" dist="38100" dir="2700000" algn="tl">
                    <a:srgbClr val="000000"/>
                  </a:outerShdw>
                </a:effectLst>
                <a:uFillTx/>
                <a:latin typeface="Arial" charset="0"/>
              </a:defRPr>
            </a:lvl6pPr>
            <a:lvl7pPr marL="914400" algn="ctr" rtl="0" fontAlgn="base">
              <a:spcBef>
                <a:spcPct val="0"/>
              </a:spcBef>
              <a:spcAft>
                <a:spcPct val="0"/>
              </a:spcAft>
              <a:defRPr sz="3200">
                <a:solidFill>
                  <a:schemeClr val="tx2"/>
                </a:solidFill>
                <a:effectLst>
                  <a:outerShdw blurRad="38100" dist="38100" dir="2700000" algn="tl">
                    <a:srgbClr val="000000"/>
                  </a:outerShdw>
                </a:effectLst>
                <a:uFillTx/>
                <a:latin typeface="Arial" charset="0"/>
              </a:defRPr>
            </a:lvl7pPr>
            <a:lvl8pPr marL="1371600" algn="ctr" rtl="0" fontAlgn="base">
              <a:spcBef>
                <a:spcPct val="0"/>
              </a:spcBef>
              <a:spcAft>
                <a:spcPct val="0"/>
              </a:spcAft>
              <a:defRPr sz="3200">
                <a:solidFill>
                  <a:schemeClr val="tx2"/>
                </a:solidFill>
                <a:effectLst>
                  <a:outerShdw blurRad="38100" dist="38100" dir="2700000" algn="tl">
                    <a:srgbClr val="000000"/>
                  </a:outerShdw>
                </a:effectLst>
                <a:uFillTx/>
                <a:latin typeface="Arial" charset="0"/>
              </a:defRPr>
            </a:lvl8pPr>
            <a:lvl9pPr marL="1828800" algn="ctr" rtl="0" fontAlgn="base">
              <a:spcBef>
                <a:spcPct val="0"/>
              </a:spcBef>
              <a:spcAft>
                <a:spcPct val="0"/>
              </a:spcAft>
              <a:defRPr sz="3200">
                <a:solidFill>
                  <a:schemeClr val="tx2"/>
                </a:solidFill>
                <a:effectLst>
                  <a:outerShdw blurRad="38100" dist="38100" dir="2700000" algn="tl">
                    <a:srgbClr val="000000"/>
                  </a:outerShdw>
                </a:effectLst>
                <a:uFillTx/>
                <a:latin typeface="Arial" charset="0"/>
              </a:defRPr>
            </a:lvl9pPr>
          </a:lstStyle>
          <a:p>
            <a:r>
              <a:rPr lang="en-US" kern="0" dirty="0"/>
              <a:t>Real vs Fake?</a:t>
            </a:r>
          </a:p>
        </p:txBody>
      </p:sp>
    </p:spTree>
    <p:extLst>
      <p:ext uri="{BB962C8B-B14F-4D97-AF65-F5344CB8AC3E}">
        <p14:creationId xmlns:p14="http://schemas.microsoft.com/office/powerpoint/2010/main" val="23409348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t>CS 270 – Deep Learning</a:t>
            </a:r>
          </a:p>
        </p:txBody>
      </p:sp>
      <p:sp>
        <p:nvSpPr>
          <p:cNvPr id="5" name="Slide Number Placeholder 4"/>
          <p:cNvSpPr>
            <a:spLocks noGrp="1"/>
          </p:cNvSpPr>
          <p:nvPr>
            <p:ph type="sldNum" sz="quarter" idx="12"/>
          </p:nvPr>
        </p:nvSpPr>
        <p:spPr/>
        <p:txBody>
          <a:bodyPr/>
          <a:lstStyle/>
          <a:p>
            <a:pPr>
              <a:defRPr/>
            </a:pPr>
            <a:fld id="{2F7336B2-0480-F245-8E73-43DE3E329B36}" type="slidenum">
              <a:rPr lang="en-US" smtClean="0"/>
              <a:pPr>
                <a:defRPr/>
              </a:pPr>
              <a:t>94</a:t>
            </a:fld>
            <a:endParaRPr lang="en-US"/>
          </a:p>
        </p:txBody>
      </p:sp>
      <p:pic>
        <p:nvPicPr>
          <p:cNvPr id="8" name="Content Placeholder 5"/>
          <p:cNvPicPr>
            <a:picLocks noChangeAspect="1"/>
          </p:cNvPicPr>
          <p:nvPr/>
        </p:nvPicPr>
        <p:blipFill>
          <a:blip r:embed="rId3"/>
          <a:srcRect t="285" b="285"/>
          <a:stretch>
            <a:fillRect/>
          </a:stretch>
        </p:blipFill>
        <p:spPr bwMode="auto">
          <a:xfrm>
            <a:off x="147590" y="1676400"/>
            <a:ext cx="8844455" cy="5029200"/>
          </a:xfrm>
          <a:prstGeom prst="rect">
            <a:avLst/>
          </a:prstGeom>
          <a:noFill/>
          <a:ln w="9525">
            <a:noFill/>
            <a:miter lim="800000"/>
            <a:headEnd/>
            <a:tailEnd/>
          </a:ln>
        </p:spPr>
      </p:pic>
      <p:sp>
        <p:nvSpPr>
          <p:cNvPr id="9" name="Title 1"/>
          <p:cNvSpPr>
            <a:spLocks noGrp="1"/>
          </p:cNvSpPr>
          <p:nvPr>
            <p:ph type="title"/>
          </p:nvPr>
        </p:nvSpPr>
        <p:spPr>
          <a:xfrm>
            <a:off x="609550" y="457200"/>
            <a:ext cx="7772400" cy="838200"/>
          </a:xfrm>
        </p:spPr>
        <p:txBody>
          <a:bodyPr/>
          <a:lstStyle/>
          <a:p>
            <a:r>
              <a:rPr lang="en-US" dirty="0"/>
              <a:t>Deep Reinforcement Learning: Deep Q Network – 49 Classic Atari Games</a:t>
            </a:r>
            <a:br>
              <a:rPr lang="en-US" dirty="0"/>
            </a:br>
            <a:endParaRPr lang="en-US" dirty="0"/>
          </a:p>
        </p:txBody>
      </p:sp>
    </p:spTree>
    <p:extLst>
      <p:ext uri="{BB962C8B-B14F-4D97-AF65-F5344CB8AC3E}">
        <p14:creationId xmlns:p14="http://schemas.microsoft.com/office/powerpoint/2010/main" val="29556600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FAE5F-D03E-0644-BB8F-D50858CAFCB1}"/>
              </a:ext>
            </a:extLst>
          </p:cNvPr>
          <p:cNvSpPr>
            <a:spLocks noGrp="1"/>
          </p:cNvSpPr>
          <p:nvPr>
            <p:ph type="title"/>
          </p:nvPr>
        </p:nvSpPr>
        <p:spPr/>
        <p:txBody>
          <a:bodyPr/>
          <a:lstStyle/>
          <a:p>
            <a:r>
              <a:rPr lang="en-US" dirty="0" err="1"/>
              <a:t>AlphaGo</a:t>
            </a:r>
            <a:r>
              <a:rPr lang="en-US" dirty="0"/>
              <a:t> - Google DeepMind</a:t>
            </a:r>
          </a:p>
        </p:txBody>
      </p:sp>
      <p:sp>
        <p:nvSpPr>
          <p:cNvPr id="4" name="Footer Placeholder 3">
            <a:extLst>
              <a:ext uri="{FF2B5EF4-FFF2-40B4-BE49-F238E27FC236}">
                <a16:creationId xmlns:a16="http://schemas.microsoft.com/office/drawing/2014/main" id="{5750FFD3-C510-CF4E-82BB-4B024918C71F}"/>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9646B8E8-054E-E844-BA09-1F8DBA5F6A6C}"/>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95</a:t>
            </a:fld>
            <a:endParaRPr lang="en-US">
              <a:uFillTx/>
            </a:endParaRPr>
          </a:p>
        </p:txBody>
      </p:sp>
      <p:pic>
        <p:nvPicPr>
          <p:cNvPr id="9" name="Picture 8">
            <a:extLst>
              <a:ext uri="{FF2B5EF4-FFF2-40B4-BE49-F238E27FC236}">
                <a16:creationId xmlns:a16="http://schemas.microsoft.com/office/drawing/2014/main" id="{090FFE7C-BAC2-9940-9484-0AD157D469E5}"/>
              </a:ext>
            </a:extLst>
          </p:cNvPr>
          <p:cNvPicPr>
            <a:picLocks noChangeAspect="1"/>
          </p:cNvPicPr>
          <p:nvPr/>
        </p:nvPicPr>
        <p:blipFill>
          <a:blip r:embed="rId3"/>
          <a:stretch>
            <a:fillRect/>
          </a:stretch>
        </p:blipFill>
        <p:spPr>
          <a:xfrm>
            <a:off x="228600" y="1066800"/>
            <a:ext cx="8771464" cy="4933949"/>
          </a:xfrm>
          <a:prstGeom prst="rect">
            <a:avLst/>
          </a:prstGeom>
        </p:spPr>
      </p:pic>
    </p:spTree>
    <p:extLst>
      <p:ext uri="{BB962C8B-B14F-4D97-AF65-F5344CB8AC3E}">
        <p14:creationId xmlns:p14="http://schemas.microsoft.com/office/powerpoint/2010/main" val="35893227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F1C72-2D81-9B48-85D1-0DC860AE75EE}"/>
              </a:ext>
            </a:extLst>
          </p:cNvPr>
          <p:cNvSpPr>
            <a:spLocks noGrp="1"/>
          </p:cNvSpPr>
          <p:nvPr>
            <p:ph type="title"/>
          </p:nvPr>
        </p:nvSpPr>
        <p:spPr/>
        <p:txBody>
          <a:bodyPr/>
          <a:lstStyle/>
          <a:p>
            <a:r>
              <a:rPr lang="en-US" dirty="0"/>
              <a:t>Alpha Go</a:t>
            </a:r>
          </a:p>
        </p:txBody>
      </p:sp>
      <p:sp>
        <p:nvSpPr>
          <p:cNvPr id="3" name="Content Placeholder 2">
            <a:extLst>
              <a:ext uri="{FF2B5EF4-FFF2-40B4-BE49-F238E27FC236}">
                <a16:creationId xmlns:a16="http://schemas.microsoft.com/office/drawing/2014/main" id="{74E0A12A-370F-C840-BC37-4CE648BD5E40}"/>
              </a:ext>
            </a:extLst>
          </p:cNvPr>
          <p:cNvSpPr>
            <a:spLocks noGrp="1"/>
          </p:cNvSpPr>
          <p:nvPr>
            <p:ph idx="1"/>
          </p:nvPr>
        </p:nvSpPr>
        <p:spPr>
          <a:xfrm>
            <a:off x="685800" y="1295400"/>
            <a:ext cx="7848600" cy="4800600"/>
          </a:xfrm>
        </p:spPr>
        <p:txBody>
          <a:bodyPr>
            <a:normAutofit fontScale="92500" lnSpcReduction="10000"/>
          </a:bodyPr>
          <a:lstStyle/>
          <a:p>
            <a:r>
              <a:rPr lang="en-US" dirty="0"/>
              <a:t>Reinforcement Learning with Deep Net learning the value and policy functions</a:t>
            </a:r>
          </a:p>
          <a:p>
            <a:r>
              <a:rPr lang="en-US" dirty="0"/>
              <a:t>Challenges world Champion Lee Se-</a:t>
            </a:r>
            <a:r>
              <a:rPr lang="en-US" dirty="0" err="1"/>
              <a:t>dol</a:t>
            </a:r>
            <a:r>
              <a:rPr lang="en-US" dirty="0"/>
              <a:t> in March 2016</a:t>
            </a:r>
          </a:p>
          <a:p>
            <a:pPr lvl="1"/>
            <a:r>
              <a:rPr lang="en-US" dirty="0" err="1"/>
              <a:t>AlphaGo</a:t>
            </a:r>
            <a:r>
              <a:rPr lang="en-US" dirty="0"/>
              <a:t> Movie – Netflix, check it out, fascinating man/machine interaction!</a:t>
            </a:r>
          </a:p>
          <a:p>
            <a:r>
              <a:rPr lang="en-US" dirty="0" err="1"/>
              <a:t>AlphaGo</a:t>
            </a:r>
            <a:r>
              <a:rPr lang="en-US" dirty="0"/>
              <a:t> Master (improved with more training) then beat top masters on-line 60-0 in Jan 2017</a:t>
            </a:r>
          </a:p>
          <a:p>
            <a:r>
              <a:rPr lang="en-US" dirty="0"/>
              <a:t>2017 – Alpha Go Zero</a:t>
            </a:r>
          </a:p>
          <a:p>
            <a:pPr lvl="1"/>
            <a:r>
              <a:rPr lang="en-US" dirty="0"/>
              <a:t>Alpha Go started by learning from 1000's of expert games before learning more on its own, and with lots of expert knowledge</a:t>
            </a:r>
          </a:p>
          <a:p>
            <a:pPr lvl="1"/>
            <a:r>
              <a:rPr lang="en-US" dirty="0"/>
              <a:t>Alpha Go Zero starts from zero (Tabula Rasa), just gets rules of Go and starts playing itself to learn how to play – not patterned after human play – More creative</a:t>
            </a:r>
          </a:p>
          <a:p>
            <a:pPr lvl="1"/>
            <a:r>
              <a:rPr lang="en-US" dirty="0"/>
              <a:t>Beat </a:t>
            </a:r>
            <a:r>
              <a:rPr lang="en-US" dirty="0" err="1"/>
              <a:t>AlphaGo</a:t>
            </a:r>
            <a:r>
              <a:rPr lang="en-US" dirty="0"/>
              <a:t> Master 100 games to 0 (after 3 days of playing itself)</a:t>
            </a:r>
          </a:p>
        </p:txBody>
      </p:sp>
      <p:sp>
        <p:nvSpPr>
          <p:cNvPr id="4" name="Footer Placeholder 3">
            <a:extLst>
              <a:ext uri="{FF2B5EF4-FFF2-40B4-BE49-F238E27FC236}">
                <a16:creationId xmlns:a16="http://schemas.microsoft.com/office/drawing/2014/main" id="{5BB966CB-A2A8-BA45-BE39-544C8F1C6290}"/>
              </a:ext>
            </a:extLst>
          </p:cNvPr>
          <p:cNvSpPr>
            <a:spLocks noGrp="1"/>
          </p:cNvSpPr>
          <p:nvPr>
            <p:ph type="ftr" sz="quarter" idx="11"/>
          </p:nvPr>
        </p:nvSpPr>
        <p:spPr/>
        <p:txBody>
          <a:bodyPr/>
          <a:lstStyle/>
          <a:p>
            <a:pPr>
              <a:defRPr/>
            </a:pPr>
            <a:r>
              <a:rPr lang="en-US"/>
              <a:t>CS 270 – Deep Learning</a:t>
            </a:r>
            <a:endParaRPr lang="en-US" dirty="0"/>
          </a:p>
        </p:txBody>
      </p:sp>
      <p:sp>
        <p:nvSpPr>
          <p:cNvPr id="5" name="Slide Number Placeholder 4">
            <a:extLst>
              <a:ext uri="{FF2B5EF4-FFF2-40B4-BE49-F238E27FC236}">
                <a16:creationId xmlns:a16="http://schemas.microsoft.com/office/drawing/2014/main" id="{BC1D3C26-B2D9-6D44-BB21-601413AD120B}"/>
              </a:ext>
            </a:extLst>
          </p:cNvPr>
          <p:cNvSpPr>
            <a:spLocks noGrp="1"/>
          </p:cNvSpPr>
          <p:nvPr>
            <p:ph type="sldNum" sz="quarter" idx="12"/>
          </p:nvPr>
        </p:nvSpPr>
        <p:spPr/>
        <p:txBody>
          <a:bodyPr/>
          <a:lstStyle/>
          <a:p>
            <a:pPr>
              <a:defRPr/>
            </a:pPr>
            <a:fld id="{2F7336B2-0480-F245-8E73-43DE3E329B36}" type="slidenum">
              <a:rPr lang="en-US" smtClean="0"/>
              <a:pPr>
                <a:defRPr/>
              </a:pPr>
              <a:t>96</a:t>
            </a:fld>
            <a:endParaRPr lang="en-US"/>
          </a:p>
        </p:txBody>
      </p:sp>
    </p:spTree>
    <p:extLst>
      <p:ext uri="{BB962C8B-B14F-4D97-AF65-F5344CB8AC3E}">
        <p14:creationId xmlns:p14="http://schemas.microsoft.com/office/powerpoint/2010/main" val="26704731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4C69E-0CB1-2445-8050-B6929519C149}"/>
              </a:ext>
            </a:extLst>
          </p:cNvPr>
          <p:cNvSpPr>
            <a:spLocks noGrp="1"/>
          </p:cNvSpPr>
          <p:nvPr>
            <p:ph type="title"/>
          </p:nvPr>
        </p:nvSpPr>
        <p:spPr/>
        <p:txBody>
          <a:bodyPr/>
          <a:lstStyle/>
          <a:p>
            <a:r>
              <a:rPr lang="en-US" dirty="0"/>
              <a:t>Alpha Zero</a:t>
            </a:r>
          </a:p>
        </p:txBody>
      </p:sp>
      <p:sp>
        <p:nvSpPr>
          <p:cNvPr id="3" name="Content Placeholder 2">
            <a:extLst>
              <a:ext uri="{FF2B5EF4-FFF2-40B4-BE49-F238E27FC236}">
                <a16:creationId xmlns:a16="http://schemas.microsoft.com/office/drawing/2014/main" id="{9AF56B11-215D-FE4A-900D-492927E4CD3D}"/>
              </a:ext>
            </a:extLst>
          </p:cNvPr>
          <p:cNvSpPr>
            <a:spLocks noGrp="1"/>
          </p:cNvSpPr>
          <p:nvPr>
            <p:ph idx="1"/>
          </p:nvPr>
        </p:nvSpPr>
        <p:spPr/>
        <p:txBody>
          <a:bodyPr>
            <a:normAutofit fontScale="92500" lnSpcReduction="10000"/>
          </a:bodyPr>
          <a:lstStyle/>
          <a:p>
            <a:r>
              <a:rPr lang="en-US" dirty="0"/>
              <a:t>Alpha Zero (late 2017)</a:t>
            </a:r>
          </a:p>
          <a:p>
            <a:r>
              <a:rPr lang="en-US" dirty="0"/>
              <a:t>Generic architecture for any board game</a:t>
            </a:r>
          </a:p>
          <a:p>
            <a:pPr lvl="1"/>
            <a:r>
              <a:rPr lang="en-US" dirty="0"/>
              <a:t>Compared to </a:t>
            </a:r>
            <a:r>
              <a:rPr lang="en-US" dirty="0" err="1"/>
              <a:t>AlphaGo</a:t>
            </a:r>
            <a:r>
              <a:rPr lang="en-US" dirty="0"/>
              <a:t> (2016 - earlier world champion with extensive background knowledge) and </a:t>
            </a:r>
            <a:r>
              <a:rPr lang="en-US" dirty="0" err="1"/>
              <a:t>AlphaGo</a:t>
            </a:r>
            <a:r>
              <a:rPr lang="en-US" dirty="0"/>
              <a:t> Zero (2017)</a:t>
            </a:r>
          </a:p>
          <a:p>
            <a:r>
              <a:rPr lang="en-US" dirty="0"/>
              <a:t>No input other than rules and self-play, </a:t>
            </a:r>
            <a:r>
              <a:rPr lang="en-US" u="sng" dirty="0"/>
              <a:t>and</a:t>
            </a:r>
            <a:r>
              <a:rPr lang="en-US" dirty="0"/>
              <a:t> not set up for any specific game, except different board input</a:t>
            </a:r>
          </a:p>
          <a:p>
            <a:r>
              <a:rPr lang="en-US" dirty="0"/>
              <a:t>With no domain knowledge and starting from random weights, beats worlds best players and computer programs (which were specifically tuned for their games over many years)</a:t>
            </a:r>
          </a:p>
          <a:p>
            <a:pPr lvl="1"/>
            <a:r>
              <a:rPr lang="en-US" dirty="0"/>
              <a:t>Go – after 8 hours training (44 million games) beats AlphaGo Zero (which had beat AlphaGo 100-0) – 1000's of TPU's for training</a:t>
            </a:r>
          </a:p>
          <a:p>
            <a:pPr lvl="2"/>
            <a:r>
              <a:rPr lang="en-US" dirty="0"/>
              <a:t>AlphaGo had taken many months of human directed training</a:t>
            </a:r>
          </a:p>
          <a:p>
            <a:pPr lvl="1"/>
            <a:r>
              <a:rPr lang="en-US" dirty="0"/>
              <a:t>Chess – after 4 hours training beats Stockfish8 28-0 (+72 draws)</a:t>
            </a:r>
          </a:p>
          <a:p>
            <a:pPr lvl="2"/>
            <a:r>
              <a:rPr lang="en-US" dirty="0"/>
              <a:t>Doesn't pattern itself after human play</a:t>
            </a:r>
          </a:p>
          <a:p>
            <a:pPr lvl="1"/>
            <a:r>
              <a:rPr lang="en-US" dirty="0"/>
              <a:t>Shogi (Japanese Chess) – after 2 hours training beats Elmo</a:t>
            </a:r>
          </a:p>
        </p:txBody>
      </p:sp>
      <p:sp>
        <p:nvSpPr>
          <p:cNvPr id="4" name="Footer Placeholder 3">
            <a:extLst>
              <a:ext uri="{FF2B5EF4-FFF2-40B4-BE49-F238E27FC236}">
                <a16:creationId xmlns:a16="http://schemas.microsoft.com/office/drawing/2014/main" id="{5FF2A279-8B24-2543-9CDF-FF02ABF3B752}"/>
              </a:ext>
            </a:extLst>
          </p:cNvPr>
          <p:cNvSpPr>
            <a:spLocks noGrp="1"/>
          </p:cNvSpPr>
          <p:nvPr>
            <p:ph type="ftr" sz="quarter" idx="11"/>
          </p:nvPr>
        </p:nvSpPr>
        <p:spPr/>
        <p:txBody>
          <a:bodyPr/>
          <a:lstStyle/>
          <a:p>
            <a:pPr>
              <a:defRPr>
                <a:uFillTx/>
              </a:defRPr>
            </a:pPr>
            <a:r>
              <a:rPr lang="en-US">
                <a:uFillTx/>
              </a:rPr>
              <a:t>CS 270 – Deep Learning</a:t>
            </a:r>
          </a:p>
        </p:txBody>
      </p:sp>
      <p:sp>
        <p:nvSpPr>
          <p:cNvPr id="5" name="Slide Number Placeholder 4">
            <a:extLst>
              <a:ext uri="{FF2B5EF4-FFF2-40B4-BE49-F238E27FC236}">
                <a16:creationId xmlns:a16="http://schemas.microsoft.com/office/drawing/2014/main" id="{036E95A9-7B50-C74C-89AC-4C47E246057F}"/>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97</a:t>
            </a:fld>
            <a:endParaRPr lang="en-US">
              <a:uFillTx/>
            </a:endParaRPr>
          </a:p>
        </p:txBody>
      </p:sp>
    </p:spTree>
    <p:extLst>
      <p:ext uri="{BB962C8B-B14F-4D97-AF65-F5344CB8AC3E}">
        <p14:creationId xmlns:p14="http://schemas.microsoft.com/office/powerpoint/2010/main" val="35414265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429F3C9-E54D-9545-B803-9384EF62A13B}"/>
              </a:ext>
            </a:extLst>
          </p:cNvPr>
          <p:cNvSpPr>
            <a:spLocks noGrp="1"/>
          </p:cNvSpPr>
          <p:nvPr>
            <p:ph type="ftr" sz="quarter" idx="11"/>
          </p:nvPr>
        </p:nvSpPr>
        <p:spPr/>
        <p:txBody>
          <a:bodyPr/>
          <a:lstStyle/>
          <a:p>
            <a:pPr>
              <a:defRPr>
                <a:uFillTx/>
              </a:defRPr>
            </a:pPr>
            <a:r>
              <a:rPr lang="en-US">
                <a:uFillTx/>
              </a:rPr>
              <a:t>CS 270 – Deep Learning</a:t>
            </a:r>
          </a:p>
        </p:txBody>
      </p:sp>
      <p:sp>
        <p:nvSpPr>
          <p:cNvPr id="3" name="Slide Number Placeholder 2">
            <a:extLst>
              <a:ext uri="{FF2B5EF4-FFF2-40B4-BE49-F238E27FC236}">
                <a16:creationId xmlns:a16="http://schemas.microsoft.com/office/drawing/2014/main" id="{39A10544-9344-DE4F-92D0-B71AD0BCA7C6}"/>
              </a:ext>
            </a:extLst>
          </p:cNvPr>
          <p:cNvSpPr>
            <a:spLocks noGrp="1"/>
          </p:cNvSpPr>
          <p:nvPr>
            <p:ph type="sldNum" sz="quarter" idx="12"/>
          </p:nvPr>
        </p:nvSpPr>
        <p:spPr/>
        <p:txBody>
          <a:bodyPr/>
          <a:lstStyle/>
          <a:p>
            <a:pPr>
              <a:defRPr>
                <a:uFillTx/>
              </a:defRPr>
            </a:pPr>
            <a:fld id="{E90D3189-7DF2-9A44-BC5F-662892817F5F}" type="slidenum">
              <a:rPr lang="en-US" smtClean="0">
                <a:uFillTx/>
              </a:rPr>
              <a:pPr>
                <a:defRPr>
                  <a:uFillTx/>
                </a:defRPr>
              </a:pPr>
              <a:t>98</a:t>
            </a:fld>
            <a:endParaRPr lang="en-US">
              <a:uFillTx/>
            </a:endParaRPr>
          </a:p>
        </p:txBody>
      </p:sp>
      <p:pic>
        <p:nvPicPr>
          <p:cNvPr id="7" name="Picture 6">
            <a:extLst>
              <a:ext uri="{FF2B5EF4-FFF2-40B4-BE49-F238E27FC236}">
                <a16:creationId xmlns:a16="http://schemas.microsoft.com/office/drawing/2014/main" id="{18673F20-92A4-3144-856A-093AC225AD25}"/>
              </a:ext>
            </a:extLst>
          </p:cNvPr>
          <p:cNvPicPr>
            <a:picLocks noChangeAspect="1"/>
          </p:cNvPicPr>
          <p:nvPr/>
        </p:nvPicPr>
        <p:blipFill>
          <a:blip r:embed="rId3"/>
          <a:stretch>
            <a:fillRect/>
          </a:stretch>
        </p:blipFill>
        <p:spPr>
          <a:xfrm>
            <a:off x="76200" y="76200"/>
            <a:ext cx="8991600" cy="6702264"/>
          </a:xfrm>
          <a:prstGeom prst="rect">
            <a:avLst/>
          </a:prstGeom>
        </p:spPr>
      </p:pic>
    </p:spTree>
    <p:extLst>
      <p:ext uri="{BB962C8B-B14F-4D97-AF65-F5344CB8AC3E}">
        <p14:creationId xmlns:p14="http://schemas.microsoft.com/office/powerpoint/2010/main" val="8662425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B09041-3C4E-444A-84E4-5CC23E1A5C91}"/>
              </a:ext>
            </a:extLst>
          </p:cNvPr>
          <p:cNvSpPr>
            <a:spLocks noGrp="1"/>
          </p:cNvSpPr>
          <p:nvPr>
            <p:ph type="ftr" sz="quarter" idx="11"/>
          </p:nvPr>
        </p:nvSpPr>
        <p:spPr/>
        <p:txBody>
          <a:bodyPr/>
          <a:lstStyle/>
          <a:p>
            <a:pPr>
              <a:defRPr>
                <a:uFillTx/>
              </a:defRPr>
            </a:pPr>
            <a:r>
              <a:rPr lang="en-US">
                <a:uFillTx/>
              </a:rPr>
              <a:t>CS 270 – Deep Learning</a:t>
            </a:r>
          </a:p>
        </p:txBody>
      </p:sp>
      <p:sp>
        <p:nvSpPr>
          <p:cNvPr id="3" name="Slide Number Placeholder 2">
            <a:extLst>
              <a:ext uri="{FF2B5EF4-FFF2-40B4-BE49-F238E27FC236}">
                <a16:creationId xmlns:a16="http://schemas.microsoft.com/office/drawing/2014/main" id="{BFB94715-8783-AE4A-8DD8-5E634F9823BB}"/>
              </a:ext>
            </a:extLst>
          </p:cNvPr>
          <p:cNvSpPr>
            <a:spLocks noGrp="1"/>
          </p:cNvSpPr>
          <p:nvPr>
            <p:ph type="sldNum" sz="quarter" idx="12"/>
          </p:nvPr>
        </p:nvSpPr>
        <p:spPr/>
        <p:txBody>
          <a:bodyPr/>
          <a:lstStyle/>
          <a:p>
            <a:pPr>
              <a:defRPr>
                <a:uFillTx/>
              </a:defRPr>
            </a:pPr>
            <a:fld id="{E90D3189-7DF2-9A44-BC5F-662892817F5F}" type="slidenum">
              <a:rPr lang="en-US" smtClean="0">
                <a:uFillTx/>
              </a:rPr>
              <a:pPr>
                <a:defRPr>
                  <a:uFillTx/>
                </a:defRPr>
              </a:pPr>
              <a:t>99</a:t>
            </a:fld>
            <a:endParaRPr lang="en-US">
              <a:uFillTx/>
            </a:endParaRPr>
          </a:p>
        </p:txBody>
      </p:sp>
      <p:pic>
        <p:nvPicPr>
          <p:cNvPr id="7" name="Picture 6">
            <a:extLst>
              <a:ext uri="{FF2B5EF4-FFF2-40B4-BE49-F238E27FC236}">
                <a16:creationId xmlns:a16="http://schemas.microsoft.com/office/drawing/2014/main" id="{C29FF426-53B6-504D-9B6A-F2F24969A381}"/>
              </a:ext>
            </a:extLst>
          </p:cNvPr>
          <p:cNvPicPr>
            <a:picLocks noChangeAspect="1"/>
          </p:cNvPicPr>
          <p:nvPr/>
        </p:nvPicPr>
        <p:blipFill>
          <a:blip r:embed="rId3"/>
          <a:stretch>
            <a:fillRect/>
          </a:stretch>
        </p:blipFill>
        <p:spPr>
          <a:xfrm>
            <a:off x="1696233" y="0"/>
            <a:ext cx="5751534" cy="6858000"/>
          </a:xfrm>
          <a:prstGeom prst="rect">
            <a:avLst/>
          </a:prstGeom>
        </p:spPr>
      </p:pic>
    </p:spTree>
    <p:extLst>
      <p:ext uri="{BB962C8B-B14F-4D97-AF65-F5344CB8AC3E}">
        <p14:creationId xmlns:p14="http://schemas.microsoft.com/office/powerpoint/2010/main" val="1679204041"/>
      </p:ext>
    </p:extLst>
  </p:cSld>
  <p:clrMapOvr>
    <a:masterClrMapping/>
  </p:clrMapOvr>
</p:sld>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FontTx/>
          <a:buNone/>
          <a:defRPr kumimoji="0" lang="en-US" sz="2400" b="0" i="0" u="none" strike="noStrike" cap="none" normalizeH="0" baseline="0">
            <a:ln>
              <a:noFill/>
            </a:ln>
            <a:solidFill>
              <a:schemeClr val="tx1"/>
            </a:solidFill>
            <a:effectLst/>
            <a:uFillTx/>
            <a:latin typeface="Times New Roman" charset="0"/>
          </a:defRPr>
        </a:defPPr>
      </a:lstStyle>
      <a:style>
        <a:lnRef idx="1">
          <a:schemeClr val="accent1"/>
        </a:lnRef>
        <a:fillRef idx="1">
          <a:schemeClr val="accent1"/>
        </a:fillRef>
        <a:effectRef idx="1">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FontTx/>
          <a:buNone/>
          <a:defRPr kumimoji="0" lang="en-US" sz="2400" b="0" i="0" u="none" strike="noStrike" cap="none" normalizeH="0" baseline="0">
            <a:ln>
              <a:noFill/>
            </a:ln>
            <a:solidFill>
              <a:schemeClr val="tx1"/>
            </a:solidFill>
            <a:effectLst/>
            <a:uFillTx/>
            <a:latin typeface="Times New Roman" charset="0"/>
          </a:defRPr>
        </a:defP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tx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Designs\Soaring.pot</Template>
  <TotalTime>111314</TotalTime>
  <Words>17383</Words>
  <Application>Microsoft Macintosh PowerPoint</Application>
  <PresentationFormat>On-screen Show (4:3)</PresentationFormat>
  <Paragraphs>1426</Paragraphs>
  <Slides>138</Slides>
  <Notes>109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138</vt:i4>
      </vt:variant>
    </vt:vector>
  </HeadingPairs>
  <TitlesOfParts>
    <vt:vector size="145" baseType="lpstr">
      <vt:lpstr>Arial</vt:lpstr>
      <vt:lpstr>Raleway</vt:lpstr>
      <vt:lpstr>Times</vt:lpstr>
      <vt:lpstr>Times New Roman</vt:lpstr>
      <vt:lpstr>Wingdings</vt:lpstr>
      <vt:lpstr>Soaring</vt:lpstr>
      <vt:lpstr>Equation</vt:lpstr>
      <vt:lpstr>Deep Learning</vt:lpstr>
      <vt:lpstr>Deep Learning Overview</vt:lpstr>
      <vt:lpstr>Deep Net Feature Transformation</vt:lpstr>
      <vt:lpstr>Deep Learning Tasks</vt:lpstr>
      <vt:lpstr>Why Deep Learning</vt:lpstr>
      <vt:lpstr>Deep Neural Networks Sketch</vt:lpstr>
      <vt:lpstr>Early Work</vt:lpstr>
      <vt:lpstr>Vanishing/Unstable Gradient</vt:lpstr>
      <vt:lpstr>Vanishing/Exploding Gradient</vt:lpstr>
      <vt:lpstr>Convolutional Neural Networks</vt:lpstr>
      <vt:lpstr>PowerPoint Presentation</vt:lpstr>
      <vt:lpstr>Convolutional Neural Networks</vt:lpstr>
      <vt:lpstr>Convolutions</vt:lpstr>
      <vt:lpstr>Convolution Example</vt:lpstr>
      <vt:lpstr>CNN </vt:lpstr>
      <vt:lpstr>Convolutional Example 0 padding = 1 and stride = 1</vt:lpstr>
      <vt:lpstr>Sub-Sampling (Pooling)</vt:lpstr>
      <vt:lpstr>Max Pooling Example (Sum or Average sometimes used)</vt:lpstr>
      <vt:lpstr>Max and Average Pooling Non overlapping: Stride = 2</vt:lpstr>
      <vt:lpstr>Pooling (cont.)</vt:lpstr>
      <vt:lpstr>CNN Training</vt:lpstr>
      <vt:lpstr>CNN Hyperparameters</vt:lpstr>
      <vt:lpstr>Zero-Pad = 1, Stride = 2 </vt:lpstr>
      <vt:lpstr>Convolutional Example Zero pad = 1 and stride = 1</vt:lpstr>
      <vt:lpstr>Example – CNN MNIST Classification</vt:lpstr>
      <vt:lpstr>Basic CNN Example</vt:lpstr>
      <vt:lpstr>Convolutional Neural Networks</vt:lpstr>
      <vt:lpstr>CNN Homework</vt:lpstr>
      <vt:lpstr>ILSVRC Image net Large Scale Vision Recognition Competition</vt:lpstr>
      <vt:lpstr>Increasing Depth</vt:lpstr>
      <vt:lpstr>Example CNNs Structures ILSVRC winners</vt:lpstr>
      <vt:lpstr>Example CNNs Structures ILSVRC winners</vt:lpstr>
      <vt:lpstr>CNN Summary</vt:lpstr>
      <vt:lpstr>Unsupervised Pre-Training</vt:lpstr>
      <vt:lpstr>Self Taught vs Unsupervised Learning</vt:lpstr>
      <vt:lpstr>Deep Net with Greedy Layer Wise Training</vt:lpstr>
      <vt:lpstr>Greedy Layer-Wise Training</vt:lpstr>
      <vt:lpstr>Greedy Layer-Wise Training</vt:lpstr>
      <vt:lpstr>Auto-Encoders</vt:lpstr>
      <vt:lpstr>Stacked Auto-Encoders</vt:lpstr>
      <vt:lpstr>Stacked Auto-Encoders</vt:lpstr>
      <vt:lpstr>PowerPoint Presentation</vt:lpstr>
      <vt:lpstr>Sparse Encoders</vt:lpstr>
      <vt:lpstr>Sparse Representation</vt:lpstr>
      <vt:lpstr>How do we implement a sparse Auto-Encoder?</vt:lpstr>
      <vt:lpstr>Stacked Auto-Encoders</vt:lpstr>
      <vt:lpstr>Deep Belief Networks (DBN)</vt:lpstr>
      <vt:lpstr>RBM Sampling and Training                        </vt:lpstr>
      <vt:lpstr>PowerPoint Presentation</vt:lpstr>
      <vt:lpstr>RBM Update Notes and Variations</vt:lpstr>
      <vt:lpstr>RBM Update Variations and Notes</vt:lpstr>
      <vt:lpstr>Deep Belief Network Training</vt:lpstr>
      <vt:lpstr>PowerPoint Presentation</vt:lpstr>
      <vt:lpstr>PowerPoint Presentation</vt:lpstr>
      <vt:lpstr>DBN Execution</vt:lpstr>
      <vt:lpstr>DBN Learning Notes</vt:lpstr>
      <vt:lpstr>MNIST</vt:lpstr>
      <vt:lpstr>DBN Project Notes</vt:lpstr>
      <vt:lpstr>Deep Learning Project Past Experience</vt:lpstr>
      <vt:lpstr>Deep Learning Project Past Experience</vt:lpstr>
      <vt:lpstr>DBN Notes</vt:lpstr>
      <vt:lpstr>Discrimination with Deep Belief Networks</vt:lpstr>
      <vt:lpstr>More Efficient Deep Learning</vt:lpstr>
      <vt:lpstr>Rectified Linear Units</vt:lpstr>
      <vt:lpstr>Speed up variations of SGD</vt:lpstr>
      <vt:lpstr>Regularization – Dropout Common</vt:lpstr>
      <vt:lpstr>Improved Initial Hyperparameter Settings</vt:lpstr>
      <vt:lpstr>Batch Normalization (2015)</vt:lpstr>
      <vt:lpstr>PowerPoint Presentation</vt:lpstr>
      <vt:lpstr>Batch Normalization</vt:lpstr>
      <vt:lpstr>Layer Normalization (2016)</vt:lpstr>
      <vt:lpstr>Deep Residual Learning </vt:lpstr>
      <vt:lpstr>Deep Residual Learning </vt:lpstr>
      <vt:lpstr>Deep Residual Learning </vt:lpstr>
      <vt:lpstr>Deep Residual Learning </vt:lpstr>
      <vt:lpstr>Residual Nets</vt:lpstr>
      <vt:lpstr>Inception - Google</vt:lpstr>
      <vt:lpstr>Xception</vt:lpstr>
      <vt:lpstr>Deep Generative Models</vt:lpstr>
      <vt:lpstr>Neural Style Transfer</vt:lpstr>
      <vt:lpstr>Neural Style Transfer</vt:lpstr>
      <vt:lpstr>Neural Style Transfer</vt:lpstr>
      <vt:lpstr>Deep Dreaming</vt:lpstr>
      <vt:lpstr>Generative Adversarial Networks GANs (2014 Ian Goodfellow)</vt:lpstr>
      <vt:lpstr>GAN - Generative Adversarial Network</vt:lpstr>
      <vt:lpstr>GAN - Generative Adversarial Network</vt:lpstr>
      <vt:lpstr>GAN – Celebrity Data Set (2017)</vt:lpstr>
      <vt:lpstr>GAN 2.0 NVIDIA (2018) - Improved Face Generator</vt:lpstr>
      <vt:lpstr>Edmond de Belamy</vt:lpstr>
      <vt:lpstr>PowerPoint Presentation</vt:lpstr>
      <vt:lpstr>PowerPoint Presentation</vt:lpstr>
      <vt:lpstr>PowerPoint Presentation</vt:lpstr>
      <vt:lpstr>PowerPoint Presentation</vt:lpstr>
      <vt:lpstr>Deep Reinforcement Learning: Deep Q Network – 49 Classic Atari Games </vt:lpstr>
      <vt:lpstr>AlphaGo - Google DeepMind</vt:lpstr>
      <vt:lpstr>Alpha Go</vt:lpstr>
      <vt:lpstr>Alpha Zero</vt:lpstr>
      <vt:lpstr>PowerPoint Presentation</vt:lpstr>
      <vt:lpstr>PowerPoint Presentation</vt:lpstr>
      <vt:lpstr>PowerPoint Presentation</vt:lpstr>
      <vt:lpstr>PowerPoint Presentation</vt:lpstr>
      <vt:lpstr>PowerPoint Presentation</vt:lpstr>
      <vt:lpstr>AlphaStar</vt:lpstr>
      <vt:lpstr>AlphaFold – Moved to Transformers, World’s most accurate protein folding</vt:lpstr>
      <vt:lpstr>Recurrent Neural Networks</vt:lpstr>
      <vt:lpstr>Recurrent Neural Networks</vt:lpstr>
      <vt:lpstr>Unfolding Recurrent Net in Time</vt:lpstr>
      <vt:lpstr>LSTM/GRU</vt:lpstr>
      <vt:lpstr>LSTM – Long Short-Term Memory</vt:lpstr>
      <vt:lpstr>PowerPoint Presentation</vt:lpstr>
      <vt:lpstr>PowerPoint Presentation</vt:lpstr>
      <vt:lpstr>PowerPoint Presentation</vt:lpstr>
      <vt:lpstr>Basic Cell value has a self-feedback loop Does not forget until told (stable gradient)</vt:lpstr>
      <vt:lpstr>PowerPoint Presentation</vt:lpstr>
      <vt:lpstr>PowerPoint Presentation</vt:lpstr>
      <vt:lpstr>LSTM Variations</vt:lpstr>
      <vt:lpstr>Transformers - GPT</vt:lpstr>
      <vt:lpstr>Transformers Intro</vt:lpstr>
      <vt:lpstr>PowerPoint Presentation</vt:lpstr>
      <vt:lpstr>Seq2Seq (Sequence to Sequence)</vt:lpstr>
      <vt:lpstr>Transformers: “Attention is all you need”</vt:lpstr>
      <vt:lpstr>Transformer Flow</vt:lpstr>
      <vt:lpstr>Transformer</vt:lpstr>
      <vt:lpstr>PowerPoint Presentation</vt:lpstr>
      <vt:lpstr>Attention Mechanism</vt:lpstr>
      <vt:lpstr>Attention Mechanism</vt:lpstr>
      <vt:lpstr>Initial Attention Multiplies</vt:lpstr>
      <vt:lpstr>PowerPoint Presentation</vt:lpstr>
      <vt:lpstr>PowerPoint Presentation</vt:lpstr>
      <vt:lpstr>Final Output</vt:lpstr>
      <vt:lpstr>Training</vt:lpstr>
      <vt:lpstr>GPT (Generative Pre-trained Transformer)</vt:lpstr>
      <vt:lpstr>GPT-3 Architecture</vt:lpstr>
      <vt:lpstr>GPT-3 - Continued</vt:lpstr>
      <vt:lpstr>Sparse Attention</vt:lpstr>
      <vt:lpstr>GPT/Transformer Advances</vt:lpstr>
      <vt:lpstr>Transformers Conclusion</vt:lpstr>
      <vt:lpstr>Deep Learning 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Tony Martinez</cp:lastModifiedBy>
  <cp:revision>864</cp:revision>
  <cp:lastPrinted>2019-04-04T19:20:43Z</cp:lastPrinted>
  <dcterms:created xsi:type="dcterms:W3CDTF">2014-08-22T19:10:40Z</dcterms:created>
  <dcterms:modified xsi:type="dcterms:W3CDTF">2023-12-07T05:16:42Z</dcterms:modified>
</cp:coreProperties>
</file>