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40"/>
  </p:notesMasterIdLst>
  <p:handoutMasterIdLst>
    <p:handoutMasterId r:id="rId41"/>
  </p:handoutMasterIdLst>
  <p:sldIdLst>
    <p:sldId id="346" r:id="rId3"/>
    <p:sldId id="361" r:id="rId4"/>
    <p:sldId id="343" r:id="rId5"/>
    <p:sldId id="362" r:id="rId6"/>
    <p:sldId id="367" r:id="rId7"/>
    <p:sldId id="350" r:id="rId8"/>
    <p:sldId id="345" r:id="rId9"/>
    <p:sldId id="344" r:id="rId10"/>
    <p:sldId id="360" r:id="rId11"/>
    <p:sldId id="396" r:id="rId12"/>
    <p:sldId id="338" r:id="rId13"/>
    <p:sldId id="342" r:id="rId14"/>
    <p:sldId id="306" r:id="rId15"/>
    <p:sldId id="311" r:id="rId16"/>
    <p:sldId id="312" r:id="rId17"/>
    <p:sldId id="313" r:id="rId18"/>
    <p:sldId id="349" r:id="rId19"/>
    <p:sldId id="339" r:id="rId20"/>
    <p:sldId id="366" r:id="rId21"/>
    <p:sldId id="353" r:id="rId22"/>
    <p:sldId id="358" r:id="rId23"/>
    <p:sldId id="354" r:id="rId24"/>
    <p:sldId id="359" r:id="rId25"/>
    <p:sldId id="307" r:id="rId26"/>
    <p:sldId id="348" r:id="rId27"/>
    <p:sldId id="341" r:id="rId28"/>
    <p:sldId id="324" r:id="rId29"/>
    <p:sldId id="336" r:id="rId30"/>
    <p:sldId id="355" r:id="rId31"/>
    <p:sldId id="356" r:id="rId32"/>
    <p:sldId id="327" r:id="rId33"/>
    <p:sldId id="357" r:id="rId34"/>
    <p:sldId id="363" r:id="rId35"/>
    <p:sldId id="364" r:id="rId36"/>
    <p:sldId id="365" r:id="rId37"/>
    <p:sldId id="387" r:id="rId38"/>
    <p:sldId id="39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/>
    <p:restoredTop sz="87191"/>
  </p:normalViewPr>
  <p:slideViewPr>
    <p:cSldViewPr snapToObjects="1">
      <p:cViewPr varScale="1">
        <p:scale>
          <a:sx n="136" d="100"/>
          <a:sy n="136" d="100"/>
        </p:scale>
        <p:origin x="2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Martinez" userId="763156a0-57f3-41bd-af53-83b2f11b6db5" providerId="ADAL" clId="{AE571680-9C7B-3741-942F-F558F1C060BC}"/>
    <pc:docChg chg="modSld">
      <pc:chgData name="Tony Martinez" userId="763156a0-57f3-41bd-af53-83b2f11b6db5" providerId="ADAL" clId="{AE571680-9C7B-3741-942F-F558F1C060BC}" dt="2019-01-23T18:10:12.569" v="158" actId="403"/>
      <pc:docMkLst>
        <pc:docMk/>
      </pc:docMkLst>
      <pc:sldChg chg="modSp">
        <pc:chgData name="Tony Martinez" userId="763156a0-57f3-41bd-af53-83b2f11b6db5" providerId="ADAL" clId="{AE571680-9C7B-3741-942F-F558F1C060BC}" dt="2019-01-23T18:10:12.569" v="158" actId="403"/>
        <pc:sldMkLst>
          <pc:docMk/>
          <pc:sldMk cId="0" sldId="336"/>
        </pc:sldMkLst>
        <pc:spChg chg="mod">
          <ac:chgData name="Tony Martinez" userId="763156a0-57f3-41bd-af53-83b2f11b6db5" providerId="ADAL" clId="{AE571680-9C7B-3741-942F-F558F1C060BC}" dt="2019-01-23T18:10:12.569" v="158" actId="403"/>
          <ac:spMkLst>
            <pc:docMk/>
            <pc:sldMk cId="0" sldId="336"/>
            <ac:spMk id="67589" creationId="{00000000-0000-0000-0000-000000000000}"/>
          </ac:spMkLst>
        </pc:spChg>
      </pc:sldChg>
      <pc:sldChg chg="modSp">
        <pc:chgData name="Tony Martinez" userId="763156a0-57f3-41bd-af53-83b2f11b6db5" providerId="ADAL" clId="{AE571680-9C7B-3741-942F-F558F1C060BC}" dt="2019-01-23T18:06:56.107" v="157" actId="6549"/>
        <pc:sldMkLst>
          <pc:docMk/>
          <pc:sldMk cId="0" sldId="350"/>
        </pc:sldMkLst>
        <pc:spChg chg="mod">
          <ac:chgData name="Tony Martinez" userId="763156a0-57f3-41bd-af53-83b2f11b6db5" providerId="ADAL" clId="{AE571680-9C7B-3741-942F-F558F1C060BC}" dt="2019-01-23T18:06:56.107" v="157" actId="6549"/>
          <ac:spMkLst>
            <pc:docMk/>
            <pc:sldMk cId="0" sldId="350"/>
            <ac:spMk id="31747" creationId="{00000000-0000-0000-0000-000000000000}"/>
          </ac:spMkLst>
        </pc:spChg>
      </pc:sldChg>
      <pc:sldChg chg="modSp">
        <pc:chgData name="Tony Martinez" userId="763156a0-57f3-41bd-af53-83b2f11b6db5" providerId="ADAL" clId="{AE571680-9C7B-3741-942F-F558F1C060BC}" dt="2019-01-23T18:06:35.209" v="153" actId="20577"/>
        <pc:sldMkLst>
          <pc:docMk/>
          <pc:sldMk cId="219273097" sldId="362"/>
        </pc:sldMkLst>
        <pc:spChg chg="mod">
          <ac:chgData name="Tony Martinez" userId="763156a0-57f3-41bd-af53-83b2f11b6db5" providerId="ADAL" clId="{AE571680-9C7B-3741-942F-F558F1C060BC}" dt="2019-01-23T18:06:35.209" v="153" actId="20577"/>
          <ac:spMkLst>
            <pc:docMk/>
            <pc:sldMk cId="219273097" sldId="36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D51FE7B-ADAE-D74B-900D-7D20DC535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1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779C74F-6661-C04B-BA9E-EA5D399B5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DB685-641F-E248-B817-1A8DDBD1CA68}" type="slidenum">
              <a:rPr lang="en-US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14528-A3DE-5D4D-AE21-A498513A013C}" type="slidenum">
              <a:rPr lang="en-US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D0C36-F406-2540-9030-7A38A8EE6866}" type="slidenum">
              <a:rPr lang="en-US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BF450-4983-3745-B168-0A353705B726}" type="slidenum">
              <a:rPr lang="en-US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6518E-E8FA-FE4F-91F1-B164DD58D42D}" type="slidenum">
              <a:rPr lang="en-US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00F91-43AF-BE4D-9D28-E67B14233233}" type="slidenum">
              <a:rPr lang="en-US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A9296-76F6-C149-882E-1E0E3E300AFE}" type="slidenum">
              <a:rPr lang="en-US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738F5-1154-254B-89C6-7B92DF4BB167}" type="slidenum">
              <a:rPr lang="en-US">
                <a:latin typeface="Times New Roman" pitchFamily="1" charset="0"/>
              </a:rPr>
              <a:pPr/>
              <a:t>18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Save Computability to end if there is time, skip to NFL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Save for 678.</a:t>
            </a:r>
            <a:r>
              <a:rPr lang="en-US" baseline="0" dirty="0"/>
              <a:t> If skip go to slide 22 </a:t>
            </a:r>
            <a:r>
              <a:rPr lang="mr-IN" baseline="0" dirty="0"/>
              <a:t>–</a:t>
            </a:r>
            <a:r>
              <a:rPr lang="en-US" baseline="0" dirty="0"/>
              <a:t> NFL</a:t>
            </a:r>
            <a:endParaRPr lang="en-US" dirty="0"/>
          </a:p>
          <a:p>
            <a:r>
              <a:rPr lang="en-US" dirty="0"/>
              <a:t>Note</a:t>
            </a:r>
            <a:r>
              <a:rPr lang="en-US" baseline="0" dirty="0"/>
              <a:t> this is just our own wording</a:t>
            </a:r>
          </a:p>
          <a:p>
            <a:r>
              <a:rPr lang="en-US" baseline="0" dirty="0"/>
              <a:t>Can compute random function if finite else no.  Would need infinite state machine/table.</a:t>
            </a:r>
          </a:p>
          <a:p>
            <a:r>
              <a:rPr lang="en-US" baseline="0" dirty="0"/>
              <a:t>Arbitrary Computability</a:t>
            </a:r>
            <a:r>
              <a:rPr lang="mr-IN" baseline="0" dirty="0"/>
              <a:t>–</a:t>
            </a:r>
            <a:r>
              <a:rPr lang="en-US" baseline="0" dirty="0"/>
              <a:t> Finite or those functions which have sufficient regularity to have a finite representation which represents the entire infinite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31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for 678.</a:t>
            </a:r>
            <a:r>
              <a:rPr lang="en-US" baseline="0" dirty="0"/>
              <a:t> If skip go to slide 23 - NFL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25F87-27E3-4D4B-9094-C36039E817F8}" type="slidenum">
              <a:rPr lang="en-US">
                <a:latin typeface="Times New Roman" pitchFamily="1" charset="0"/>
              </a:rPr>
              <a:pPr/>
              <a:t>24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is with just bias and x</a:t>
            </a:r>
          </a:p>
          <a:p>
            <a:r>
              <a:rPr lang="en-US" dirty="0"/>
              <a:t>What would it look like if we added x^2…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82A3D-8648-8743-8C90-31609111ACB7}" type="slidenum">
              <a:rPr lang="en-US">
                <a:latin typeface="Times New Roman" pitchFamily="1" charset="0"/>
              </a:rPr>
              <a:pPr/>
              <a:t>25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B7728-58DB-C748-9315-D0E44AA5F787}" type="slidenum">
              <a:rPr lang="en-US">
                <a:latin typeface="Times New Roman" pitchFamily="1" charset="0"/>
              </a:rPr>
              <a:pPr/>
              <a:t>26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5EBBA-4C56-5D49-A241-996194A1E4D0}" type="slidenum">
              <a:rPr lang="en-US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E9FEB-FAC8-3A44-8667-829891FFFEFC}" type="slidenum">
              <a:rPr lang="en-US">
                <a:latin typeface="Times New Roman" pitchFamily="1" charset="0"/>
              </a:rPr>
              <a:pPr/>
              <a:t>28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Lighter </a:t>
            </a: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on next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3 slides?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665FC-A9BD-7A45-B92D-CC23E10FA759}" type="slidenum">
              <a:rPr lang="en-US">
                <a:latin typeface="Times New Roman" pitchFamily="1" charset="0"/>
              </a:rPr>
              <a:pPr/>
              <a:t>29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7615C-6B67-B74B-A028-4A4C42AB2C85}" type="slidenum">
              <a:rPr lang="en-US">
                <a:latin typeface="Times New Roman" pitchFamily="1" charset="0"/>
              </a:rPr>
              <a:pPr/>
              <a:t>30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977C4-F7FF-C046-B153-3E064BF9963A}" type="slidenum">
              <a:rPr lang="en-US">
                <a:latin typeface="Times New Roman" pitchFamily="1" charset="0"/>
              </a:rPr>
              <a:pPr/>
              <a:t>31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B6AA4-442E-4F47-8EA5-E3C19EA3CDC5}" type="slidenum">
              <a:rPr lang="en-US">
                <a:latin typeface="Times New Roman" pitchFamily="1" charset="0"/>
              </a:rPr>
              <a:pPr/>
              <a:t>32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Skip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If time cover the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remaining slides, else wait for features lecture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0D9CD5-BDB9-6B4F-9C9D-9924477A29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8675E-81C3-4B40-9E56-9A2A607BF698}" type="slidenum">
              <a:rPr lang="en-US">
                <a:latin typeface="Times New Roman" pitchFamily="1" charset="0"/>
              </a:rPr>
              <a:pPr/>
              <a:t>34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Will have a lecture on features, Just a primer here to help you do your proposals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Tank Recognition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11E1C-A6DF-324E-9D1C-449324B4E0B2}" type="slidenum">
              <a:rPr lang="en-US">
                <a:latin typeface="Times New Roman" pitchFamily="1" charset="0"/>
              </a:rPr>
              <a:pPr/>
              <a:t>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Pixels – Bad – at least before deep nets?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Box it and scale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Pen strokes info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Height/width ratio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Features of character (intersections, curve vs straight, etc.), but these might be hard problems themselves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1-d histogram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2-d histogram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Partitioning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- </a:t>
            </a: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the student's solution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EEABB-C914-F14B-A2AB-4F596A5A0AB9}" type="slidenum">
              <a:rPr lang="en-US" smtClean="0">
                <a:latin typeface="Times New Roman" pitchFamily="1" charset="0"/>
              </a:rPr>
              <a:pPr/>
              <a:t>36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 this slide for features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Gradient of ridge</a:t>
            </a:r>
            <a:r>
              <a:rPr lang="en-US" baseline="0" dirty="0"/>
              <a:t> regression is normal learning plus weight decay dw^2 = w and set gradient negative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NNs, regularization penalty (shrinkage term) just applied to normal weights and not the bias, as the bias does not need regularization and can underfit if we do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L2 regularization is mathematically cleaner and common (it is standard weight decay).  Derivate of objective is original Grad + </a:t>
            </a:r>
            <a:r>
              <a:rPr lang="en-US" baseline="0" dirty="0" err="1"/>
              <a:t>lamda</a:t>
            </a:r>
            <a:r>
              <a:rPr lang="en-US" baseline="0" dirty="0"/>
              <a:t>*w. L1 regularization leads to more sparsity (i.e. 0 valued weights) as compared to L2 which is great in some applications. Derivate of objective is original Grad + </a:t>
            </a:r>
            <a:r>
              <a:rPr lang="en-US" baseline="0" dirty="0" err="1"/>
              <a:t>lamda</a:t>
            </a:r>
            <a:r>
              <a:rPr lang="en-US" baseline="0" dirty="0"/>
              <a:t>*sign(w)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Forcing Sparse representations is another regularizing approach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LASSO stands for Least Absolute Shrinkage and Selection Operator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Elastic Net – Just a linear combination of L1 and L2 shrinkage – A lambda value for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750A1-25CA-2E46-B72E-69F270696D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9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 usually used/needed with linear inputs.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Second example with higher order polynomial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smoothest</a:t>
            </a:r>
            <a:r>
              <a:rPr lang="en-US" baseline="0" dirty="0"/>
              <a:t> line has close to 0 slope. (Lasso) L1 with lambda = 1 has 0 slope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9C74F-6661-C04B-BA9E-EA5D399B5B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58A6C-D1C5-1D4C-8E05-39C1D12F84C0}" type="slidenum">
              <a:rPr lang="en-US">
                <a:latin typeface="Times New Roman" pitchFamily="1" charset="0"/>
              </a:rPr>
              <a:pPr/>
              <a:t>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William of Occam – Give</a:t>
            </a:r>
            <a:r>
              <a:rPr lang="en-US" baseline="0" dirty="0"/>
              <a:t> some examples – Why no HW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NNs, regularization penalty usually just applied to normal weights and not the bias, as the bias ties does not need regularization and can underfit if we do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L2 regularization is mathematically cleaner and common (it is standard weight decay).  Derivate of objective is original Grad + </a:t>
            </a:r>
            <a:r>
              <a:rPr lang="en-US" baseline="0" dirty="0" err="1"/>
              <a:t>lamda</a:t>
            </a:r>
            <a:r>
              <a:rPr lang="en-US" baseline="0" dirty="0"/>
              <a:t>*w. L1 regularization leads to more sparsity (i.e. 0 valued weights) as compared to L2 which is great in some applications. Derivate of objective is original Grad + </a:t>
            </a:r>
            <a:r>
              <a:rPr lang="en-US" baseline="0" dirty="0" err="1"/>
              <a:t>lamda</a:t>
            </a:r>
            <a:r>
              <a:rPr lang="en-US" baseline="0" dirty="0"/>
              <a:t>*sign(w)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Forcing Sparse representations is another regularizing approach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99602-DD06-DD41-91FE-58E3CD06ACAB}" type="slidenum">
              <a:rPr lang="en-US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Test set accuracy will usually be slightly worse than VS accuracy, since selecting model based on good (overfit) VS accuracy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Parallel, can run VS simultaneously on separate processor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Can then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retrain on all data using the stopping insights gained, but hard to know exactly when we should stop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Show perceptron parameters in scikit-learn – Both </a:t>
            </a:r>
            <a:r>
              <a:rPr lang="en-US" dirty="0" err="1"/>
              <a:t>regularizers</a:t>
            </a:r>
            <a:r>
              <a:rPr lang="en-US" dirty="0"/>
              <a:t> and validation early stopping.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Elastic Net – Just a linear combination of L1 and L2 shrinkage – A lambda value for each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8F4D8-0A69-A94F-BC15-8C301BAF9EA0}" type="slidenum">
              <a:rPr lang="en-US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At least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give brief view of bias vs variance error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1164D2A-A3E2-EF4B-A5C5-5B0724DDE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FD5F1-C7A7-6E4B-9873-274874997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6386E-394D-5548-A4F3-61C9BFEA9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CE5CD-DC7D-9E40-BACC-1269B511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886F0-1EC3-FC40-B0A8-030F3136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6841-AF37-A940-8788-48B8E4B86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F916-EC55-654D-9646-6F6F7004D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D798E-8A9C-5E4E-BA6C-FEC949188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4747-893F-134D-AE70-11301EAE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7E494-E17B-1544-B03C-629047E9D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C9AD-834F-EB4B-8A2F-795468337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6966-8D74-194A-BDD2-A9D408169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1718D-0C14-5946-B432-85E107AC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9698-45B3-E645-A9C5-11D4A006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80AF-D5CF-B14C-BD40-8C6FE6644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7A6BE-6124-BB47-8E30-4AE6F227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4B964-CE51-604B-B66A-2F3628B60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F2F5B-2917-DD48-861F-BF1657657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D9A6-62E4-984D-A55A-1660BB799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5106-6DD4-A540-AE78-657E45262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65B7-B737-704D-8EE7-7F8E6FD3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32C06-12E5-F640-A06A-742321F31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3D6E1D7-C3BD-FF4C-A853-7C56A7880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l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1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E1A9AD-24BD-E04F-846F-87E7DF73F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AF70D-EA2C-4F4E-815F-AA14EC54E23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Overfit and Inductive Bias: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How to generalize on novel data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472 - Inductive Bias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2F6C0-9D7D-444E-BABA-B43C446A6D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** Inductive Bias – Challenge Question **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6553200" cy="4953000"/>
          </a:xfrm>
        </p:spPr>
        <p:txBody>
          <a:bodyPr/>
          <a:lstStyle/>
          <a:p>
            <a:pPr eaLnBrk="1" hangingPunct="1"/>
            <a:r>
              <a:rPr lang="en-US" sz="2000" dirty="0"/>
              <a:t>The approach used to decide how to generalize novel cases</a:t>
            </a:r>
          </a:p>
          <a:p>
            <a:pPr eaLnBrk="1" hangingPunct="1"/>
            <a:r>
              <a:rPr lang="en-US" sz="2000" dirty="0"/>
              <a:t>A common approach is Occam’s Razor – The </a:t>
            </a:r>
            <a:r>
              <a:rPr lang="en-US" sz="2000" i="1" dirty="0"/>
              <a:t>simplest </a:t>
            </a:r>
            <a:r>
              <a:rPr lang="en-US" sz="2000" dirty="0"/>
              <a:t>hypothesis which </a:t>
            </a:r>
            <a:r>
              <a:rPr lang="en-US" sz="2000" i="1" dirty="0"/>
              <a:t>explains/fits</a:t>
            </a:r>
            <a:r>
              <a:rPr lang="en-US" sz="2000" dirty="0"/>
              <a:t> the data is usually the best</a:t>
            </a:r>
          </a:p>
          <a:p>
            <a:pPr eaLnBrk="1" hangingPunct="1"/>
            <a:r>
              <a:rPr lang="en-US" sz="2000" dirty="0"/>
              <a:t>Many other rationale biases and variations</a:t>
            </a:r>
          </a:p>
          <a:p>
            <a:pPr eaLnBrk="1" hangingPunct="1"/>
            <a:r>
              <a:rPr lang="en-US" sz="2000" dirty="0"/>
              <a:t>All the variables in the shown data set are binary</a:t>
            </a:r>
          </a:p>
          <a:p>
            <a:pPr eaLnBrk="1" hangingPunct="1"/>
            <a:r>
              <a:rPr lang="en-US" sz="2000" i="1" dirty="0"/>
              <a:t>A</a:t>
            </a:r>
            <a:r>
              <a:rPr lang="en-US" sz="2000" dirty="0"/>
              <a:t> = True, </a:t>
            </a:r>
            <a:r>
              <a:rPr lang="en-US" sz="2000" i="1" dirty="0" err="1"/>
              <a:t>Ā</a:t>
            </a:r>
            <a:r>
              <a:rPr lang="en-US" sz="2000" dirty="0"/>
              <a:t> = False</a:t>
            </a:r>
          </a:p>
          <a:p>
            <a:pPr eaLnBrk="1" hangingPunct="1"/>
            <a:r>
              <a:rPr lang="en-US" sz="2000" dirty="0"/>
              <a:t>You be the machine learner, learn the data set, and decide your inductive bias</a:t>
            </a:r>
          </a:p>
          <a:p>
            <a:pPr marL="0" indent="0" eaLnBrk="1" hangingPunct="1">
              <a:buNone/>
            </a:pPr>
            <a:endParaRPr lang="en-US" sz="1800" dirty="0"/>
          </a:p>
          <a:p>
            <a:pPr eaLnBrk="1" hangingPunct="1"/>
            <a:r>
              <a:rPr lang="en-US" sz="2000" dirty="0"/>
              <a:t>You then get the new input </a:t>
            </a:r>
            <a:r>
              <a:rPr lang="en-US" sz="2000" i="1" dirty="0" err="1"/>
              <a:t>Ā</a:t>
            </a:r>
            <a:r>
              <a:rPr lang="en-US" sz="2000" i="1" dirty="0"/>
              <a:t> B C</a:t>
            </a:r>
            <a:r>
              <a:rPr lang="en-US" sz="2000" dirty="0"/>
              <a:t>.  What is your generalized output?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i="1" dirty="0"/>
              <a:t>Z</a:t>
            </a:r>
            <a:r>
              <a:rPr lang="en-US" dirty="0"/>
              <a:t> is false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i="1" dirty="0"/>
              <a:t>Z</a:t>
            </a:r>
            <a:r>
              <a:rPr lang="en-US" dirty="0"/>
              <a:t> is true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I can’t decide</a:t>
            </a:r>
          </a:p>
          <a:p>
            <a:pPr eaLnBrk="1" hangingPunct="1"/>
            <a:endParaRPr lang="en-US" sz="2000" dirty="0"/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15200" y="2787535"/>
          <a:ext cx="1295400" cy="289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500" imgH="1562100" progId="Equation.3">
                  <p:embed/>
                </p:oleObj>
              </mc:Choice>
              <mc:Fallback>
                <p:oleObj name="Equation" r:id="rId2" imgW="698500" imgH="15621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787535"/>
                        <a:ext cx="1295400" cy="289698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35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ACC70-2D99-7E40-BFBF-F8099DD894E6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One Definition for Inductive Bias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Inductive Bias:  Any basis for choosing one generalization over another, other than strict consistency with the observed training instances</a:t>
            </a:r>
          </a:p>
          <a:p>
            <a:pPr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eaLnBrk="1" hangingPunct="1">
              <a:buFont typeface="Wingdings" pitchFamily="1" charset="2"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Sometimes just called the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Bias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of the algorithm (don't confuse with the bias weight of a neural network).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Bias-Variance Trade-off – Will discuss in more detail when we discuss ensembles</a:t>
            </a:r>
          </a:p>
          <a:p>
            <a:pPr algn="ctr"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9A97E1-7C95-C742-9196-4F5FD729F6F9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/>
              <a:t>Inductive Bias Approaches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162800" cy="4953000"/>
          </a:xfrm>
        </p:spPr>
        <p:txBody>
          <a:bodyPr lIns="90488" tIns="44450" rIns="90488" bIns="44450">
            <a:normAutofit/>
          </a:bodyPr>
          <a:lstStyle/>
          <a:p>
            <a:pPr marL="342900" lvl="1" indent="-342900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charset="2"/>
              <a:buChar char="l"/>
              <a:defRPr/>
            </a:pPr>
            <a:r>
              <a:rPr lang="en-US" sz="2400" dirty="0"/>
              <a:t>Restricted Hypothesis Space - Can just try to minimize error since hypotheses are already simple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Linear or low order threshold function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k</a:t>
            </a:r>
            <a:r>
              <a:rPr lang="en-US" dirty="0"/>
              <a:t>-DNF, </a:t>
            </a:r>
            <a:r>
              <a:rPr lang="en-US" dirty="0" err="1"/>
              <a:t>k</a:t>
            </a:r>
            <a:r>
              <a:rPr lang="en-US" dirty="0"/>
              <a:t>-CNF,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Low order polynomial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US" dirty="0"/>
              <a:t>Preference Bias – Use unrestricted hypothesis space, but “prefer” one hypothesis over another even though they have similar training accuracy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Occam’s Razor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“Smallest” DNF representation which matches well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Shallow decision tree with high information gain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Neural Network with low validation error and small magnitude weights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560AE-A98B-DE4E-B9C7-3A585354D3E9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Need for Bias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i="1" baseline="58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Boolean functions of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inputs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u="sng" dirty="0">
                <a:ea typeface="ＭＳ Ｐゴシック" pitchFamily="1" charset="-128"/>
                <a:cs typeface="ＭＳ Ｐゴシック" pitchFamily="1" charset="-128"/>
              </a:rPr>
              <a:t>x1	x2	x3	Class		Possible Consistent Function Hypotheses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0	1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1	1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0	1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1	1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0	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1	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0		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1	?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FB740-AD4B-9E43-9E32-0DE1944A0D51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Need for Bias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i="1" baseline="58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Boolean functions of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inputs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u="sng" dirty="0">
                <a:ea typeface="ＭＳ Ｐゴシック" pitchFamily="1" charset="-128"/>
                <a:cs typeface="ＭＳ Ｐゴシック" pitchFamily="1" charset="-128"/>
              </a:rPr>
              <a:t>x1	x2	x3	Class		Possible Consistent Function Hypotheses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0	1	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1	1	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0	1	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1	1	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0		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1		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0		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1	?		0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A08F1-3C43-914A-9531-9A39867A24BE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Need for Bias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i="1" baseline="58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Boolean functions of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inputs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u="sng" dirty="0">
                <a:ea typeface="ＭＳ Ｐゴシック" pitchFamily="1" charset="-128"/>
                <a:cs typeface="ＭＳ Ｐゴシック" pitchFamily="1" charset="-128"/>
              </a:rPr>
              <a:t>x1	x2	x3	Class		Possible Consistent Function Hypotheses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0	1		1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1	1		1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0	1		1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1	1		1	1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0			0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1			0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0			0	0	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1	?		0	1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59C3A-9A18-6445-B847-C5C7B0F05725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Need for Bias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i="1" baseline="58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Boolean functions of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inputs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u="sng" dirty="0">
                <a:ea typeface="ＭＳ Ｐゴシック" pitchFamily="1" charset="-128"/>
                <a:cs typeface="ＭＳ Ｐゴシック" pitchFamily="1" charset="-128"/>
              </a:rPr>
              <a:t>x1	x2	x3	Class		Possible Consistent Function Hypotheses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0	1		1	1	1	1	1	1	1	1	1	1	1	1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0	1	1		1	1	1	1	1	1	1	1	1	1	1	1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0	1		1	1	1	1	1	1	1	1	1	1	1	1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0	1	1	1		1	1	1	1	1	1	1	1	1	1	1	1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0			0	0	0	0	0	0	0	0	1	1	1	1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0	1			0	0	0	0	1	1	1	1	0	0	0	0	1	1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0			0	0	1	1	0	0	1	1	0	0	1	1	0	0	1	1</a:t>
            </a:r>
          </a:p>
          <a:p>
            <a:pPr marL="4763" indent="6350" eaLnBrk="1" hangingPunct="1"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>
                <a:ea typeface="ＭＳ Ｐゴシック" pitchFamily="1" charset="-128"/>
                <a:cs typeface="ＭＳ Ｐゴシック" pitchFamily="1" charset="-128"/>
              </a:rPr>
              <a:t>1	1	1	?		0	1	0	1	0	1	0	1	0	1	0	1	0	1	0	1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5151438"/>
            <a:ext cx="708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Without an Inductive Bias we have no rationale to choose one hypothesis over another and thus a random guess would be as good as any other option.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B490A1-7271-A844-9581-E973A1B1DA3A}" type="slidenum">
              <a:rPr lang="en-US" smtClean="0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6096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Need for Bias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en-US" i="1" baseline="58000" dirty="0"/>
              <a:t>n</a:t>
            </a:r>
            <a:r>
              <a:rPr lang="en-US" dirty="0"/>
              <a:t> Boolean functions of </a:t>
            </a:r>
            <a:r>
              <a:rPr lang="en-US" i="1" dirty="0" err="1"/>
              <a:t>n</a:t>
            </a:r>
            <a:r>
              <a:rPr lang="en-US" dirty="0"/>
              <a:t> inputs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endParaRPr lang="en-US" dirty="0"/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u="sng" dirty="0"/>
              <a:t>x1	x2	x3	Class		Possible Consistent Function Hypotheses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0	0	0	1		1	1	1	1	1	1	1	1	1	1	1	1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0	0	1	1		1	1	1	1	1	1	1	1	1	1	1	1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0	1	0	1		1	1	1	1	1	1	1	1	1	1	1	1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0	1	1	1		1	1	1	1	1	1	1	1	1	1	1	1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1	0	0			0	0	0	0	0	0	0	0	1	1	1	1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1	0	1			0	0	0	0	1	1	1	1	0	0	0	0	1	1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1	1	0			0	0	1	1	0	0	1	1	0	0	1	1	0	0	1	1</a:t>
            </a:r>
          </a:p>
          <a:p>
            <a:pPr marL="4763" indent="6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None/>
              <a:tabLst>
                <a:tab pos="452438" algn="l"/>
                <a:tab pos="917575" algn="l"/>
                <a:tab pos="1370013" algn="l"/>
                <a:tab pos="1824038" algn="l"/>
                <a:tab pos="2055813" algn="l"/>
                <a:tab pos="2287588" algn="l"/>
                <a:tab pos="2508250" algn="l"/>
                <a:tab pos="2741613" algn="l"/>
                <a:tab pos="2973388" algn="l"/>
                <a:tab pos="3206750" algn="l"/>
                <a:tab pos="3427413" algn="l"/>
                <a:tab pos="3659188" algn="l"/>
                <a:tab pos="3890963" algn="l"/>
                <a:tab pos="4111625" algn="l"/>
                <a:tab pos="4344988" algn="l"/>
                <a:tab pos="4576763" algn="l"/>
                <a:tab pos="4797425" algn="l"/>
                <a:tab pos="5029200" algn="l"/>
                <a:tab pos="5262563" algn="l"/>
              </a:tabLst>
            </a:pPr>
            <a:r>
              <a:rPr lang="en-US" sz="1400" dirty="0"/>
              <a:t>1	1	1	?		0	1	0	1	0	1	0	1	0	1	0	1	0	1	0	1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685800" y="5151438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Inductive Bias guides which hypothesis we should prefer? </a:t>
            </a:r>
          </a:p>
          <a:p>
            <a:r>
              <a:rPr lang="en-US" sz="2000" dirty="0"/>
              <a:t>What happens in this case if we use simplicity (Occam’s Razor) as</a:t>
            </a:r>
          </a:p>
          <a:p>
            <a:r>
              <a:rPr lang="en-US" sz="2000" dirty="0"/>
              <a:t> our inductive Bias (preference bias)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2978C-4EB1-A340-9941-AC78D5F14639}" type="slidenum">
              <a:rPr lang="en-US" smtClean="0">
                <a:latin typeface="Times New Roman" pitchFamily="1" charset="0"/>
              </a:rPr>
              <a:pPr/>
              <a:t>18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Learnable Problems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“Raster Screen” Problem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Pattern Theory</a:t>
            </a:r>
          </a:p>
          <a:p>
            <a:pPr lvl="1" eaLnBrk="1" hangingPunct="1"/>
            <a:r>
              <a:rPr lang="en-US" sz="1800" dirty="0"/>
              <a:t>Regularity in a task</a:t>
            </a:r>
          </a:p>
          <a:p>
            <a:pPr lvl="1" eaLnBrk="1" hangingPunct="1"/>
            <a:r>
              <a:rPr lang="en-US" sz="1800" dirty="0"/>
              <a:t>Compressibility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Don’t care features and Impossible states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Interesting/Learnable Problems</a:t>
            </a:r>
          </a:p>
          <a:p>
            <a:pPr lvl="1" eaLnBrk="1" hangingPunct="1"/>
            <a:r>
              <a:rPr lang="en-US" sz="1800" dirty="0"/>
              <a:t>What we actually deal with</a:t>
            </a:r>
          </a:p>
          <a:p>
            <a:pPr lvl="1" eaLnBrk="1" hangingPunct="1"/>
            <a:r>
              <a:rPr lang="en-US" sz="1800" dirty="0"/>
              <a:t>Can we formally characterize them?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Learning a training set vs. generalizing</a:t>
            </a:r>
          </a:p>
          <a:p>
            <a:pPr lvl="1" eaLnBrk="1" hangingPunct="1"/>
            <a:r>
              <a:rPr lang="en-US" sz="1800" dirty="0"/>
              <a:t>A function where each output is set randomly (coin-flip)</a:t>
            </a:r>
          </a:p>
          <a:p>
            <a:pPr lvl="1" eaLnBrk="1" hangingPunct="1"/>
            <a:r>
              <a:rPr lang="en-US" sz="1800" dirty="0"/>
              <a:t>Output class is independent of all other instances in the data set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Computability vs. Learnability (Optional)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Computable and Learnable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 represent any function with a look-up table (Addition)</a:t>
            </a:r>
          </a:p>
          <a:p>
            <a:pPr lvl="1"/>
            <a:r>
              <a:rPr lang="en-US" dirty="0"/>
              <a:t>Finite function/table </a:t>
            </a:r>
            <a:r>
              <a:rPr lang="mr-IN" dirty="0"/>
              <a:t>–</a:t>
            </a:r>
            <a:r>
              <a:rPr lang="en-US" dirty="0"/>
              <a:t> Fixed/capped input size</a:t>
            </a:r>
          </a:p>
          <a:p>
            <a:pPr lvl="1"/>
            <a:r>
              <a:rPr lang="en-US" dirty="0"/>
              <a:t>Infinite function/table </a:t>
            </a:r>
            <a:r>
              <a:rPr lang="mr-IN" dirty="0"/>
              <a:t>–</a:t>
            </a:r>
            <a:r>
              <a:rPr lang="en-US" dirty="0"/>
              <a:t> arbitrary finite input size</a:t>
            </a:r>
          </a:p>
          <a:p>
            <a:pPr lvl="1"/>
            <a:r>
              <a:rPr lang="en-US" dirty="0"/>
              <a:t>All finite functions are computable </a:t>
            </a:r>
            <a:r>
              <a:rPr lang="mr-IN" dirty="0"/>
              <a:t>–</a:t>
            </a:r>
            <a:r>
              <a:rPr lang="en-US" dirty="0"/>
              <a:t> Why?</a:t>
            </a:r>
          </a:p>
          <a:p>
            <a:pPr lvl="1"/>
            <a:r>
              <a:rPr lang="en-US" dirty="0"/>
              <a:t>Infinite addition computable because it has regularity which allows us to represent the infinite table with a finite representation/program</a:t>
            </a:r>
          </a:p>
          <a:p>
            <a:r>
              <a:rPr lang="en-US" dirty="0"/>
              <a:t>Random function </a:t>
            </a:r>
            <a:r>
              <a:rPr lang="mr-IN" dirty="0"/>
              <a:t>–</a:t>
            </a:r>
            <a:r>
              <a:rPr lang="en-US" dirty="0"/>
              <a:t> outputs are set randomly</a:t>
            </a:r>
          </a:p>
          <a:p>
            <a:pPr lvl="1"/>
            <a:r>
              <a:rPr lang="en-US" dirty="0"/>
              <a:t>Can we compute these?</a:t>
            </a:r>
          </a:p>
          <a:p>
            <a:pPr lvl="1"/>
            <a:r>
              <a:rPr lang="en-US" dirty="0"/>
              <a:t>Can we learn these?</a:t>
            </a:r>
          </a:p>
          <a:p>
            <a:pPr lvl="2"/>
            <a:r>
              <a:rPr lang="en-US" dirty="0"/>
              <a:t>Assume learnability means we can get better than random when classifying novel examples</a:t>
            </a:r>
          </a:p>
          <a:p>
            <a:r>
              <a:rPr lang="en-US" dirty="0"/>
              <a:t>Arbitrary functions </a:t>
            </a:r>
            <a:r>
              <a:rPr lang="mr-IN" dirty="0"/>
              <a:t>–</a:t>
            </a:r>
            <a:r>
              <a:rPr lang="en-US" dirty="0"/>
              <a:t> Which are computable?</a:t>
            </a:r>
          </a:p>
          <a:p>
            <a:r>
              <a:rPr lang="en-US" dirty="0"/>
              <a:t>Arbitrary functions </a:t>
            </a:r>
            <a:r>
              <a:rPr lang="mr-IN" dirty="0"/>
              <a:t>–</a:t>
            </a:r>
            <a:r>
              <a:rPr lang="en-US" dirty="0"/>
              <a:t> Which are learnable?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Inductive Bias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6966-8D74-194A-BDD2-A9D4081699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0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Non-Linear Tasks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533400" y="862014"/>
            <a:ext cx="8077200" cy="37004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Regression will not generalize well to the task below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Needs a non-linear surface – Could use one of our future models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Could also do a feature pre-process like with the quadric machine</a:t>
            </a:r>
          </a:p>
          <a:p>
            <a:pPr lvl="1"/>
            <a:r>
              <a:rPr lang="en-US" dirty="0"/>
              <a:t>For example, we could use an arbitrary polynomial in </a:t>
            </a:r>
            <a:r>
              <a:rPr lang="en-US" i="1" dirty="0" err="1"/>
              <a:t>x</a:t>
            </a:r>
            <a:endParaRPr lang="en-US" i="1" dirty="0"/>
          </a:p>
          <a:p>
            <a:pPr lvl="1"/>
            <a:r>
              <a:rPr lang="en-US" dirty="0"/>
              <a:t>Thus, it is still linear in the coefficients, and can be solved with delta rule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order polynomial should we use? – Overfit issues can occur</a:t>
            </a:r>
          </a:p>
        </p:txBody>
      </p:sp>
      <p:sp>
        <p:nvSpPr>
          <p:cNvPr id="2867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  <a:endParaRPr lang="en-US" dirty="0">
              <a:latin typeface="Times New Roman" pitchFamily="1" charset="0"/>
            </a:endParaRPr>
          </a:p>
        </p:txBody>
      </p:sp>
      <p:sp>
        <p:nvSpPr>
          <p:cNvPr id="286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B3F5E-AC4C-D24B-A157-A8D926F7AFC3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3124200" y="4648201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>
            <a:off x="3124200" y="6019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AutoShape 15"/>
          <p:cNvSpPr>
            <a:spLocks noChangeArrowheads="1"/>
          </p:cNvSpPr>
          <p:nvPr/>
        </p:nvSpPr>
        <p:spPr bwMode="auto">
          <a:xfrm>
            <a:off x="3762375" y="5634038"/>
            <a:ext cx="128588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AutoShape 17"/>
          <p:cNvSpPr>
            <a:spLocks noChangeArrowheads="1"/>
          </p:cNvSpPr>
          <p:nvPr/>
        </p:nvSpPr>
        <p:spPr bwMode="auto">
          <a:xfrm>
            <a:off x="3505200" y="5011738"/>
            <a:ext cx="128588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AutoShape 18"/>
          <p:cNvSpPr>
            <a:spLocks noChangeArrowheads="1"/>
          </p:cNvSpPr>
          <p:nvPr/>
        </p:nvSpPr>
        <p:spPr bwMode="auto">
          <a:xfrm>
            <a:off x="3633788" y="5345113"/>
            <a:ext cx="128587" cy="130175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AutoShape 19"/>
          <p:cNvSpPr>
            <a:spLocks noChangeArrowheads="1"/>
          </p:cNvSpPr>
          <p:nvPr/>
        </p:nvSpPr>
        <p:spPr bwMode="auto">
          <a:xfrm>
            <a:off x="5497513" y="4948238"/>
            <a:ext cx="130175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AutoShape 20"/>
          <p:cNvSpPr>
            <a:spLocks noChangeArrowheads="1"/>
          </p:cNvSpPr>
          <p:nvPr/>
        </p:nvSpPr>
        <p:spPr bwMode="auto">
          <a:xfrm>
            <a:off x="4214813" y="5738813"/>
            <a:ext cx="128587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AutoShape 21"/>
          <p:cNvSpPr>
            <a:spLocks noChangeArrowheads="1"/>
          </p:cNvSpPr>
          <p:nvPr/>
        </p:nvSpPr>
        <p:spPr bwMode="auto">
          <a:xfrm>
            <a:off x="4735513" y="5475288"/>
            <a:ext cx="130175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AutoShape 22"/>
          <p:cNvSpPr>
            <a:spLocks noChangeArrowheads="1"/>
          </p:cNvSpPr>
          <p:nvPr/>
        </p:nvSpPr>
        <p:spPr bwMode="auto">
          <a:xfrm>
            <a:off x="5192713" y="5205413"/>
            <a:ext cx="130175" cy="128587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8" name="AutoShape 23"/>
          <p:cNvSpPr>
            <a:spLocks noChangeArrowheads="1"/>
          </p:cNvSpPr>
          <p:nvPr/>
        </p:nvSpPr>
        <p:spPr bwMode="auto">
          <a:xfrm>
            <a:off x="3200400" y="4819650"/>
            <a:ext cx="128588" cy="128588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689" name="Straight Connector 16"/>
          <p:cNvCxnSpPr>
            <a:cxnSpLocks noChangeShapeType="1"/>
          </p:cNvCxnSpPr>
          <p:nvPr/>
        </p:nvCxnSpPr>
        <p:spPr bwMode="auto">
          <a:xfrm>
            <a:off x="3200400" y="5315147"/>
            <a:ext cx="312420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97931B4-6A4A-0460-1B40-6060CB662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458182"/>
            <a:ext cx="4051300" cy="428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5492C3-C5C3-D7AA-F91E-B0309D77CE5E}"/>
              </a:ext>
            </a:extLst>
          </p:cNvPr>
          <p:cNvSpPr txBox="1"/>
          <p:nvPr/>
        </p:nvSpPr>
        <p:spPr>
          <a:xfrm>
            <a:off x="4523870" y="59552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E02E8-4EA4-73DA-AA3E-97650E280610}"/>
              </a:ext>
            </a:extLst>
          </p:cNvPr>
          <p:cNvSpPr txBox="1"/>
          <p:nvPr/>
        </p:nvSpPr>
        <p:spPr>
          <a:xfrm>
            <a:off x="2760742" y="51054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47933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Computability and Learnability – Finite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924800" cy="144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l"/>
              <a:defRPr/>
            </a:pPr>
            <a:r>
              <a:rPr lang="en-US" dirty="0"/>
              <a:t>Finite problems assume finite number of mappings (Finite Table)</a:t>
            </a:r>
          </a:p>
          <a:p>
            <a:pPr lvl="1">
              <a:defRPr/>
            </a:pPr>
            <a:r>
              <a:rPr lang="en-US" dirty="0"/>
              <a:t>Fixed input size arithmetic</a:t>
            </a:r>
          </a:p>
          <a:p>
            <a:pPr lvl="1">
              <a:defRPr/>
            </a:pPr>
            <a:r>
              <a:rPr lang="en-US" dirty="0"/>
              <a:t>Random memory in a RAM</a:t>
            </a:r>
          </a:p>
          <a:p>
            <a:pPr>
              <a:buFont typeface="Wingdings" charset="2"/>
              <a:buChar char="l"/>
              <a:defRPr/>
            </a:pPr>
            <a:r>
              <a:rPr lang="en-US" dirty="0"/>
              <a:t>Learnable: Can do better than random on novel examples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8FF0D-E39E-8F4C-B7BE-6F066237D92D}" type="slidenum">
              <a:rPr lang="en-US" smtClean="0">
                <a:latin typeface="Times New Roman" pitchFamily="1" charset="0"/>
              </a:rPr>
              <a:pPr/>
              <a:t>20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Computability and Learnability – Finite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924800" cy="144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l"/>
              <a:defRPr/>
            </a:pPr>
            <a:r>
              <a:rPr lang="en-US" dirty="0"/>
              <a:t>Finite problems assume finite number of mappings (Finite Table)</a:t>
            </a:r>
          </a:p>
          <a:p>
            <a:pPr lvl="1">
              <a:defRPr/>
            </a:pPr>
            <a:r>
              <a:rPr lang="en-US" dirty="0"/>
              <a:t>Fixed input size arithmetic</a:t>
            </a:r>
          </a:p>
          <a:p>
            <a:pPr lvl="1">
              <a:defRPr/>
            </a:pPr>
            <a:r>
              <a:rPr lang="en-US" dirty="0"/>
              <a:t>Random memory in a RAM</a:t>
            </a:r>
          </a:p>
          <a:p>
            <a:pPr>
              <a:buFont typeface="Wingdings" charset="2"/>
              <a:buChar char="l"/>
              <a:defRPr/>
            </a:pPr>
            <a:r>
              <a:rPr lang="en-US" dirty="0"/>
              <a:t>Learnable: Can do better than random on novel examples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B16A00-7004-0E48-AFE7-1259FD0F56C7}" type="slidenum">
              <a:rPr lang="en-US" smtClean="0">
                <a:latin typeface="Times New Roman" pitchFamily="1" charset="0"/>
              </a:rPr>
              <a:pPr/>
              <a:t>21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1981200" y="2590800"/>
            <a:ext cx="4876800" cy="335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Finite Problems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All are Computable</a:t>
            </a: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2667000" y="3886200"/>
            <a:ext cx="3429000" cy="1600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/>
              <a:t>Learnable Problems:</a:t>
            </a:r>
          </a:p>
          <a:p>
            <a:pPr algn="ctr"/>
            <a:r>
              <a:rPr lang="en-US"/>
              <a:t>Those with Regularity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Computability and Learnability – Infinite Problems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1447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Infinite number of mappings (Infinite Table)</a:t>
            </a:r>
          </a:p>
          <a:p>
            <a:pPr lvl="1"/>
            <a:r>
              <a:rPr lang="en-US"/>
              <a:t>Arbitrary input size arithmetic</a:t>
            </a:r>
          </a:p>
          <a:p>
            <a:pPr lvl="1"/>
            <a:r>
              <a:rPr lang="en-US"/>
              <a:t>Halting Problem (no limit on input size)</a:t>
            </a:r>
          </a:p>
          <a:p>
            <a:pPr lvl="1"/>
            <a:r>
              <a:rPr lang="en-US"/>
              <a:t>Do two arbitrary strings match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07F2A6-38FF-E740-B074-4B03D6F1618C}" type="slidenum">
              <a:rPr lang="en-US" smtClean="0">
                <a:latin typeface="Times New Roman" pitchFamily="1" charset="0"/>
              </a:rPr>
              <a:pPr/>
              <a:t>22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6"/>
          <p:cNvSpPr>
            <a:spLocks noChangeArrowheads="1"/>
          </p:cNvSpPr>
          <p:nvPr/>
        </p:nvSpPr>
        <p:spPr bwMode="auto">
          <a:xfrm>
            <a:off x="1981200" y="2590800"/>
            <a:ext cx="57150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Computability and Learnability – Infinite Problems</a:t>
            </a:r>
          </a:p>
        </p:txBody>
      </p:sp>
      <p:sp>
        <p:nvSpPr>
          <p:cNvPr id="58372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1447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Infinite number of mappings (Infinite Table)</a:t>
            </a:r>
          </a:p>
          <a:p>
            <a:pPr lvl="1"/>
            <a:r>
              <a:rPr lang="en-US"/>
              <a:t>Arbitrary input size arithmetic</a:t>
            </a:r>
          </a:p>
          <a:p>
            <a:pPr lvl="1"/>
            <a:r>
              <a:rPr lang="en-US"/>
              <a:t>Halting Problem (no limit on input size)</a:t>
            </a:r>
          </a:p>
          <a:p>
            <a:pPr lvl="1"/>
            <a:r>
              <a:rPr lang="en-US"/>
              <a:t>Do two arbitrary strings match</a:t>
            </a:r>
          </a:p>
        </p:txBody>
      </p:sp>
      <p:sp>
        <p:nvSpPr>
          <p:cNvPr id="583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83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57CF7-8479-B847-81E8-7ADA39498F9C}" type="slidenum">
              <a:rPr lang="en-US" smtClean="0">
                <a:latin typeface="Times New Roman" pitchFamily="1" charset="0"/>
              </a:rPr>
              <a:pPr/>
              <a:t>23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5" name="TextBox 8"/>
          <p:cNvSpPr txBox="1">
            <a:spLocks noChangeArrowheads="1"/>
          </p:cNvSpPr>
          <p:nvPr/>
        </p:nvSpPr>
        <p:spPr bwMode="auto">
          <a:xfrm>
            <a:off x="3581400" y="2819400"/>
            <a:ext cx="2624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Infinite Problems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3429000"/>
            <a:ext cx="4495800" cy="32004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8377" name="Oval 7"/>
          <p:cNvSpPr>
            <a:spLocks noChangeArrowheads="1"/>
          </p:cNvSpPr>
          <p:nvPr/>
        </p:nvSpPr>
        <p:spPr bwMode="auto">
          <a:xfrm>
            <a:off x="3124200" y="4800600"/>
            <a:ext cx="3429000" cy="1600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Computable Problems:</a:t>
            </a:r>
          </a:p>
          <a:p>
            <a:pPr algn="ctr"/>
            <a:r>
              <a:rPr lang="en-US" sz="2000" dirty="0"/>
              <a:t>Only those where all but a finite </a:t>
            </a:r>
          </a:p>
          <a:p>
            <a:pPr algn="ctr"/>
            <a:r>
              <a:rPr lang="en-US" sz="2000" dirty="0"/>
              <a:t>set of  mappings have regularity</a:t>
            </a:r>
          </a:p>
        </p:txBody>
      </p:sp>
      <p:sp>
        <p:nvSpPr>
          <p:cNvPr id="58378" name="TextBox 10"/>
          <p:cNvSpPr txBox="1">
            <a:spLocks noChangeArrowheads="1"/>
          </p:cNvSpPr>
          <p:nvPr/>
        </p:nvSpPr>
        <p:spPr bwMode="auto">
          <a:xfrm>
            <a:off x="2781791" y="3536089"/>
            <a:ext cx="41138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Learnable Problems: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A reasonably queried 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infinite subset has sufficient regularity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to be represented with a finite model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4C829-234F-3C4E-861E-3F91E4F9636E}" type="slidenum">
              <a:rPr lang="en-US" smtClean="0">
                <a:latin typeface="Times New Roman" pitchFamily="1" charset="0"/>
              </a:rPr>
              <a:pPr/>
              <a:t>24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No Free Lunch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</a:rPr>
              <a:t>Any inductive bias chosen will have equal accuracy compared to any other bias over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</a:rPr>
              <a:t>all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</a:rPr>
              <a:t> possible functions/tasks, assuming all functions are equally likely.  If a bias is correct on some cases, it must be incorrect on equally many cases.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</a:rPr>
              <a:t>Is this a problem?</a:t>
            </a:r>
          </a:p>
          <a:p>
            <a:pPr lvl="1" eaLnBrk="1" hangingPunct="1"/>
            <a:r>
              <a:rPr lang="en-US"/>
              <a:t>Random vs. Regular</a:t>
            </a:r>
          </a:p>
          <a:p>
            <a:pPr lvl="1" eaLnBrk="1" hangingPunct="1"/>
            <a:r>
              <a:rPr lang="en-US"/>
              <a:t>Anti-Bias? (even though regular)</a:t>
            </a:r>
          </a:p>
          <a:p>
            <a:pPr lvl="1" eaLnBrk="1" hangingPunct="1"/>
            <a:r>
              <a:rPr lang="en-US"/>
              <a:t>The “Interesting” Problems – subset of learnable?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</a:rPr>
              <a:t>Are all functions equally likely in the real world?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8096C-8AF7-CD42-BBA0-2AFF66E01F4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pitchFamily="1" charset="0"/>
              </a:rPr>
              <a:t>Interesting Problems and Biases</a:t>
            </a:r>
            <a:endParaRPr lang="en-US"/>
          </a:p>
        </p:txBody>
      </p:sp>
      <p:sp>
        <p:nvSpPr>
          <p:cNvPr id="61444" name="Oval 3"/>
          <p:cNvSpPr>
            <a:spLocks noChangeArrowheads="1"/>
          </p:cNvSpPr>
          <p:nvPr/>
        </p:nvSpPr>
        <p:spPr bwMode="auto">
          <a:xfrm>
            <a:off x="762000" y="1524000"/>
            <a:ext cx="7696200" cy="472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Arial" pitchFamily="1" charset="0"/>
            </a:endParaRP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1219200" y="1981200"/>
            <a:ext cx="6781800" cy="396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Oval 5"/>
          <p:cNvSpPr>
            <a:spLocks noChangeArrowheads="1"/>
          </p:cNvSpPr>
          <p:nvPr/>
        </p:nvSpPr>
        <p:spPr bwMode="auto">
          <a:xfrm>
            <a:off x="1752600" y="2362200"/>
            <a:ext cx="5562600" cy="3200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/>
              <a:t>P</a:t>
            </a:r>
            <a:r>
              <a:rPr lang="en-US" baseline="-25000"/>
              <a:t>I</a:t>
            </a:r>
            <a:endParaRPr lang="en-US">
              <a:latin typeface="Arial" pitchFamily="1" charset="0"/>
            </a:endParaRPr>
          </a:p>
        </p:txBody>
      </p:sp>
      <p:sp>
        <p:nvSpPr>
          <p:cNvPr id="61447" name="Oval 6"/>
          <p:cNvSpPr>
            <a:spLocks noChangeArrowheads="1"/>
          </p:cNvSpPr>
          <p:nvPr/>
        </p:nvSpPr>
        <p:spPr bwMode="auto">
          <a:xfrm>
            <a:off x="2743200" y="3048000"/>
            <a:ext cx="1066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1800"/>
          </a:p>
          <a:p>
            <a:pPr algn="ctr" eaLnBrk="0" hangingPunct="0"/>
            <a:r>
              <a:rPr lang="en-US" sz="1400"/>
              <a:t>Inductive Bias</a:t>
            </a:r>
            <a:endParaRPr lang="en-US" sz="1800"/>
          </a:p>
          <a:p>
            <a:pPr algn="ctr" eaLnBrk="0" hangingPunct="0"/>
            <a:endParaRPr lang="en-US">
              <a:latin typeface="Arial" pitchFamily="1" charset="0"/>
            </a:endParaRPr>
          </a:p>
        </p:txBody>
      </p:sp>
      <p:sp>
        <p:nvSpPr>
          <p:cNvPr id="61448" name="Oval 7"/>
          <p:cNvSpPr>
            <a:spLocks noChangeArrowheads="1"/>
          </p:cNvSpPr>
          <p:nvPr/>
        </p:nvSpPr>
        <p:spPr bwMode="auto">
          <a:xfrm>
            <a:off x="4343400" y="2667000"/>
            <a:ext cx="1905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/>
              <a:t>Inductive Bias</a:t>
            </a:r>
          </a:p>
        </p:txBody>
      </p:sp>
      <p:sp>
        <p:nvSpPr>
          <p:cNvPr id="61449" name="Oval 8"/>
          <p:cNvSpPr>
            <a:spLocks noChangeArrowheads="1"/>
          </p:cNvSpPr>
          <p:nvPr/>
        </p:nvSpPr>
        <p:spPr bwMode="auto">
          <a:xfrm>
            <a:off x="4953000" y="4343400"/>
            <a:ext cx="1371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1800"/>
          </a:p>
          <a:p>
            <a:pPr algn="ctr" eaLnBrk="0" hangingPunct="0"/>
            <a:r>
              <a:rPr lang="en-US" sz="1800"/>
              <a:t>Inductive Bias</a:t>
            </a:r>
          </a:p>
          <a:p>
            <a:pPr algn="ctr" eaLnBrk="0" hangingPunct="0"/>
            <a:endParaRPr lang="en-US">
              <a:latin typeface="Arial" pitchFamily="1" charset="0"/>
            </a:endParaRPr>
          </a:p>
        </p:txBody>
      </p:sp>
      <p:sp>
        <p:nvSpPr>
          <p:cNvPr id="61450" name="Oval 9"/>
          <p:cNvSpPr>
            <a:spLocks noChangeArrowheads="1"/>
          </p:cNvSpPr>
          <p:nvPr/>
        </p:nvSpPr>
        <p:spPr bwMode="auto">
          <a:xfrm>
            <a:off x="5181600" y="4038600"/>
            <a:ext cx="1371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1800"/>
          </a:p>
          <a:p>
            <a:pPr algn="ctr" eaLnBrk="0" hangingPunct="0"/>
            <a:r>
              <a:rPr lang="en-US" sz="1800"/>
              <a:t>Inductive Bias</a:t>
            </a:r>
          </a:p>
          <a:p>
            <a:pPr algn="ctr" eaLnBrk="0" hangingPunct="0"/>
            <a:endParaRPr lang="en-US">
              <a:latin typeface="Arial" pitchFamily="1" charset="0"/>
            </a:endParaRP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2667000" y="3733800"/>
            <a:ext cx="1371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1800"/>
          </a:p>
          <a:p>
            <a:pPr algn="ctr" eaLnBrk="0" hangingPunct="0"/>
            <a:r>
              <a:rPr lang="en-US" sz="1800"/>
              <a:t>Inductive Bias</a:t>
            </a:r>
          </a:p>
          <a:p>
            <a:pPr algn="ctr" eaLnBrk="0" hangingPunct="0"/>
            <a:endParaRPr lang="en-US">
              <a:latin typeface="Arial" pitchFamily="1" charset="0"/>
            </a:endParaRP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3886200" y="1600200"/>
            <a:ext cx="146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All Problems</a:t>
            </a:r>
          </a:p>
        </p:txBody>
      </p:sp>
      <p:sp>
        <p:nvSpPr>
          <p:cNvPr id="61453" name="Text Box 12"/>
          <p:cNvSpPr txBox="1">
            <a:spLocks noChangeArrowheads="1"/>
          </p:cNvSpPr>
          <p:nvPr/>
        </p:nvSpPr>
        <p:spPr bwMode="auto">
          <a:xfrm>
            <a:off x="3276600" y="19812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/>
              <a:t>Problems with Regularity</a:t>
            </a:r>
          </a:p>
        </p:txBody>
      </p:sp>
      <p:sp>
        <p:nvSpPr>
          <p:cNvPr id="61454" name="Text Box 13"/>
          <p:cNvSpPr txBox="1">
            <a:spLocks noChangeArrowheads="1"/>
          </p:cNvSpPr>
          <p:nvPr/>
        </p:nvSpPr>
        <p:spPr bwMode="auto">
          <a:xfrm>
            <a:off x="3505200" y="2362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Interesting Problems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Inductive Bias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E2F89-3646-754C-97EF-192A5260A64C}" type="slidenum">
              <a:rPr lang="en-US" smtClean="0">
                <a:latin typeface="Times New Roman" pitchFamily="1" charset="0"/>
              </a:rPr>
              <a:pPr/>
              <a:t>26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More on Inductive Bias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Inductive Bias requires some set of prior assumptions about the tasks being considered and the learning approaches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Tom Mitchell’s definition:  Inductive Bias of a learner is the set of additional assumptions sufficient to justify its inductive inferences as deductive inferences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We consider standard ML algorithms/hypothesis spaces to be different inductive biases:  C4.5 (Greedy best attributes), Backpropagation (simple to complex), etc.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6A597-7549-E445-B630-3BB4310E9B0C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Which Bias is Best?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Not one Bias that is best on all problems</a:t>
            </a:r>
          </a:p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Our experiments</a:t>
            </a:r>
          </a:p>
          <a:p>
            <a:pPr lvl="1" eaLnBrk="1" hangingPunct="1"/>
            <a:r>
              <a:rPr lang="en-US"/>
              <a:t>Over 50 real world problems</a:t>
            </a:r>
          </a:p>
          <a:p>
            <a:pPr lvl="1" eaLnBrk="1" hangingPunct="1"/>
            <a:r>
              <a:rPr lang="en-US"/>
              <a:t>Over 400 inductive biases – mostly variations on critical variable biases vs. similarity biases</a:t>
            </a:r>
          </a:p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Different biases were a better fit for different problems</a:t>
            </a:r>
          </a:p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Given a data set, which Learning model (Inductive Bias) should be chosen?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805B9-C23D-9043-B507-0E6BB7903AEB}" type="slidenum">
              <a:rPr lang="en-US" smtClean="0">
                <a:latin typeface="Times New Roman" pitchFamily="1" charset="0"/>
              </a:rPr>
              <a:pPr/>
              <a:t>28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Automatic Discovery of Inductive Bias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Defining and characterizing the set of Interesting/Learnable problems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 what extent do current biases cover the set of interesting problems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Automatic feature selection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Automatic selection of Bias (before and/or during learning), including all learning parameters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Dynamic Inductive Biases (in time and space)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Combinations of Biases – Ensembles, Oracle Learning</a:t>
            </a:r>
          </a:p>
          <a:p>
            <a:pPr eaLnBrk="1" hangingPunct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613E6F-1426-6F46-90B5-D916BE1E277A}" type="slidenum">
              <a:rPr lang="en-US">
                <a:latin typeface="Times New Roman" pitchFamily="1" charset="0"/>
              </a:rPr>
              <a:pPr/>
              <a:t>29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Inductive Bias in Time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Can be discovered as you learn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May want to learn general rules first followed by true exceptions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Can be based on ease of learning the problem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Example: SoftProp – From Lazy Learning to Backprop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489AD-A899-4B47-B972-897324099B4D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47" y="46522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Overfitting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54870"/>
            <a:ext cx="7391400" cy="97393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1" charset="2"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Typically try to learn a model just complex enough to do well and no more complex than that</a:t>
            </a:r>
          </a:p>
          <a:p>
            <a:pPr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833563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3" name="Picture 5" descr="overfit_poly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98663"/>
            <a:ext cx="8721725" cy="4706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AA7F2-8A65-DB49-81E3-B253D1FA1C13}" type="slidenum">
              <a:rPr lang="en-US">
                <a:latin typeface="Times New Roman" pitchFamily="1" charset="0"/>
              </a:rPr>
              <a:pPr/>
              <a:t>30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Dynamic Inductive Bias in Space</a:t>
            </a:r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>
            <a:off x="1066800" y="3886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 flipV="1">
            <a:off x="1447800" y="2514600"/>
            <a:ext cx="685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Line 6"/>
          <p:cNvSpPr>
            <a:spLocks noChangeShapeType="1"/>
          </p:cNvSpPr>
          <p:nvPr/>
        </p:nvSpPr>
        <p:spPr bwMode="auto">
          <a:xfrm flipH="1" flipV="1">
            <a:off x="1828800" y="1676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8" name="Line 7"/>
          <p:cNvSpPr>
            <a:spLocks noChangeShapeType="1"/>
          </p:cNvSpPr>
          <p:nvPr/>
        </p:nvSpPr>
        <p:spPr bwMode="auto">
          <a:xfrm>
            <a:off x="1828800" y="1676400"/>
            <a:ext cx="19812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9" name="Line 8"/>
          <p:cNvSpPr>
            <a:spLocks noChangeShapeType="1"/>
          </p:cNvSpPr>
          <p:nvPr/>
        </p:nvSpPr>
        <p:spPr bwMode="auto">
          <a:xfrm flipV="1">
            <a:off x="3810000" y="32766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0" name="Line 9"/>
          <p:cNvSpPr>
            <a:spLocks noChangeShapeType="1"/>
          </p:cNvSpPr>
          <p:nvPr/>
        </p:nvSpPr>
        <p:spPr bwMode="auto">
          <a:xfrm>
            <a:off x="4114800" y="3276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2019300" y="3886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2247900" y="2667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2133600" y="2286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2743200" y="32766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0" name="AutoShape 14"/>
          <p:cNvSpPr>
            <a:spLocks noChangeArrowheads="1"/>
          </p:cNvSpPr>
          <p:nvPr/>
        </p:nvSpPr>
        <p:spPr bwMode="auto">
          <a:xfrm>
            <a:off x="1714500" y="4724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2628900" y="4495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>
            <a:off x="3467100" y="4381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4114800" y="3390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>
            <a:off x="4953000" y="3390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1600200" y="5334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5562600" y="3771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952500" y="4724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609600" y="4000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19" name="AutoShape 23"/>
          <p:cNvSpPr>
            <a:spLocks noChangeArrowheads="1"/>
          </p:cNvSpPr>
          <p:nvPr/>
        </p:nvSpPr>
        <p:spPr bwMode="auto">
          <a:xfrm>
            <a:off x="3238500" y="3886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0" name="AutoShape 24"/>
          <p:cNvSpPr>
            <a:spLocks noChangeArrowheads="1"/>
          </p:cNvSpPr>
          <p:nvPr/>
        </p:nvSpPr>
        <p:spPr bwMode="auto">
          <a:xfrm>
            <a:off x="4229100" y="3886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1" name="AutoShape 25"/>
          <p:cNvSpPr>
            <a:spLocks noChangeArrowheads="1"/>
          </p:cNvSpPr>
          <p:nvPr/>
        </p:nvSpPr>
        <p:spPr bwMode="auto">
          <a:xfrm>
            <a:off x="5791200" y="3390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1943100" y="1943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>
            <a:off x="1333500" y="43815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4" name="AutoShape 28"/>
          <p:cNvSpPr>
            <a:spLocks noChangeArrowheads="1"/>
          </p:cNvSpPr>
          <p:nvPr/>
        </p:nvSpPr>
        <p:spPr bwMode="auto">
          <a:xfrm>
            <a:off x="1333500" y="36195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5" name="AutoShape 29"/>
          <p:cNvSpPr>
            <a:spLocks noChangeArrowheads="1"/>
          </p:cNvSpPr>
          <p:nvPr/>
        </p:nvSpPr>
        <p:spPr bwMode="auto">
          <a:xfrm>
            <a:off x="952500" y="33909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838200" y="2552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7" name="AutoShape 31"/>
          <p:cNvSpPr>
            <a:spLocks noChangeArrowheads="1"/>
          </p:cNvSpPr>
          <p:nvPr/>
        </p:nvSpPr>
        <p:spPr bwMode="auto">
          <a:xfrm>
            <a:off x="1714500" y="30480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8" name="AutoShape 32"/>
          <p:cNvSpPr>
            <a:spLocks noChangeArrowheads="1"/>
          </p:cNvSpPr>
          <p:nvPr/>
        </p:nvSpPr>
        <p:spPr bwMode="auto">
          <a:xfrm>
            <a:off x="1828800" y="26670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29" name="AutoShape 33"/>
          <p:cNvSpPr>
            <a:spLocks noChangeArrowheads="1"/>
          </p:cNvSpPr>
          <p:nvPr/>
        </p:nvSpPr>
        <p:spPr bwMode="auto">
          <a:xfrm>
            <a:off x="1485900" y="2171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0" name="AutoShape 34"/>
          <p:cNvSpPr>
            <a:spLocks noChangeArrowheads="1"/>
          </p:cNvSpPr>
          <p:nvPr/>
        </p:nvSpPr>
        <p:spPr bwMode="auto">
          <a:xfrm>
            <a:off x="2133600" y="16764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1" name="AutoShape 35"/>
          <p:cNvSpPr>
            <a:spLocks noChangeArrowheads="1"/>
          </p:cNvSpPr>
          <p:nvPr/>
        </p:nvSpPr>
        <p:spPr bwMode="auto">
          <a:xfrm>
            <a:off x="2628900" y="25146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2" name="AutoShape 36"/>
          <p:cNvSpPr>
            <a:spLocks noChangeArrowheads="1"/>
          </p:cNvSpPr>
          <p:nvPr/>
        </p:nvSpPr>
        <p:spPr bwMode="auto">
          <a:xfrm>
            <a:off x="2628900" y="1790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3" name="AutoShape 37"/>
          <p:cNvSpPr>
            <a:spLocks noChangeArrowheads="1"/>
          </p:cNvSpPr>
          <p:nvPr/>
        </p:nvSpPr>
        <p:spPr bwMode="auto">
          <a:xfrm>
            <a:off x="3124200" y="31623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4" name="AutoShape 38"/>
          <p:cNvSpPr>
            <a:spLocks noChangeArrowheads="1"/>
          </p:cNvSpPr>
          <p:nvPr/>
        </p:nvSpPr>
        <p:spPr bwMode="auto">
          <a:xfrm>
            <a:off x="5448300" y="2933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5" name="AutoShape 39"/>
          <p:cNvSpPr>
            <a:spLocks noChangeArrowheads="1"/>
          </p:cNvSpPr>
          <p:nvPr/>
        </p:nvSpPr>
        <p:spPr bwMode="auto">
          <a:xfrm>
            <a:off x="4953000" y="30480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6" name="AutoShape 40"/>
          <p:cNvSpPr>
            <a:spLocks noChangeArrowheads="1"/>
          </p:cNvSpPr>
          <p:nvPr/>
        </p:nvSpPr>
        <p:spPr bwMode="auto">
          <a:xfrm>
            <a:off x="4724400" y="26670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7" name="AutoShape 41"/>
          <p:cNvSpPr>
            <a:spLocks noChangeArrowheads="1"/>
          </p:cNvSpPr>
          <p:nvPr/>
        </p:nvSpPr>
        <p:spPr bwMode="auto">
          <a:xfrm>
            <a:off x="4229100" y="2933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8" name="AutoShape 42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39" name="AutoShape 43"/>
          <p:cNvSpPr>
            <a:spLocks noChangeArrowheads="1"/>
          </p:cNvSpPr>
          <p:nvPr/>
        </p:nvSpPr>
        <p:spPr bwMode="auto">
          <a:xfrm>
            <a:off x="3657600" y="38862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40" name="AutoShape 44"/>
          <p:cNvSpPr>
            <a:spLocks noChangeArrowheads="1"/>
          </p:cNvSpPr>
          <p:nvPr/>
        </p:nvSpPr>
        <p:spPr bwMode="auto">
          <a:xfrm>
            <a:off x="3276600" y="3314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41" name="AutoShape 45"/>
          <p:cNvSpPr>
            <a:spLocks noChangeArrowheads="1"/>
          </p:cNvSpPr>
          <p:nvPr/>
        </p:nvSpPr>
        <p:spPr bwMode="auto">
          <a:xfrm>
            <a:off x="6400800" y="30480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42" name="AutoShape 46"/>
          <p:cNvSpPr>
            <a:spLocks noChangeArrowheads="1"/>
          </p:cNvSpPr>
          <p:nvPr/>
        </p:nvSpPr>
        <p:spPr bwMode="auto">
          <a:xfrm>
            <a:off x="5905500" y="28194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43" name="AutoShape 47"/>
          <p:cNvSpPr>
            <a:spLocks noChangeArrowheads="1"/>
          </p:cNvSpPr>
          <p:nvPr/>
        </p:nvSpPr>
        <p:spPr bwMode="auto">
          <a:xfrm>
            <a:off x="6400800" y="3505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6544" name="AutoShape 48"/>
          <p:cNvSpPr>
            <a:spLocks noChangeArrowheads="1"/>
          </p:cNvSpPr>
          <p:nvPr/>
        </p:nvSpPr>
        <p:spPr bwMode="auto">
          <a:xfrm>
            <a:off x="7010400" y="3390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6896100" y="29337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1" name="AutoShape 46"/>
          <p:cNvSpPr>
            <a:spLocks noChangeArrowheads="1"/>
          </p:cNvSpPr>
          <p:nvPr/>
        </p:nvSpPr>
        <p:spPr bwMode="auto">
          <a:xfrm>
            <a:off x="7315200" y="28956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2" name="AutoShape 4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8229600" y="2895600"/>
            <a:ext cx="228600" cy="228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4" name="AutoShape 47"/>
          <p:cNvSpPr>
            <a:spLocks noChangeArrowheads="1"/>
          </p:cNvSpPr>
          <p:nvPr/>
        </p:nvSpPr>
        <p:spPr bwMode="auto">
          <a:xfrm>
            <a:off x="7543800" y="3390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5" name="AutoShape 47"/>
          <p:cNvSpPr>
            <a:spLocks noChangeArrowheads="1"/>
          </p:cNvSpPr>
          <p:nvPr/>
        </p:nvSpPr>
        <p:spPr bwMode="auto">
          <a:xfrm>
            <a:off x="7772400" y="36576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6" name="AutoShape 47"/>
          <p:cNvSpPr>
            <a:spLocks noChangeArrowheads="1"/>
          </p:cNvSpPr>
          <p:nvPr/>
        </p:nvSpPr>
        <p:spPr bwMode="auto">
          <a:xfrm>
            <a:off x="7315200" y="36576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7" name="AutoShape 47"/>
          <p:cNvSpPr>
            <a:spLocks noChangeArrowheads="1"/>
          </p:cNvSpPr>
          <p:nvPr/>
        </p:nvSpPr>
        <p:spPr bwMode="auto">
          <a:xfrm>
            <a:off x="8153400" y="3505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3C71C-7219-6343-B11D-A5D58129209F}" type="slidenum">
              <a:rPr lang="en-US" smtClean="0">
                <a:latin typeface="Times New Roman" pitchFamily="1" charset="0"/>
              </a:rPr>
              <a:pPr/>
              <a:t>31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+mj-ea"/>
                <a:cs typeface="+mj-cs"/>
              </a:rPr>
              <a:t>ML Holy Grail:  We want all aspects of the learning mechanism automated, including the Inductive Bias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3276600" y="2667000"/>
            <a:ext cx="2209800" cy="20574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>
                <a:latin typeface="Times New Roman" charset="0"/>
              </a:rPr>
              <a:t>Automated</a:t>
            </a:r>
          </a:p>
          <a:p>
            <a:pPr algn="ctr">
              <a:defRPr/>
            </a:pPr>
            <a:r>
              <a:rPr lang="en-US">
                <a:latin typeface="Times New Roman" charset="0"/>
              </a:rPr>
              <a:t>Learner</a:t>
            </a:r>
          </a:p>
        </p:txBody>
      </p:sp>
      <p:sp>
        <p:nvSpPr>
          <p:cNvPr id="73734" name="AutoShape 4"/>
          <p:cNvSpPr>
            <a:spLocks noChangeArrowheads="1"/>
          </p:cNvSpPr>
          <p:nvPr/>
        </p:nvSpPr>
        <p:spPr bwMode="auto">
          <a:xfrm>
            <a:off x="2362200" y="3546475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AutoShape 5"/>
          <p:cNvSpPr>
            <a:spLocks noChangeArrowheads="1"/>
          </p:cNvSpPr>
          <p:nvPr/>
        </p:nvSpPr>
        <p:spPr bwMode="auto">
          <a:xfrm>
            <a:off x="5486400" y="3546475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6" name="Text Box 6"/>
          <p:cNvSpPr txBox="1">
            <a:spLocks noChangeArrowheads="1"/>
          </p:cNvSpPr>
          <p:nvPr/>
        </p:nvSpPr>
        <p:spPr bwMode="auto">
          <a:xfrm>
            <a:off x="384175" y="2667000"/>
            <a:ext cx="19780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Just a </a:t>
            </a:r>
          </a:p>
          <a:p>
            <a:pPr algn="ctr"/>
            <a:r>
              <a:rPr lang="en-US"/>
              <a:t>Data Set</a:t>
            </a:r>
          </a:p>
          <a:p>
            <a:pPr algn="ctr"/>
            <a:r>
              <a:rPr lang="en-US"/>
              <a:t>or</a:t>
            </a:r>
          </a:p>
          <a:p>
            <a:pPr algn="ctr"/>
            <a:r>
              <a:rPr lang="en-US"/>
              <a:t>just an</a:t>
            </a:r>
          </a:p>
          <a:p>
            <a:pPr algn="ctr"/>
            <a:r>
              <a:rPr lang="en-US"/>
              <a:t>explanation</a:t>
            </a:r>
          </a:p>
          <a:p>
            <a:pPr algn="ctr"/>
            <a:r>
              <a:rPr lang="en-US"/>
              <a:t>of the problem</a:t>
            </a:r>
          </a:p>
        </p:txBody>
      </p:sp>
      <p:sp>
        <p:nvSpPr>
          <p:cNvPr id="73737" name="Rectangle 7"/>
          <p:cNvSpPr>
            <a:spLocks noChangeArrowheads="1"/>
          </p:cNvSpPr>
          <p:nvPr/>
        </p:nvSpPr>
        <p:spPr bwMode="auto">
          <a:xfrm>
            <a:off x="6400800" y="3124200"/>
            <a:ext cx="1524000" cy="1219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Hypothesis</a:t>
            </a:r>
          </a:p>
        </p:txBody>
      </p:sp>
      <p:sp>
        <p:nvSpPr>
          <p:cNvPr id="73738" name="AutoShape 8"/>
          <p:cNvSpPr>
            <a:spLocks noChangeArrowheads="1"/>
          </p:cNvSpPr>
          <p:nvPr/>
        </p:nvSpPr>
        <p:spPr bwMode="auto">
          <a:xfrm>
            <a:off x="6896100" y="4343400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9" name="AutoShape 9"/>
          <p:cNvSpPr>
            <a:spLocks noChangeArrowheads="1"/>
          </p:cNvSpPr>
          <p:nvPr/>
        </p:nvSpPr>
        <p:spPr bwMode="auto">
          <a:xfrm>
            <a:off x="6896100" y="2514600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6308725" y="4994275"/>
            <a:ext cx="193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Input Features</a:t>
            </a:r>
          </a:p>
        </p:txBody>
      </p:sp>
      <p:sp>
        <p:nvSpPr>
          <p:cNvPr id="73741" name="Text Box 11"/>
          <p:cNvSpPr txBox="1">
            <a:spLocks noChangeArrowheads="1"/>
          </p:cNvSpPr>
          <p:nvPr/>
        </p:nvSpPr>
        <p:spPr bwMode="auto">
          <a:xfrm>
            <a:off x="6629400" y="19462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4F5AC-A51A-FF4A-BCED-F399AAF4474E}" type="slidenum">
              <a:rPr lang="en-US">
                <a:latin typeface="Times New Roman" pitchFamily="1" charset="0"/>
              </a:rPr>
              <a:pPr/>
              <a:t>32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/>
              <a:t>BYU Neural Network and Machine Learning Laboratory Work on Automatic Discover of Inductive Bias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Proposing New Learning Algorithms (Inductive Biases)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Theoretical issues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Defining the set of Interesting/Learnable problems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Analytical/empirical studies of differences between biases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Ensembles – Wagging, Mimicking, Oracle Learning, etc.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Meta-Learning – A priori decision regarding which learning model to use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Features of the data set/application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Learning from model experience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Automatic selection of Parameters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Constructive Algorithms – ASOCS, </a:t>
            </a:r>
            <a:r>
              <a:rPr lang="en-US" sz="1600" dirty="0" err="1"/>
              <a:t>DMPx</a:t>
            </a:r>
            <a:r>
              <a:rPr lang="en-US" sz="1600" dirty="0"/>
              <a:t>, etc.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Learning Parameters – Windowed momentum, Automatic improved distance functions (IVDM)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Automatic Bias in time – </a:t>
            </a:r>
            <a:r>
              <a:rPr lang="en-US" sz="1800" dirty="0" err="1">
                <a:ea typeface="ＭＳ Ｐゴシック" pitchFamily="1" charset="-128"/>
                <a:cs typeface="ＭＳ Ｐゴシック" pitchFamily="1" charset="-128"/>
              </a:rPr>
              <a:t>SoftProp</a:t>
            </a:r>
            <a:endParaRPr lang="en-US" sz="1800" dirty="0"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Automatic Bias in space – Overfitting, sensitivity to complex portions of the space: DMP, higher order features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Your Project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/>
              <a:t>Examples – Look at Irvine Data Set to get a feel of what data sets look like</a:t>
            </a:r>
          </a:p>
          <a:p>
            <a:r>
              <a:rPr lang="en-US" dirty="0"/>
              <a:t>Stick with supervised classification problems for the most part for the project proposals</a:t>
            </a:r>
          </a:p>
          <a:p>
            <a:r>
              <a:rPr lang="en-US" dirty="0"/>
              <a:t>Tasks which interest you</a:t>
            </a:r>
          </a:p>
          <a:p>
            <a:r>
              <a:rPr lang="en-US" dirty="0"/>
              <a:t>Too hard vs Too Easy</a:t>
            </a:r>
          </a:p>
          <a:p>
            <a:pPr lvl="1"/>
            <a:r>
              <a:rPr lang="en-US" dirty="0"/>
              <a:t>Data should be able to be gathered in a relatively short time</a:t>
            </a:r>
          </a:p>
          <a:p>
            <a:pPr lvl="1"/>
            <a:r>
              <a:rPr lang="en-US" dirty="0"/>
              <a:t>And, want you to have to battle with the data/features a bit</a:t>
            </a:r>
          </a:p>
          <a:p>
            <a:r>
              <a:rPr lang="en-US" dirty="0"/>
              <a:t>See description in Learning Suite</a:t>
            </a:r>
          </a:p>
          <a:p>
            <a:pPr lvl="1"/>
            <a:r>
              <a:rPr lang="en-US" dirty="0"/>
              <a:t>Remember your example instance!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5CBAF-02A7-9C47-9F5A-4825CF5DD19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5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D29E6-C76D-C840-866B-2ADB1B2D5BFC}" type="slidenum">
              <a:rPr lang="en-US" smtClean="0">
                <a:latin typeface="Times New Roman" pitchFamily="1" charset="0"/>
              </a:rPr>
              <a:pPr/>
              <a:t>34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Feature Selection, Preparation, and Reduction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Learning accuracy depends on the data!</a:t>
            </a:r>
          </a:p>
          <a:p>
            <a:pPr lvl="1" eaLnBrk="1" hangingPunct="1"/>
            <a:r>
              <a:rPr lang="en-US" i="1"/>
              <a:t>Is the data representative of future novel cases</a:t>
            </a:r>
            <a:r>
              <a:rPr lang="en-US"/>
              <a:t> - critical</a:t>
            </a:r>
          </a:p>
          <a:p>
            <a:pPr lvl="1" eaLnBrk="1" hangingPunct="1"/>
            <a:r>
              <a:rPr lang="en-US"/>
              <a:t>Relevance</a:t>
            </a:r>
          </a:p>
          <a:p>
            <a:pPr lvl="1" eaLnBrk="1" hangingPunct="1"/>
            <a:r>
              <a:rPr lang="en-US"/>
              <a:t>Amount</a:t>
            </a:r>
          </a:p>
          <a:p>
            <a:pPr lvl="1" eaLnBrk="1" hangingPunct="1"/>
            <a:r>
              <a:rPr lang="en-US"/>
              <a:t>Quality</a:t>
            </a:r>
          </a:p>
          <a:p>
            <a:pPr lvl="2" eaLnBrk="1" hangingPunct="1"/>
            <a:r>
              <a:rPr lang="en-US">
                <a:ea typeface="ＭＳ Ｐゴシック" pitchFamily="1" charset="-128"/>
              </a:rPr>
              <a:t>Noise</a:t>
            </a:r>
          </a:p>
          <a:p>
            <a:pPr lvl="2" eaLnBrk="1" hangingPunct="1"/>
            <a:r>
              <a:rPr lang="en-US">
                <a:ea typeface="ＭＳ Ｐゴシック" pitchFamily="1" charset="-128"/>
              </a:rPr>
              <a:t>Missing Data</a:t>
            </a:r>
          </a:p>
          <a:p>
            <a:pPr lvl="2" eaLnBrk="1" hangingPunct="1"/>
            <a:r>
              <a:rPr lang="en-US">
                <a:ea typeface="ＭＳ Ｐゴシック" pitchFamily="1" charset="-128"/>
              </a:rPr>
              <a:t>Skew</a:t>
            </a:r>
          </a:p>
          <a:p>
            <a:pPr lvl="1" eaLnBrk="1" hangingPunct="1"/>
            <a:r>
              <a:rPr lang="en-US"/>
              <a:t>Proper Representation</a:t>
            </a:r>
          </a:p>
          <a:p>
            <a:pPr lvl="1" eaLnBrk="1" hangingPunct="1"/>
            <a:r>
              <a:rPr lang="en-US"/>
              <a:t>How much of the data is labeled (output target) vs. unlabeled</a:t>
            </a:r>
          </a:p>
          <a:p>
            <a:pPr lvl="1" eaLnBrk="1" hangingPunct="1"/>
            <a:r>
              <a:rPr lang="en-US"/>
              <a:t>Is the number of features/dimensions reasonable?</a:t>
            </a:r>
          </a:p>
          <a:p>
            <a:pPr lvl="2" eaLnBrk="1" hangingPunct="1"/>
            <a:r>
              <a:rPr lang="en-US">
                <a:ea typeface="ＭＳ Ｐゴシック" pitchFamily="1" charset="-128"/>
              </a:rPr>
              <a:t>Reduction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2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Gathering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l"/>
              <a:defRPr/>
            </a:pPr>
            <a:r>
              <a:rPr lang="en-US" dirty="0"/>
              <a:t>Consider the task – What kinds of features could help</a:t>
            </a:r>
          </a:p>
          <a:p>
            <a:pPr>
              <a:buFont typeface="Wingdings" charset="2"/>
              <a:buChar char="l"/>
              <a:defRPr/>
            </a:pPr>
            <a:r>
              <a:rPr lang="en-US" dirty="0"/>
              <a:t>Data availability</a:t>
            </a:r>
          </a:p>
          <a:p>
            <a:pPr lvl="1">
              <a:defRPr/>
            </a:pPr>
            <a:r>
              <a:rPr lang="en-US" dirty="0"/>
              <a:t>Significant diversity in cost of gathering different features</a:t>
            </a:r>
          </a:p>
          <a:p>
            <a:pPr lvl="1">
              <a:defRPr/>
            </a:pPr>
            <a:r>
              <a:rPr lang="en-US" dirty="0"/>
              <a:t>More the better (in terms of number of instances, not necessarily in terms of number of dimensions/features)</a:t>
            </a:r>
          </a:p>
          <a:p>
            <a:pPr lvl="2">
              <a:buFont typeface="Wingdings" charset="2"/>
              <a:buChar char="l"/>
              <a:defRPr/>
            </a:pPr>
            <a:r>
              <a:rPr lang="en-US" dirty="0"/>
              <a:t>The more features you have the more data you need</a:t>
            </a:r>
          </a:p>
          <a:p>
            <a:pPr lvl="1">
              <a:defRPr/>
            </a:pPr>
            <a:r>
              <a:rPr lang="en-US" dirty="0"/>
              <a:t>Data augmentation, Jitter – Increased data can help with overfit – handle with care!</a:t>
            </a:r>
          </a:p>
          <a:p>
            <a:pPr>
              <a:buFont typeface="Wingdings" charset="2"/>
              <a:buChar char="l"/>
              <a:defRPr/>
            </a:pPr>
            <a:r>
              <a:rPr lang="en-US" dirty="0"/>
              <a:t>Labeled data is best</a:t>
            </a:r>
          </a:p>
          <a:p>
            <a:pPr>
              <a:buFont typeface="Wingdings" charset="2"/>
              <a:buChar char="l"/>
              <a:defRPr/>
            </a:pPr>
            <a:r>
              <a:rPr lang="en-US" dirty="0"/>
              <a:t>If not labeled</a:t>
            </a:r>
          </a:p>
          <a:p>
            <a:pPr lvl="1">
              <a:defRPr/>
            </a:pPr>
            <a:r>
              <a:rPr lang="en-US" dirty="0"/>
              <a:t>Could set up studies/experts to obtain labeled data </a:t>
            </a:r>
          </a:p>
          <a:p>
            <a:pPr lvl="1">
              <a:defRPr/>
            </a:pPr>
            <a:r>
              <a:rPr lang="en-US" dirty="0"/>
              <a:t>Use unsupervised and semi-supervised techniques</a:t>
            </a:r>
          </a:p>
          <a:p>
            <a:pPr lvl="2">
              <a:buFont typeface="Wingdings" charset="2"/>
              <a:buChar char="l"/>
              <a:defRPr/>
            </a:pPr>
            <a:r>
              <a:rPr lang="en-US" dirty="0"/>
              <a:t>Clustering</a:t>
            </a:r>
          </a:p>
          <a:p>
            <a:pPr lvl="2">
              <a:buFont typeface="Wingdings" charset="2"/>
              <a:buChar char="l"/>
              <a:defRPr/>
            </a:pPr>
            <a:r>
              <a:rPr lang="en-US" dirty="0"/>
              <a:t>Active Learning, Bootstrapping, Oracle Learning, etc.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D7E58-A5F5-F64E-9E4A-C292C2EBF1BC}" type="slidenum">
              <a:rPr lang="en-US" smtClean="0">
                <a:latin typeface="Times New Roman" pitchFamily="1" charset="0"/>
              </a:rPr>
              <a:pPr/>
              <a:t>35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06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Feature Selection - Examples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Invariant Data</a:t>
            </a:r>
          </a:p>
          <a:p>
            <a:pPr lvl="1"/>
            <a:r>
              <a:rPr lang="en-US" dirty="0"/>
              <a:t>For character recognition: Size, Rotation, Translation Invariance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Especially important for visual tasks</a:t>
            </a:r>
          </a:p>
          <a:p>
            <a:pPr lvl="1"/>
            <a:r>
              <a:rPr lang="en-US" dirty="0"/>
              <a:t>Chess board features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Is vector of board state invariant?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Character Recognition Class Assignment Example</a:t>
            </a:r>
          </a:p>
          <a:p>
            <a:pPr lvl="1"/>
            <a:r>
              <a:rPr lang="en-US" dirty="0"/>
              <a:t>Assume we want to draw a character with an electronic pen and have the system output which character it is</a:t>
            </a:r>
          </a:p>
          <a:p>
            <a:pPr lvl="1"/>
            <a:r>
              <a:rPr lang="en-US" dirty="0"/>
              <a:t>What features should we use and how would we train/test the system?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Feature Selection and Reduction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2B570-2F65-FF42-9211-678A20A6F9B7}" type="slidenum">
              <a:rPr lang="en-US" smtClean="0">
                <a:latin typeface="Times New Roman" pitchFamily="1" charset="0"/>
              </a:rPr>
              <a:pPr/>
              <a:t>36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Gather More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trying to improve performance, you may need </a:t>
            </a:r>
          </a:p>
          <a:p>
            <a:pPr lvl="1"/>
            <a:r>
              <a:rPr lang="en-US" dirty="0"/>
              <a:t>More Data</a:t>
            </a:r>
          </a:p>
          <a:p>
            <a:pPr lvl="1"/>
            <a:r>
              <a:rPr lang="en-US" dirty="0"/>
              <a:t>Better Input Features</a:t>
            </a:r>
          </a:p>
          <a:p>
            <a:pPr lvl="1"/>
            <a:r>
              <a:rPr lang="en-US" dirty="0"/>
              <a:t>Different Machine learning models or hyperparameters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One way to decide if you need more/better data</a:t>
            </a:r>
          </a:p>
          <a:p>
            <a:pPr lvl="1"/>
            <a:r>
              <a:rPr lang="en-US" dirty="0"/>
              <a:t>Compare your accuracy on training and test set</a:t>
            </a:r>
          </a:p>
          <a:p>
            <a:pPr lvl="1"/>
            <a:r>
              <a:rPr lang="en-US" dirty="0"/>
              <a:t>If bad training set accuracy then you probably need better data, features, noise handling, etc., or you might need a different learning model/hyperparameters</a:t>
            </a:r>
          </a:p>
          <a:p>
            <a:pPr lvl="1"/>
            <a:r>
              <a:rPr lang="en-US" dirty="0"/>
              <a:t>If test set accuracy is much worse than training set accuracy then gathering more data is usually a good direction, though overfit or learning model/hyperparameters could still be a major issue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Feature Selection and 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5CBAF-02A7-9C47-9F5A-4825CF5DD19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7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dirty="0"/>
              <a:t>Linear Regression Regularization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Keep the model as simple as possible while still being accurate</a:t>
            </a:r>
          </a:p>
          <a:p>
            <a:pPr lvl="1"/>
            <a:r>
              <a:rPr lang="en-US" dirty="0"/>
              <a:t>For regression, keep the function smooth</a:t>
            </a:r>
          </a:p>
          <a:p>
            <a:r>
              <a:rPr lang="en-US" dirty="0"/>
              <a:t>Regularization approach: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updated loss function</a:t>
            </a:r>
            <a:endParaRPr lang="en-US" dirty="0"/>
          </a:p>
          <a:p>
            <a:pPr lvl="1"/>
            <a:r>
              <a:rPr lang="en-US" dirty="0"/>
              <a:t>Minimize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F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 =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Error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 +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λ·Complexity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Tradeoff training accuracy vs complexity</a:t>
            </a:r>
            <a:endParaRPr lang="en-US" dirty="0"/>
          </a:p>
          <a:p>
            <a:r>
              <a:rPr lang="en-US" dirty="0"/>
              <a:t>Ridge Regression (L2 regularization) –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Minimize: </a:t>
            </a:r>
          </a:p>
          <a:p>
            <a:pPr lvl="1"/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F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 =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TSS(</a:t>
            </a:r>
            <a:r>
              <a:rPr lang="en-US" b="1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)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+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λ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||</a:t>
            </a:r>
            <a:r>
              <a:rPr lang="en-US" b="1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||</a:t>
            </a:r>
            <a:r>
              <a:rPr lang="en-US" i="1" baseline="30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 = </a:t>
            </a:r>
            <a:r>
              <a:rPr lang="en-US" sz="1800" i="1" dirty="0">
                <a:latin typeface="Symbol" pitchFamily="1" charset="2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>
                <a:latin typeface="Symbol" pitchFamily="1" charset="2"/>
                <a:ea typeface="ＭＳ Ｐゴシック" pitchFamily="1" charset="-128"/>
              </a:rPr>
              <a:t>S</a:t>
            </a:r>
            <a:r>
              <a:rPr lang="en-US" dirty="0">
                <a:ea typeface="ＭＳ Ｐゴシック" pitchFamily="1" charset="-128"/>
              </a:rPr>
              <a:t> (</a:t>
            </a:r>
            <a:r>
              <a:rPr lang="en-US" i="1" dirty="0" err="1">
                <a:ea typeface="ＭＳ Ｐゴシック" pitchFamily="1" charset="-128"/>
              </a:rPr>
              <a:t>predicted</a:t>
            </a:r>
            <a:r>
              <a:rPr lang="en-US" i="1" baseline="-25000" dirty="0" err="1">
                <a:ea typeface="ＭＳ Ｐゴシック" pitchFamily="1" charset="-128"/>
              </a:rPr>
              <a:t>i</a:t>
            </a:r>
            <a:r>
              <a:rPr lang="en-US" i="1" dirty="0">
                <a:ea typeface="ＭＳ Ｐゴシック" pitchFamily="1" charset="-128"/>
              </a:rPr>
              <a:t> – </a:t>
            </a:r>
            <a:r>
              <a:rPr lang="en-US" i="1" dirty="0" err="1">
                <a:ea typeface="ＭＳ Ｐゴシック" pitchFamily="1" charset="-128"/>
              </a:rPr>
              <a:t>actual</a:t>
            </a:r>
            <a:r>
              <a:rPr lang="en-US" i="1" baseline="-25000" dirty="0" err="1">
                <a:ea typeface="ＭＳ Ｐゴシック" pitchFamily="1" charset="-128"/>
              </a:rPr>
              <a:t>i</a:t>
            </a:r>
            <a:r>
              <a:rPr lang="en-US" dirty="0">
                <a:ea typeface="ＭＳ Ｐゴシック" pitchFamily="1" charset="-128"/>
              </a:rPr>
              <a:t>)</a:t>
            </a:r>
            <a:r>
              <a:rPr lang="en-US" baseline="30000" dirty="0">
                <a:ea typeface="ＭＳ Ｐゴシック" pitchFamily="1" charset="-128"/>
              </a:rPr>
              <a:t>2 </a:t>
            </a:r>
            <a:r>
              <a:rPr lang="en-US" dirty="0">
                <a:ea typeface="ＭＳ Ｐゴシック" pitchFamily="1" charset="-128"/>
              </a:rPr>
              <a:t>+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λ</a:t>
            </a:r>
            <a:r>
              <a:rPr lang="en-US" dirty="0">
                <a:latin typeface="Symbol" pitchFamily="1" charset="2"/>
                <a:ea typeface="ＭＳ Ｐゴシック" pitchFamily="1" charset="-128"/>
              </a:rPr>
              <a:t>S</a:t>
            </a:r>
            <a:r>
              <a:rPr lang="en-US" i="1" dirty="0">
                <a:ea typeface="ＭＳ Ｐゴシック" pitchFamily="1" charset="-128"/>
              </a:rPr>
              <a:t>w</a:t>
            </a:r>
            <a:r>
              <a:rPr lang="en-US" i="1" baseline="-25000" dirty="0">
                <a:ea typeface="ＭＳ Ｐゴシック" pitchFamily="1" charset="-128"/>
              </a:rPr>
              <a:t>i</a:t>
            </a:r>
            <a:r>
              <a:rPr lang="en-US" baseline="30000" dirty="0">
                <a:ea typeface="ＭＳ Ｐゴシック" pitchFamily="1" charset="-128"/>
              </a:rPr>
              <a:t>2</a:t>
            </a:r>
            <a:endParaRPr lang="en-US" i="1" dirty="0"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1224"/>
              </a:spcBef>
              <a:spcAft>
                <a:spcPts val="600"/>
              </a:spcAft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Gradient of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F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): 			          (Weight decay, not bias weight)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regression with just the original features cannot overfit, but regularization useful when the features are a non-linear transform of the initial features (e.g. polynomials in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x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/>
            <a:r>
              <a:rPr lang="en-US" dirty="0"/>
              <a:t>Lasso regression uses an L1 vs an L2 weight penalty: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λ</a:t>
            </a:r>
            <a:r>
              <a:rPr lang="en-US" dirty="0" err="1">
                <a:latin typeface="Symbol" pitchFamily="1" charset="2"/>
                <a:ea typeface="ＭＳ Ｐゴシック" pitchFamily="1" charset="-128"/>
              </a:rPr>
              <a:t>S|</a:t>
            </a:r>
            <a:r>
              <a:rPr lang="en-US" i="1" dirty="0" err="1">
                <a:ea typeface="ＭＳ Ｐゴシック" pitchFamily="1" charset="-128"/>
              </a:rPr>
              <a:t>w</a:t>
            </a:r>
            <a:r>
              <a:rPr lang="en-US" i="1" baseline="-25000" dirty="0" err="1">
                <a:ea typeface="ＭＳ Ｐゴシック" pitchFamily="1" charset="-128"/>
              </a:rPr>
              <a:t>i</a:t>
            </a:r>
            <a:r>
              <a:rPr lang="en-US" dirty="0">
                <a:latin typeface="Symbol" pitchFamily="1" charset="2"/>
                <a:ea typeface="ＭＳ Ｐゴシック" pitchFamily="1" charset="-128"/>
              </a:rPr>
              <a:t>| </a:t>
            </a:r>
            <a:r>
              <a:rPr lang="en-US" dirty="0"/>
              <a:t>and thus decay is just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λ</a:t>
            </a:r>
            <a:r>
              <a:rPr lang="en-US" dirty="0"/>
              <a:t> since derivative drops weight from the term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Sometimes called shrinkage models – decrease/shrink weights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59994-5956-EC4E-A50F-7EFDD73B51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17616"/>
              </p:ext>
            </p:extLst>
          </p:nvPr>
        </p:nvGraphicFramePr>
        <p:xfrm>
          <a:off x="3124200" y="3756974"/>
          <a:ext cx="2351101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5100" imgH="215900" progId="Equation.3">
                  <p:embed/>
                </p:oleObj>
              </mc:Choice>
              <mc:Fallback>
                <p:oleObj name="Equation" r:id="rId3" imgW="1435100" imgH="2159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56974"/>
                        <a:ext cx="2351101" cy="3540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7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2AF6-C2B0-5947-9EA3-48F96DBF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Ridge Regression Example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AF7BD2-70B6-6F49-B10A-CD4B0BCBE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841674"/>
            <a:ext cx="7772400" cy="408905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CCC82-2D0D-3C4C-A07D-74176726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472 - Inductive Bias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4521D-D78A-B745-8281-EA319434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6966-8D74-194A-BDD2-A9D4081699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Hypothesis Space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The Hypothesis space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is the set of all possible models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which can be learned by the current learning algorithm</a:t>
            </a:r>
          </a:p>
          <a:p>
            <a:pPr lvl="1" eaLnBrk="1" hangingPunct="1"/>
            <a:r>
              <a:rPr lang="en-US" dirty="0"/>
              <a:t>e.g. Set of possible weight settings for a perceptron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Restricted hypothesis space</a:t>
            </a:r>
          </a:p>
          <a:p>
            <a:pPr lvl="1" eaLnBrk="1" hangingPunct="1"/>
            <a:r>
              <a:rPr lang="en-US" dirty="0"/>
              <a:t>Can be easier to search</a:t>
            </a:r>
          </a:p>
          <a:p>
            <a:pPr lvl="1" eaLnBrk="1" hangingPunct="1"/>
            <a:r>
              <a:rPr lang="en-US" dirty="0"/>
              <a:t>May avoid overfit since they are usually simpler (e.g. linear or low order decision surface)</a:t>
            </a:r>
          </a:p>
          <a:p>
            <a:pPr lvl="1" eaLnBrk="1" hangingPunct="1"/>
            <a:r>
              <a:rPr lang="en-US" dirty="0"/>
              <a:t>Often will underfit – </a:t>
            </a:r>
            <a:r>
              <a:rPr lang="en-US" dirty="0" err="1"/>
              <a:t>e.g</a:t>
            </a:r>
            <a:r>
              <a:rPr lang="en-US" dirty="0"/>
              <a:t> linear models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Unrestricted Hypothesis Space</a:t>
            </a:r>
          </a:p>
          <a:p>
            <a:pPr lvl="1" eaLnBrk="1" hangingPunct="1"/>
            <a:r>
              <a:rPr lang="en-US" dirty="0"/>
              <a:t>Can represent any possible function and thus can fit the training set well – Includes most of the powerful ML algorithms</a:t>
            </a:r>
          </a:p>
          <a:p>
            <a:pPr lvl="1" eaLnBrk="1" hangingPunct="1"/>
            <a:r>
              <a:rPr lang="en-US" dirty="0"/>
              <a:t>However, mechanisms must be used to avoid overfit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DFD26-BBF3-704E-AA33-B3DBCA55CB7C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DD909-25C2-B448-8A7E-D362CD066003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944" y="125691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Avoiding Overfit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63890"/>
            <a:ext cx="7772400" cy="5284509"/>
          </a:xfrm>
        </p:spPr>
        <p:txBody>
          <a:bodyPr>
            <a:normAutofit fontScale="92500" lnSpcReduction="10000"/>
          </a:bodyPr>
          <a:lstStyle/>
          <a:p>
            <a:pPr marL="342900" lvl="1" indent="-342900" eaLnBrk="1" hangingPunct="1"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1900" dirty="0"/>
              <a:t>Regularization: </a:t>
            </a:r>
            <a:r>
              <a:rPr lang="en-US" sz="1900" i="1" dirty="0"/>
              <a:t>any modiﬁcation we make to learning algorithm that is intended to reduce its generalization error but not its training error</a:t>
            </a:r>
            <a:endParaRPr lang="en-US" sz="1900" dirty="0"/>
          </a:p>
          <a:p>
            <a:pPr eaLnBrk="1" hangingPunct="1"/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Occam’s Razor – William of Ockham (c. 1287-1347)</a:t>
            </a:r>
          </a:p>
          <a:p>
            <a:pPr lvl="1" eaLnBrk="1" hangingPunct="1"/>
            <a:r>
              <a:rPr lang="en-US" sz="1700" dirty="0">
                <a:ea typeface="ＭＳ Ｐゴシック" pitchFamily="1" charset="-128"/>
                <a:cs typeface="ＭＳ Ｐゴシック" pitchFamily="1" charset="-128"/>
              </a:rPr>
              <a:t>Favor simplest explanation which fits the data</a:t>
            </a:r>
          </a:p>
          <a:p>
            <a:pPr eaLnBrk="1" hangingPunct="1"/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General Key: Focus on patterns/rules that really matter and ignore others</a:t>
            </a:r>
          </a:p>
          <a:p>
            <a:pPr eaLnBrk="1" hangingPunct="1"/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Simplest accurate model: accuracy vs. complexity trade-off.  Find 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h 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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 which minimizes an objective function of the form:</a:t>
            </a:r>
          </a:p>
          <a:p>
            <a:pPr algn="ctr" eaLnBrk="1" hangingPunct="1">
              <a:buFont typeface="Wingdings" pitchFamily="1" charset="2"/>
              <a:buNone/>
            </a:pP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F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) = 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Error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) + </a:t>
            </a:r>
            <a:r>
              <a:rPr lang="en-US" sz="1900" i="1" dirty="0" err="1">
                <a:ea typeface="ＭＳ Ｐゴシック" pitchFamily="1" charset="-128"/>
                <a:cs typeface="ＭＳ Ｐゴシック" pitchFamily="1" charset="-128"/>
              </a:rPr>
              <a:t>λ·Complexity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 eaLnBrk="1" hangingPunct="1"/>
            <a:r>
              <a:rPr lang="en-US" sz="1600" dirty="0"/>
              <a:t>Complexity could be number of nodes, size of tree, magnitude of weights, etc.</a:t>
            </a:r>
            <a:endParaRPr lang="en-US" sz="1900" dirty="0"/>
          </a:p>
          <a:p>
            <a:pPr eaLnBrk="1" hangingPunct="1"/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More Training Data (vs. overtraining on same data)</a:t>
            </a:r>
          </a:p>
          <a:p>
            <a:pPr lvl="1" eaLnBrk="1" hangingPunct="1"/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Data set augmentation – Fake data, Can be very effective, Jitter, but take care</a:t>
            </a:r>
            <a:r>
              <a:rPr lang="is-IS" sz="1600" dirty="0">
                <a:ea typeface="ＭＳ Ｐゴシック" pitchFamily="1" charset="-128"/>
                <a:cs typeface="ＭＳ Ｐゴシック" pitchFamily="1" charset="-128"/>
              </a:rPr>
              <a:t>…</a:t>
            </a:r>
          </a:p>
          <a:p>
            <a:pPr lvl="1" eaLnBrk="1" hangingPunct="1"/>
            <a:r>
              <a:rPr lang="is-IS" sz="1600" dirty="0">
                <a:ea typeface="ＭＳ Ｐゴシック" pitchFamily="1" charset="-128"/>
                <a:cs typeface="ＭＳ Ｐゴシック" pitchFamily="1" charset="-128"/>
              </a:rPr>
              <a:t>Denoising – add random noise to inputs during training – can act as a regularizer</a:t>
            </a:r>
          </a:p>
          <a:p>
            <a:pPr lvl="1" eaLnBrk="1" hangingPunct="1"/>
            <a:r>
              <a:rPr lang="is-IS" sz="1600" dirty="0">
                <a:ea typeface="ＭＳ Ｐゴシック" pitchFamily="1" charset="-128"/>
                <a:cs typeface="ＭＳ Ｐゴシック" pitchFamily="1" charset="-128"/>
              </a:rPr>
              <a:t>Adding noise to models. </a:t>
            </a:r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e</a:t>
            </a:r>
            <a:r>
              <a:rPr lang="is-IS" sz="1600" dirty="0">
                <a:ea typeface="ＭＳ Ｐゴシック" pitchFamily="1" charset="-128"/>
                <a:cs typeface="ＭＳ Ｐゴシック" pitchFamily="1" charset="-128"/>
              </a:rPr>
              <a:t>.g. (Random Forests, Dropout , discuss with ensembles)</a:t>
            </a:r>
            <a:endParaRPr lang="en-US" sz="1600" dirty="0">
              <a:ea typeface="ＭＳ Ｐゴシック" pitchFamily="1" charset="-128"/>
              <a:cs typeface="ＭＳ Ｐゴシック" pitchFamily="1" charset="-128"/>
            </a:endParaRPr>
          </a:p>
          <a:p>
            <a:pPr eaLnBrk="1" hangingPunct="1"/>
            <a:r>
              <a:rPr lang="en-US" sz="1900" i="1" dirty="0">
                <a:ea typeface="ＭＳ Ｐゴシック" pitchFamily="1" charset="-128"/>
                <a:cs typeface="ＭＳ Ｐゴシック" pitchFamily="1" charset="-128"/>
              </a:rPr>
              <a:t>Early Stopping </a:t>
            </a:r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– Very common regularization approach: Start with simple model (small parameters/weights) and stop training as soon as we attain good generalization accuracy (and before parameters get large)</a:t>
            </a:r>
          </a:p>
          <a:p>
            <a:pPr lvl="1" eaLnBrk="1" hangingPunct="1"/>
            <a:r>
              <a:rPr lang="en-US" sz="1700" dirty="0">
                <a:ea typeface="ＭＳ Ｐゴシック" pitchFamily="1" charset="-128"/>
                <a:cs typeface="ＭＳ Ｐゴシック" pitchFamily="1" charset="-128"/>
              </a:rPr>
              <a:t>Common early stopping approach is to use a validation set (next slide)</a:t>
            </a:r>
          </a:p>
          <a:p>
            <a:pPr eaLnBrk="1" hangingPunct="1"/>
            <a:r>
              <a:rPr lang="en-US" sz="1900" dirty="0">
                <a:ea typeface="ＭＳ Ｐゴシック" pitchFamily="1" charset="-128"/>
                <a:cs typeface="ＭＳ Ｐゴシック" pitchFamily="1" charset="-128"/>
              </a:rPr>
              <a:t>We will discuss other model specific approaches with specific models</a:t>
            </a:r>
          </a:p>
          <a:p>
            <a:pPr eaLnBrk="1" hangingPunct="1">
              <a:buFont typeface="Wingdings" pitchFamily="1" charset="2"/>
              <a:buNone/>
            </a:pP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472 - Inductive Bias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9461E-4921-9D4E-9B1F-65514E4C9D19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Early Stopping/Model Selection with a Validation Set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35501"/>
            <a:ext cx="7772400" cy="284955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There is a different model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after each epoch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Select a model in the area where the validation set accuracy flattens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Keep </a:t>
            </a:r>
            <a:r>
              <a:rPr lang="en-US" sz="2000" i="1" dirty="0" err="1">
                <a:ea typeface="ＭＳ Ｐゴシック" pitchFamily="1" charset="-128"/>
                <a:cs typeface="ＭＳ Ｐゴシック" pitchFamily="1" charset="-128"/>
              </a:rPr>
              <a:t>bssf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(Best Solution So Far). Once you go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epochs with no improvement stop and use the parameters at the </a:t>
            </a:r>
            <a:r>
              <a:rPr lang="en-US" sz="2000" i="1" dirty="0" err="1">
                <a:ea typeface="ＭＳ Ｐゴシック" pitchFamily="1" charset="-128"/>
                <a:cs typeface="ＭＳ Ｐゴシック" pitchFamily="1" charset="-128"/>
              </a:rPr>
              <a:t>bssf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w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epochs ago.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The validation set comes out of training set data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Still need a separate test set to use after selecting model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to predict future accuracy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Simple and unobtrusive, does not change objective function, </a:t>
            </a:r>
            <a:r>
              <a:rPr lang="en-US" sz="2000" dirty="0" err="1">
                <a:ea typeface="ＭＳ Ｐゴシック" pitchFamily="1" charset="-128"/>
                <a:cs typeface="ＭＳ Ｐゴシック" pitchFamily="1" charset="-128"/>
              </a:rPr>
              <a:t>etc</a:t>
            </a:r>
            <a:endParaRPr lang="en-US" sz="2000" dirty="0">
              <a:ea typeface="ＭＳ Ｐゴシック" pitchFamily="1" charset="-128"/>
              <a:cs typeface="ＭＳ Ｐゴシック" pitchFamily="1" charset="-128"/>
            </a:endParaRPr>
          </a:p>
          <a:p>
            <a:pPr lvl="1" eaLnBrk="1" hangingPunct="1"/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Can be done in parallel on a separate processor</a:t>
            </a:r>
          </a:p>
          <a:p>
            <a:pPr lvl="1" eaLnBrk="1" hangingPunct="1"/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Can be used alone or in conjunction with other regularization approaches</a:t>
            </a:r>
          </a:p>
          <a:p>
            <a:pPr eaLnBrk="1" hangingPunct="1"/>
            <a:endParaRPr lang="en-US" sz="2000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1676400" y="1447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>
            <a:off x="1676400" y="2971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3108325" y="2936875"/>
            <a:ext cx="305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Epochs (new </a:t>
            </a:r>
            <a:r>
              <a:rPr lang="en-US" i="1"/>
              <a:t>h</a:t>
            </a:r>
            <a:r>
              <a:rPr lang="en-US"/>
              <a:t> at each)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974725" y="179387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SSE</a:t>
            </a:r>
          </a:p>
        </p:txBody>
      </p:sp>
      <p:sp>
        <p:nvSpPr>
          <p:cNvPr id="34826" name="Freeform 8"/>
          <p:cNvSpPr>
            <a:spLocks/>
          </p:cNvSpPr>
          <p:nvPr/>
        </p:nvSpPr>
        <p:spPr bwMode="auto">
          <a:xfrm>
            <a:off x="1714500" y="1516063"/>
            <a:ext cx="4381500" cy="1379537"/>
          </a:xfrm>
          <a:custGeom>
            <a:avLst/>
            <a:gdLst>
              <a:gd name="T0" fmla="*/ 0 w 2760"/>
              <a:gd name="T1" fmla="*/ 0 h 869"/>
              <a:gd name="T2" fmla="*/ 2147483647 w 2760"/>
              <a:gd name="T3" fmla="*/ 2147483647 h 869"/>
              <a:gd name="T4" fmla="*/ 2147483647 w 2760"/>
              <a:gd name="T5" fmla="*/ 2147483647 h 869"/>
              <a:gd name="T6" fmla="*/ 0 60000 65536"/>
              <a:gd name="T7" fmla="*/ 0 60000 65536"/>
              <a:gd name="T8" fmla="*/ 0 60000 65536"/>
              <a:gd name="T9" fmla="*/ 0 w 2760"/>
              <a:gd name="T10" fmla="*/ 0 h 869"/>
              <a:gd name="T11" fmla="*/ 2760 w 2760"/>
              <a:gd name="T12" fmla="*/ 869 h 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0" h="869">
                <a:moveTo>
                  <a:pt x="0" y="0"/>
                </a:moveTo>
                <a:cubicBezTo>
                  <a:pt x="84" y="113"/>
                  <a:pt x="44" y="532"/>
                  <a:pt x="504" y="677"/>
                </a:cubicBezTo>
                <a:cubicBezTo>
                  <a:pt x="964" y="822"/>
                  <a:pt x="2384" y="837"/>
                  <a:pt x="2760" y="869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Freeform 9"/>
          <p:cNvSpPr>
            <a:spLocks/>
          </p:cNvSpPr>
          <p:nvPr/>
        </p:nvSpPr>
        <p:spPr bwMode="auto">
          <a:xfrm>
            <a:off x="1752600" y="1447800"/>
            <a:ext cx="4389438" cy="1255713"/>
          </a:xfrm>
          <a:custGeom>
            <a:avLst/>
            <a:gdLst>
              <a:gd name="T0" fmla="*/ 0 w 2765"/>
              <a:gd name="T1" fmla="*/ 0 h 791"/>
              <a:gd name="T2" fmla="*/ 2147483647 w 2765"/>
              <a:gd name="T3" fmla="*/ 2147483647 h 791"/>
              <a:gd name="T4" fmla="*/ 2147483647 w 2765"/>
              <a:gd name="T5" fmla="*/ 2147483647 h 791"/>
              <a:gd name="T6" fmla="*/ 0 60000 65536"/>
              <a:gd name="T7" fmla="*/ 0 60000 65536"/>
              <a:gd name="T8" fmla="*/ 0 60000 65536"/>
              <a:gd name="T9" fmla="*/ 0 w 2765"/>
              <a:gd name="T10" fmla="*/ 0 h 791"/>
              <a:gd name="T11" fmla="*/ 2765 w 2765"/>
              <a:gd name="T12" fmla="*/ 791 h 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5" h="791">
                <a:moveTo>
                  <a:pt x="0" y="0"/>
                </a:moveTo>
                <a:cubicBezTo>
                  <a:pt x="84" y="113"/>
                  <a:pt x="43" y="563"/>
                  <a:pt x="504" y="677"/>
                </a:cubicBezTo>
                <a:cubicBezTo>
                  <a:pt x="965" y="791"/>
                  <a:pt x="2294" y="684"/>
                  <a:pt x="2765" y="686"/>
                </a:cubicBezTo>
              </a:path>
            </a:pathLst>
          </a:custGeom>
          <a:noFill/>
          <a:ln w="12700">
            <a:solidFill>
              <a:srgbClr val="66FF66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6096000" y="2286000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Validation Set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/>
        </p:nvSpPr>
        <p:spPr bwMode="auto">
          <a:xfrm>
            <a:off x="6096000" y="27432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Training 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472 - Inductive Bias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2F6C0-9D7D-444E-BABA-B43C446A6D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Inductive Bias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6553200" cy="4953000"/>
          </a:xfrm>
        </p:spPr>
        <p:txBody>
          <a:bodyPr/>
          <a:lstStyle/>
          <a:p>
            <a:pPr eaLnBrk="1" hangingPunct="1"/>
            <a:r>
              <a:rPr lang="en-US" sz="2000" dirty="0"/>
              <a:t>The approach used to decide how to generalize novel cases</a:t>
            </a:r>
          </a:p>
          <a:p>
            <a:pPr eaLnBrk="1" hangingPunct="1"/>
            <a:r>
              <a:rPr lang="en-US" sz="2000" dirty="0"/>
              <a:t>A common approach is Occam’s Razor – The </a:t>
            </a:r>
            <a:r>
              <a:rPr lang="en-US" sz="2000" i="1" dirty="0"/>
              <a:t>simplest </a:t>
            </a:r>
            <a:r>
              <a:rPr lang="en-US" sz="2000" dirty="0"/>
              <a:t>hypothesis which </a:t>
            </a:r>
            <a:r>
              <a:rPr lang="en-US" sz="2000" i="1" dirty="0"/>
              <a:t>explains/fits</a:t>
            </a:r>
            <a:r>
              <a:rPr lang="en-US" sz="2000" dirty="0"/>
              <a:t> the data is usually the best</a:t>
            </a:r>
          </a:p>
          <a:p>
            <a:pPr eaLnBrk="1" hangingPunct="1"/>
            <a:r>
              <a:rPr lang="en-US" sz="2000" dirty="0"/>
              <a:t>Many other rationale biases and variations</a:t>
            </a:r>
          </a:p>
          <a:p>
            <a:pPr eaLnBrk="1" hangingPunct="1"/>
            <a:endParaRPr lang="en-US" sz="2000" dirty="0"/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34054</TotalTime>
  <Words>4217</Words>
  <Application>Microsoft Macintosh PowerPoint</Application>
  <PresentationFormat>On-screen Show (4:3)</PresentationFormat>
  <Paragraphs>490</Paragraphs>
  <Slides>37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Symbol</vt:lpstr>
      <vt:lpstr>Times New Roman</vt:lpstr>
      <vt:lpstr>Wingdings</vt:lpstr>
      <vt:lpstr>Soaring</vt:lpstr>
      <vt:lpstr>Blank Presentation</vt:lpstr>
      <vt:lpstr>Equation</vt:lpstr>
      <vt:lpstr>Overfit and Inductive Bias: How to generalize on novel data</vt:lpstr>
      <vt:lpstr>Non-Linear Tasks</vt:lpstr>
      <vt:lpstr>Overfitting</vt:lpstr>
      <vt:lpstr>Linear Regression Regularization</vt:lpstr>
      <vt:lpstr>Ridge Regression Example</vt:lpstr>
      <vt:lpstr>Hypothesis Space</vt:lpstr>
      <vt:lpstr>Avoiding Overfit</vt:lpstr>
      <vt:lpstr>Early Stopping/Model Selection with a Validation Set</vt:lpstr>
      <vt:lpstr>Inductive Bias</vt:lpstr>
      <vt:lpstr>** Inductive Bias – Challenge Question **</vt:lpstr>
      <vt:lpstr>One Definition for Inductive Bias</vt:lpstr>
      <vt:lpstr>Inductive Bias Approaches</vt:lpstr>
      <vt:lpstr>Need for Bias</vt:lpstr>
      <vt:lpstr>Need for Bias</vt:lpstr>
      <vt:lpstr>Need for Bias</vt:lpstr>
      <vt:lpstr>Need for Bias</vt:lpstr>
      <vt:lpstr>PowerPoint Presentation</vt:lpstr>
      <vt:lpstr>Learnable Problems</vt:lpstr>
      <vt:lpstr>Computable and Learnable Functions</vt:lpstr>
      <vt:lpstr>Computability and Learnability – Finite Problems</vt:lpstr>
      <vt:lpstr>Computability and Learnability – Finite Problems</vt:lpstr>
      <vt:lpstr>Computability and Learnability – Infinite Problems</vt:lpstr>
      <vt:lpstr>Computability and Learnability – Infinite Problems</vt:lpstr>
      <vt:lpstr>No Free Lunch</vt:lpstr>
      <vt:lpstr>Interesting Problems and Biases</vt:lpstr>
      <vt:lpstr>More on Inductive Bias</vt:lpstr>
      <vt:lpstr>Which Bias is Best?</vt:lpstr>
      <vt:lpstr>Automatic Discovery of Inductive Bias</vt:lpstr>
      <vt:lpstr>Dynamic Inductive Bias in Time</vt:lpstr>
      <vt:lpstr>Dynamic Inductive Bias in Space</vt:lpstr>
      <vt:lpstr>ML Holy Grail:  We want all aspects of the learning mechanism automated, including the Inductive Bias</vt:lpstr>
      <vt:lpstr>BYU Neural Network and Machine Learning Laboratory Work on Automatic Discover of Inductive Bias</vt:lpstr>
      <vt:lpstr>Your Project Proposals</vt:lpstr>
      <vt:lpstr>Feature Selection, Preparation, and Reduction</vt:lpstr>
      <vt:lpstr>Gathering Data</vt:lpstr>
      <vt:lpstr>Feature Selection - Examples</vt:lpstr>
      <vt:lpstr>When to Gather More Data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Bias: How to generalize on novel data</dc:title>
  <cp:lastModifiedBy>Tony Martinez</cp:lastModifiedBy>
  <cp:revision>95</cp:revision>
  <cp:lastPrinted>2018-03-12T19:31:17Z</cp:lastPrinted>
  <dcterms:created xsi:type="dcterms:W3CDTF">2014-01-23T20:21:14Z</dcterms:created>
  <dcterms:modified xsi:type="dcterms:W3CDTF">2023-09-20T15:35:19Z</dcterms:modified>
</cp:coreProperties>
</file>