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  <p:sldMasterId id="2147484269" r:id="rId2"/>
  </p:sldMasterIdLst>
  <p:notesMasterIdLst>
    <p:notesMasterId r:id="rId16"/>
  </p:notesMasterIdLst>
  <p:handoutMasterIdLst>
    <p:handoutMasterId r:id="rId17"/>
  </p:handoutMasterIdLst>
  <p:sldIdLst>
    <p:sldId id="257" r:id="rId3"/>
    <p:sldId id="259" r:id="rId4"/>
    <p:sldId id="258" r:id="rId5"/>
    <p:sldId id="262" r:id="rId6"/>
    <p:sldId id="263" r:id="rId7"/>
    <p:sldId id="271" r:id="rId8"/>
    <p:sldId id="270" r:id="rId9"/>
    <p:sldId id="264" r:id="rId10"/>
    <p:sldId id="272" r:id="rId11"/>
    <p:sldId id="261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8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8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8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8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66"/>
    <p:restoredTop sz="88427" autoAdjust="0"/>
  </p:normalViewPr>
  <p:slideViewPr>
    <p:cSldViewPr snapToObjects="1">
      <p:cViewPr varScale="1">
        <p:scale>
          <a:sx n="138" d="100"/>
          <a:sy n="138" d="100"/>
        </p:scale>
        <p:origin x="2360" y="176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269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-107" charset="0"/>
              </a:defRPr>
            </a:lvl1pPr>
          </a:lstStyle>
          <a:p>
            <a:pPr>
              <a:defRPr/>
            </a:pPr>
            <a:fld id="{EDED006F-3421-E845-BB4E-43D59D629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4286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-107" charset="0"/>
              </a:defRPr>
            </a:lvl1pPr>
          </a:lstStyle>
          <a:p>
            <a:pPr>
              <a:defRPr/>
            </a:pPr>
            <a:fld id="{90703C8C-BAAF-114C-9FD9-F2D27BFE9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270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Quit a little early so they have</a:t>
            </a:r>
            <a:r>
              <a:rPr lang="en-US" baseline="0" dirty="0"/>
              <a:t> time to discuss final group project issues</a:t>
            </a:r>
            <a:endParaRPr lang="en-US" dirty="0"/>
          </a:p>
          <a:p>
            <a:r>
              <a:rPr lang="en-US" dirty="0">
                <a:latin typeface="Times New Roman" charset="0"/>
                <a:ea typeface="ＭＳ Ｐゴシック" charset="-128"/>
                <a:cs typeface="ＭＳ Ｐゴシック" charset="-128"/>
              </a:rPr>
              <a:t>What MC and LV </a:t>
            </a:r>
            <a:r>
              <a:rPr lang="en-US" dirty="0" err="1">
                <a:latin typeface="Times New Roman" charset="0"/>
                <a:ea typeface="ＭＳ Ｐゴシック" charset="-128"/>
                <a:cs typeface="ＭＳ Ｐゴシック" charset="-128"/>
              </a:rPr>
              <a:t>algs</a:t>
            </a:r>
            <a:r>
              <a:rPr lang="en-US" dirty="0">
                <a:latin typeface="Times New Roman" charset="0"/>
                <a:ea typeface="ＭＳ Ｐゴシック" charset="-128"/>
                <a:cs typeface="ＭＳ Ｐゴシック" charset="-128"/>
              </a:rPr>
              <a:t> have we done already in class?</a:t>
            </a:r>
          </a:p>
          <a:p>
            <a:r>
              <a:rPr lang="en-US" dirty="0">
                <a:latin typeface="Times New Roman" charset="0"/>
                <a:ea typeface="ＭＳ Ｐゴシック" charset="-128"/>
                <a:cs typeface="ＭＳ Ｐゴシック" charset="-128"/>
              </a:rPr>
              <a:t>MC: Fermat, Local Minima</a:t>
            </a:r>
          </a:p>
          <a:p>
            <a:r>
              <a:rPr lang="en-US" dirty="0">
                <a:latin typeface="Times New Roman" charset="0"/>
                <a:ea typeface="ＭＳ Ｐゴシック" charset="-128"/>
                <a:cs typeface="ＭＳ Ｐゴシック" charset="-128"/>
              </a:rPr>
              <a:t>LV: Selection, </a:t>
            </a:r>
            <a:r>
              <a:rPr lang="en-US" dirty="0" err="1">
                <a:latin typeface="Times New Roman" charset="0"/>
                <a:ea typeface="ＭＳ Ｐゴシック" charset="-128"/>
                <a:cs typeface="ＭＳ Ｐゴシック" charset="-128"/>
              </a:rPr>
              <a:t>Quicksort</a:t>
            </a:r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r>
              <a:rPr lang="en-US" dirty="0">
                <a:latin typeface="Times New Roman" charset="0"/>
                <a:ea typeface="ＭＳ Ｐゴシック" charset="-128"/>
                <a:cs typeface="ＭＳ Ｐゴシック" charset="-128"/>
              </a:rPr>
              <a:t>GA: a bit of both since you set how long it runs like Monte Carlo,</a:t>
            </a:r>
            <a:r>
              <a:rPr lang="en-US" baseline="0" dirty="0">
                <a:latin typeface="Times New Roman" charset="0"/>
                <a:ea typeface="ＭＳ Ｐゴシック" charset="-128"/>
                <a:cs typeface="ＭＳ Ｐゴシック" charset="-128"/>
              </a:rPr>
              <a:t> but if you just let it run long enough? it should eventually find optimal (though you wouldn't know when)</a:t>
            </a:r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548074-A042-2943-AC40-EAA27F36DE2B}" type="slidenum">
              <a:rPr lang="en-US" smtClean="0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B46433-C282-8440-BD59-6ACC0605BA2B}" type="slidenum">
              <a:rPr lang="en-US">
                <a:latin typeface="Times New Roman" charset="0"/>
              </a:rPr>
              <a:pPr/>
              <a:t>10</a:t>
            </a:fld>
            <a:endParaRPr lang="en-US">
              <a:latin typeface="Times New Roman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-128"/>
                <a:cs typeface="ＭＳ Ｐゴシック" charset="-128"/>
              </a:rPr>
              <a:t>Why "Las Vegas" – Because the house always wins (correct answer) even though it might take a while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-128"/>
                <a:cs typeface="ＭＳ Ｐゴシック" charset="-128"/>
              </a:rPr>
              <a:t>TSP D&amp;C:  Sub problems are not independent, thus Not if you want optimal, but if multiple drivers are willing to have </a:t>
            </a:r>
            <a:r>
              <a:rPr lang="en-US" dirty="0" err="1">
                <a:latin typeface="Times New Roman" charset="0"/>
                <a:ea typeface="ＭＳ Ｐゴシック" charset="-128"/>
                <a:cs typeface="ＭＳ Ｐゴシック" charset="-128"/>
              </a:rPr>
              <a:t>subcycles</a:t>
            </a:r>
            <a:r>
              <a:rPr lang="en-US" dirty="0">
                <a:latin typeface="Times New Roman" charset="0"/>
                <a:ea typeface="ＭＳ Ｐゴシック" charset="-128"/>
                <a:cs typeface="ＭＳ Ｐゴシック" charset="-128"/>
              </a:rPr>
              <a:t> (some cities get visited multiple times)</a:t>
            </a:r>
          </a:p>
          <a:p>
            <a:r>
              <a:rPr lang="en-US" dirty="0">
                <a:latin typeface="Times New Roman" charset="0"/>
                <a:ea typeface="ＭＳ Ｐゴシック" charset="-128"/>
                <a:cs typeface="ＭＳ Ｐゴシック" charset="-128"/>
              </a:rPr>
              <a:t>TSP: Greedy, DP, IS, Local Search…</a:t>
            </a:r>
          </a:p>
          <a:p>
            <a:r>
              <a:rPr lang="en-US" dirty="0">
                <a:latin typeface="Times New Roman" charset="0"/>
                <a:ea typeface="ＭＳ Ｐゴシック" charset="-128"/>
                <a:cs typeface="ＭＳ Ｐゴシック" charset="-128"/>
              </a:rPr>
              <a:t>Sort: D&amp;C, Stochastic</a:t>
            </a:r>
            <a:r>
              <a:rPr lang="en-US" baseline="0" dirty="0">
                <a:latin typeface="Times New Roman" charset="0"/>
                <a:ea typeface="ＭＳ Ｐゴシック" charset="-128"/>
                <a:cs typeface="ＭＳ Ｐゴシック" charset="-128"/>
              </a:rPr>
              <a:t> D&amp;C – Could we use local?  Yes, but not an efficient fit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 charset="0"/>
                <a:ea typeface="ＭＳ Ｐゴシック" charset="-128"/>
                <a:cs typeface="ＭＳ Ｐゴシック" charset="-128"/>
              </a:rPr>
              <a:t>Shortest path – Graph</a:t>
            </a:r>
            <a:r>
              <a:rPr lang="en-US" baseline="0" dirty="0">
                <a:latin typeface="Times New Roman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baseline="0" dirty="0" err="1">
                <a:latin typeface="Times New Roman" charset="0"/>
                <a:ea typeface="ＭＳ Ｐゴシック" charset="-128"/>
                <a:cs typeface="ＭＳ Ｐゴシック" charset="-128"/>
              </a:rPr>
              <a:t>alg</a:t>
            </a:r>
            <a:r>
              <a:rPr lang="en-US" baseline="0" dirty="0">
                <a:latin typeface="Times New Roman" charset="0"/>
                <a:ea typeface="ＭＳ Ｐゴシック" charset="-128"/>
                <a:cs typeface="ＭＳ Ｐゴシック" charset="-128"/>
              </a:rPr>
              <a:t>, </a:t>
            </a:r>
            <a:r>
              <a:rPr lang="en-US" dirty="0">
                <a:latin typeface="Times New Roman" charset="0"/>
                <a:ea typeface="ＭＳ Ｐゴシック" charset="-128"/>
                <a:cs typeface="ＭＳ Ｐゴシック" charset="-128"/>
              </a:rPr>
              <a:t>Dykstra's type of DP</a:t>
            </a:r>
          </a:p>
          <a:p>
            <a:r>
              <a:rPr lang="en-US" baseline="0" dirty="0">
                <a:latin typeface="Times New Roman" charset="0"/>
                <a:ea typeface="ＭＳ Ｐゴシック" charset="-128"/>
                <a:cs typeface="ＭＳ Ｐゴシック" charset="-128"/>
              </a:rPr>
              <a:t>Knapsack: Optimization, Greedy, DP, LP, Local Search</a:t>
            </a:r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8053F6-1BF8-F540-A7FC-C1B12EE05097}" type="slidenum">
              <a:rPr lang="en-US" smtClean="0">
                <a:latin typeface="Times New Roman" charset="0"/>
              </a:rPr>
              <a:pPr/>
              <a:t>11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DC</a:t>
            </a:r>
            <a:r>
              <a:rPr lang="en-US" baseline="0" dirty="0"/>
              <a:t> needs merge – why good with HULL.</a:t>
            </a:r>
            <a:r>
              <a:rPr lang="en-US" dirty="0"/>
              <a:t> with TSP IF poly merge to "good" solution</a:t>
            </a:r>
            <a:r>
              <a:rPr lang="en-US" baseline="0" dirty="0"/>
              <a:t> would have a way</a:t>
            </a:r>
            <a:endParaRPr lang="en-US" dirty="0"/>
          </a:p>
          <a:p>
            <a:r>
              <a:rPr lang="en-US" dirty="0"/>
              <a:t>Local</a:t>
            </a:r>
            <a:r>
              <a:rPr lang="en-US" baseline="0" dirty="0"/>
              <a:t> – can do about everything but not one-hammer temptation (since it is simple) – If direct approach use it, when problem really complex, often no direct approach, then local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703C8C-BAAF-114C-9FD9-F2D27BFE929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Final</a:t>
            </a:r>
            <a:r>
              <a:rPr lang="en-US" baseline="0" dirty="0"/>
              <a:t> Exam Review</a:t>
            </a:r>
          </a:p>
          <a:p>
            <a:r>
              <a:rPr lang="en-US" dirty="0"/>
              <a:t>Quit a little early so they have</a:t>
            </a:r>
            <a:r>
              <a:rPr lang="en-US" baseline="0" dirty="0"/>
              <a:t> time to discuss final group project issues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703C8C-BAAF-114C-9FD9-F2D27BFE929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F28CAE-1E26-BA4F-9DF1-A95CE8AA9AF9}" type="slidenum">
              <a:rPr lang="en-US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 charset="0"/>
                <a:ea typeface="ＭＳ Ｐゴシック" charset="-128"/>
                <a:cs typeface="ＭＳ Ｐゴシック" charset="-128"/>
              </a:rPr>
              <a:t>GA: a bit of both since you set how long it runs like Monte Carlo,</a:t>
            </a:r>
            <a:r>
              <a:rPr lang="en-US" baseline="0" dirty="0">
                <a:latin typeface="Times New Roman" charset="0"/>
                <a:ea typeface="ＭＳ Ｐゴシック" charset="-128"/>
                <a:cs typeface="ＭＳ Ｐゴシック" charset="-128"/>
              </a:rPr>
              <a:t> but if you just let it run long enough? it should eventually find optimal (though you wouldn't know when)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>
                <a:latin typeface="Times New Roman" charset="0"/>
                <a:ea typeface="ＭＳ Ｐゴシック" charset="-128"/>
                <a:cs typeface="ＭＳ Ｐゴシック" charset="-128"/>
              </a:rPr>
              <a:t>Local Search a type of stochastic </a:t>
            </a:r>
            <a:r>
              <a:rPr lang="en-US" baseline="0" dirty="0" err="1">
                <a:latin typeface="Times New Roman" charset="0"/>
                <a:ea typeface="ＭＳ Ｐゴシック" charset="-128"/>
                <a:cs typeface="ＭＳ Ｐゴシック" charset="-128"/>
              </a:rPr>
              <a:t>alg</a:t>
            </a:r>
            <a:r>
              <a:rPr lang="en-US" baseline="0" dirty="0">
                <a:latin typeface="Times New Roman" charset="0"/>
                <a:ea typeface="ＭＳ Ｐゴシック" charset="-128"/>
                <a:cs typeface="ＭＳ Ｐゴシック" charset="-128"/>
              </a:rPr>
              <a:t> – between MC and Vegas</a:t>
            </a:r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703C8C-BAAF-114C-9FD9-F2D27BFE929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</a:t>
            </a:r>
            <a:r>
              <a:rPr lang="en-US" dirty="0" err="1"/>
              <a:t>fermat</a:t>
            </a:r>
            <a:r>
              <a:rPr lang="en-US" baseline="0" dirty="0"/>
              <a:t> the sampling is the </a:t>
            </a:r>
            <a:r>
              <a:rPr lang="en-US" baseline="0" dirty="0" err="1"/>
              <a:t>k</a:t>
            </a:r>
            <a:r>
              <a:rPr lang="en-US" baseline="0" dirty="0"/>
              <a:t> a values, computation is if </a:t>
            </a:r>
            <a:r>
              <a:rPr lang="en-US" sz="1200" i="1" dirty="0" err="1">
                <a:ea typeface="ＭＳ Ｐゴシック" charset="-128"/>
                <a:cs typeface="ＭＳ Ｐゴシック" charset="-128"/>
              </a:rPr>
              <a:t>a</a:t>
            </a:r>
            <a:r>
              <a:rPr lang="en-US" sz="1200" i="1" baseline="-25000" dirty="0" err="1">
                <a:ea typeface="ＭＳ Ｐゴシック" charset="-128"/>
                <a:cs typeface="ＭＳ Ｐゴシック" charset="-128"/>
              </a:rPr>
              <a:t>i</a:t>
            </a:r>
            <a:r>
              <a:rPr lang="en-US" sz="1200" i="1" dirty="0">
                <a:ea typeface="ＭＳ Ｐゴシック" charset="-128"/>
                <a:cs typeface="ＭＳ Ｐゴシック" charset="-128"/>
              </a:rPr>
              <a:t> </a:t>
            </a:r>
            <a:r>
              <a:rPr lang="en-US" sz="1200" i="1" baseline="30000" dirty="0">
                <a:ea typeface="ＭＳ Ｐゴシック" charset="-128"/>
                <a:cs typeface="ＭＳ Ｐゴシック" charset="-128"/>
              </a:rPr>
              <a:t>N</a:t>
            </a:r>
            <a:r>
              <a:rPr lang="en-US" sz="1200" baseline="30000" dirty="0">
                <a:ea typeface="ＭＳ Ｐゴシック" charset="-128"/>
                <a:cs typeface="ＭＳ Ｐゴシック" charset="-128"/>
              </a:rPr>
              <a:t>-1 </a:t>
            </a:r>
            <a:r>
              <a:rPr lang="en-US" sz="1200" dirty="0" err="1">
                <a:ea typeface="ＭＳ Ｐゴシック" charset="-128"/>
                <a:cs typeface="ＭＳ Ｐゴシック" charset="-128"/>
                <a:sym typeface="Symbol" charset="2"/>
              </a:rPr>
              <a:t></a:t>
            </a:r>
            <a:r>
              <a:rPr lang="en-US" sz="1200" dirty="0">
                <a:ea typeface="ＭＳ Ｐゴシック" charset="-128"/>
                <a:cs typeface="ＭＳ Ｐゴシック" charset="-128"/>
              </a:rPr>
              <a:t> 1 , aggregation:</a:t>
            </a:r>
            <a:r>
              <a:rPr lang="en-US" sz="1200" baseline="0" dirty="0">
                <a:ea typeface="ＭＳ Ｐゴシック" charset="-128"/>
                <a:cs typeface="ＭＳ Ｐゴシック" charset="-128"/>
              </a:rPr>
              <a:t> if any was != 1 then no, else yes with </a:t>
            </a:r>
            <a:r>
              <a:rPr lang="en-US" sz="1200" baseline="0" dirty="0" err="1">
                <a:ea typeface="ＭＳ Ｐゴシック" charset="-128"/>
                <a:cs typeface="ＭＳ Ｐゴシック" charset="-128"/>
              </a:rPr>
              <a:t>prob</a:t>
            </a:r>
            <a:r>
              <a:rPr lang="en-US" sz="1200" baseline="0" dirty="0">
                <a:ea typeface="ＭＳ Ｐゴシック" charset="-128"/>
                <a:cs typeface="ＭＳ Ｐゴシック" charset="-128"/>
              </a:rPr>
              <a:t> </a:t>
            </a:r>
            <a:r>
              <a:rPr lang="en-US" sz="1200" dirty="0">
                <a:ea typeface="Arial" charset="0"/>
                <a:cs typeface="Arial" charset="0"/>
              </a:rPr>
              <a:t>1 - 1/(2</a:t>
            </a:r>
            <a:r>
              <a:rPr lang="en-US" sz="1200" i="1" baseline="30000" dirty="0">
                <a:ea typeface="Arial" charset="0"/>
                <a:cs typeface="Arial" charset="0"/>
              </a:rPr>
              <a:t>k</a:t>
            </a:r>
            <a:r>
              <a:rPr lang="en-US" sz="1200" dirty="0">
                <a:ea typeface="Arial" charset="0"/>
                <a:cs typeface="Arial" charset="0"/>
              </a:rPr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703C8C-BAAF-114C-9FD9-F2D27BFE929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b="0" dirty="0"/>
              <a:t>Ratio of the area of the inscribed circle to the area of the square is</a:t>
            </a:r>
          </a:p>
          <a:p>
            <a:r>
              <a:rPr lang="en-US" sz="1200" b="0" dirty="0"/>
              <a:t> 		         π</a:t>
            </a:r>
            <a:r>
              <a:rPr lang="en-US" sz="1200" b="0" i="1" dirty="0"/>
              <a:t>r</a:t>
            </a:r>
            <a:r>
              <a:rPr lang="en-US" sz="1200" b="0" baseline="30000" dirty="0"/>
              <a:t>2</a:t>
            </a:r>
            <a:r>
              <a:rPr lang="en-US" sz="1200" b="0" dirty="0"/>
              <a:t>/(2</a:t>
            </a:r>
            <a:r>
              <a:rPr lang="en-US" sz="1200" b="0" i="1" dirty="0"/>
              <a:t>r</a:t>
            </a:r>
            <a:r>
              <a:rPr lang="en-US" sz="1200" b="0" dirty="0"/>
              <a:t>)</a:t>
            </a:r>
            <a:r>
              <a:rPr lang="en-US" sz="1200" b="0" baseline="30000" dirty="0"/>
              <a:t>2</a:t>
            </a:r>
            <a:r>
              <a:rPr lang="en-US" sz="1200" b="0" dirty="0"/>
              <a:t> = π/4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E28879-0495-6045-A978-47F70B53BCB4}" type="slidenum">
              <a:rPr lang="en-US" smtClean="0">
                <a:latin typeface="Times New Roman" charset="0"/>
              </a:rPr>
              <a:pPr/>
              <a:t>5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-128"/>
                <a:cs typeface="ＭＳ Ｐゴシック" charset="-128"/>
              </a:rPr>
              <a:t>Go back to the general form slide</a:t>
            </a:r>
          </a:p>
          <a:p>
            <a:r>
              <a:rPr lang="en-US">
                <a:latin typeface="Times New Roman" charset="0"/>
                <a:ea typeface="ＭＳ Ｐゴシック" charset="-128"/>
                <a:cs typeface="ＭＳ Ｐゴシック" charset="-128"/>
              </a:rPr>
              <a:t>Throwing darts not truly uniform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E28879-0495-6045-A978-47F70B53BCB4}" type="slidenum">
              <a:rPr lang="en-US" smtClean="0">
                <a:latin typeface="Times New Roman" charset="0"/>
              </a:rPr>
              <a:pPr/>
              <a:t>6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-128"/>
                <a:cs typeface="ＭＳ Ｐゴシック" charset="-128"/>
              </a:rPr>
              <a:t>Go back to the general form slide</a:t>
            </a:r>
          </a:p>
          <a:p>
            <a:r>
              <a:rPr lang="en-US">
                <a:latin typeface="Times New Roman" charset="0"/>
                <a:ea typeface="ＭＳ Ｐゴシック" charset="-128"/>
                <a:cs typeface="ＭＳ Ｐゴシック" charset="-128"/>
              </a:rPr>
              <a:t>Throwing darts not truly uniform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E28879-0495-6045-A978-47F70B53BCB4}" type="slidenum">
              <a:rPr lang="en-US" smtClean="0">
                <a:latin typeface="Times New Roman" charset="0"/>
              </a:rPr>
              <a:pPr/>
              <a:t>7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aseline="0" dirty="0">
                <a:latin typeface="Times New Roman" charset="0"/>
                <a:ea typeface="ＭＳ Ｐゴシック" charset="-128"/>
                <a:cs typeface="ＭＳ Ｐゴシック" charset="-128"/>
              </a:rPr>
              <a:t>Sample and just take average height multiplied by definite base</a:t>
            </a:r>
          </a:p>
          <a:p>
            <a:r>
              <a:rPr lang="en-US" dirty="0">
                <a:latin typeface="Times New Roman" charset="0"/>
                <a:ea typeface="ＭＳ Ｐゴシック" charset="-128"/>
                <a:cs typeface="ＭＳ Ｐゴシック" charset="-128"/>
              </a:rPr>
              <a:t>Grid approaches do</a:t>
            </a:r>
            <a:r>
              <a:rPr lang="en-US" baseline="0" dirty="0">
                <a:latin typeface="Times New Roman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dirty="0">
                <a:latin typeface="Times New Roman" charset="0"/>
                <a:ea typeface="ＭＳ Ｐゴシック" charset="-128"/>
                <a:cs typeface="ＭＳ Ｐゴシック" charset="-128"/>
              </a:rPr>
              <a:t>Equal</a:t>
            </a:r>
            <a:r>
              <a:rPr lang="en-US" baseline="0" dirty="0">
                <a:latin typeface="Times New Roman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dirty="0">
                <a:latin typeface="Times New Roman" charset="0"/>
                <a:ea typeface="ＭＳ Ｐゴシック" charset="-128"/>
                <a:cs typeface="ＭＳ Ｐゴシック" charset="-128"/>
              </a:rPr>
              <a:t>spaced samples,</a:t>
            </a:r>
            <a:r>
              <a:rPr lang="en-US" baseline="0" dirty="0">
                <a:latin typeface="Times New Roman" charset="0"/>
                <a:ea typeface="ＭＳ Ｐゴシック" charset="-128"/>
                <a:cs typeface="ＭＳ Ｐゴシック" charset="-128"/>
              </a:rPr>
              <a:t> MC just randomly samples which is good for high dimensional spaces where grids struggle</a:t>
            </a:r>
          </a:p>
          <a:p>
            <a:r>
              <a:rPr lang="en-US" dirty="0">
                <a:latin typeface="Times New Roman" charset="0"/>
                <a:ea typeface="ＭＳ Ｐゴシック" charset="-128"/>
                <a:cs typeface="ＭＳ Ｐゴシック" charset="-128"/>
              </a:rPr>
              <a:t>Do single-</a:t>
            </a:r>
            <a:r>
              <a:rPr lang="en-US" dirty="0" err="1">
                <a:latin typeface="Times New Roman" charset="0"/>
                <a:ea typeface="ＭＳ Ｐゴシック" charset="-128"/>
                <a:cs typeface="ＭＳ Ｐゴシック" charset="-128"/>
              </a:rPr>
              <a:t>variate</a:t>
            </a:r>
            <a:r>
              <a:rPr lang="en-US" dirty="0">
                <a:latin typeface="Times New Roman" charset="0"/>
                <a:ea typeface="ＭＳ Ｐゴシック" charset="-128"/>
                <a:cs typeface="ＭＳ Ｐゴシック" charset="-128"/>
              </a:rPr>
              <a:t> definite integral 2-d and show full example</a:t>
            </a:r>
          </a:p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Can</a:t>
            </a:r>
            <a:r>
              <a:rPr lang="en-US" baseline="0" dirty="0">
                <a:ea typeface="ＭＳ Ｐゴシック" charset="-128"/>
                <a:cs typeface="ＭＳ Ｐゴシック" charset="-128"/>
              </a:rPr>
              <a:t> do </a:t>
            </a:r>
            <a:r>
              <a:rPr lang="en-US" dirty="0">
                <a:ea typeface="ＭＳ Ｐゴシック" charset="-128"/>
                <a:cs typeface="ＭＳ Ｐゴシック" charset="-128"/>
              </a:rPr>
              <a:t>non-uniform distributions –</a:t>
            </a:r>
            <a:r>
              <a:rPr lang="en-US" baseline="0" dirty="0">
                <a:ea typeface="ＭＳ Ｐゴシック" charset="-128"/>
                <a:cs typeface="ＭＳ Ｐゴシック" charset="-128"/>
              </a:rPr>
              <a:t> though not a standard integral at that point</a:t>
            </a:r>
            <a:endParaRPr lang="en-US" dirty="0">
              <a:ea typeface="ＭＳ Ｐゴシック" charset="-128"/>
              <a:cs typeface="ＭＳ Ｐゴシック" charset="-128"/>
            </a:endParaRPr>
          </a:p>
          <a:p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D4B333-4EFD-8A42-ABBE-ECF79726BD9A}" type="slidenum">
              <a:rPr lang="en-US" smtClean="0">
                <a:latin typeface="Times New Roman" charset="0"/>
              </a:rPr>
              <a:pPr/>
              <a:t>8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-128"/>
                <a:cs typeface="ＭＳ Ｐゴシック" charset="-128"/>
              </a:rPr>
              <a:t>Skip? or just go to last bullet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D4B333-4EFD-8A42-ABBE-ECF79726BD9A}" type="slidenum">
              <a:rPr lang="en-US" smtClean="0">
                <a:latin typeface="Times New Roman" charset="0"/>
              </a:rPr>
              <a:pPr/>
              <a:t>9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Times New Roman" pitchFamily="-107" charset="0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Times New Roman" pitchFamily="-107" charset="0"/>
              </a:endParaRPr>
            </a:p>
          </p:txBody>
        </p:sp>
      </p:grpSp>
      <p:sp>
        <p:nvSpPr>
          <p:cNvPr id="717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-107" charset="2"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CS 312 – Stochastic Algorithms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EEF8E1B0-0C2C-0B4F-B93B-A4C900228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312 – Stochastic Algorithms</a:t>
            </a: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3E3DA-06FE-4540-9D05-6E2BD8726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609600"/>
            <a:ext cx="19621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57340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312 – Stochastic Algorithms</a:t>
            </a: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EFE17-4668-9D45-B09C-5740996D5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	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312 – Stochastic Algorithms</a:t>
            </a: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75213-46CB-954E-A7C0-437C07986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312 – Stochastic Algorithms</a:t>
            </a: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034FB-F45F-EA41-87E8-50E132A13A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312 – Stochastic Algorithms</a:t>
            </a: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F3AEA-9DD8-9646-B9EF-7CE588748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312 – Stochastic Algorithms</a:t>
            </a:r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FE80B-55E9-9D4A-AA59-F2CFE6AEF0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312 – Stochastic Algorithms</a:t>
            </a: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1227A-4B83-2A4D-9CEA-9738181F0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312 – Stochastic Algorithms</a:t>
            </a: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A650B-3545-9543-AC40-E101B3DCE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312 – Stochastic Algorithms</a:t>
            </a: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BB839-8C3C-5446-9A17-D9C93C8BF0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312 – Stochastic Algorithms</a:t>
            </a: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9D9C2-3D27-F040-BF21-5FB9D5E7A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6147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Times New Roman" pitchFamily="-107" charset="0"/>
              </a:endParaRPr>
            </a:p>
          </p:txBody>
        </p:sp>
        <p:sp>
          <p:nvSpPr>
            <p:cNvPr id="6148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Times New Roman" pitchFamily="-107" charset="0"/>
              </a:endParaRPr>
            </a:p>
          </p:txBody>
        </p:sp>
      </p:grpSp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2484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200" b="0">
                <a:latin typeface="Times New Roman" pitchFamily="-107" charset="0"/>
              </a:defRPr>
            </a:lvl1pPr>
          </a:lstStyle>
          <a:p>
            <a:pPr>
              <a:defRPr/>
            </a:pPr>
            <a:r>
              <a:rPr lang="en-US"/>
              <a:t>CS 312 – Stochastic Algorithms</a:t>
            </a:r>
            <a:endParaRPr lang="en-US" dirty="0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-107" charset="0"/>
              </a:defRPr>
            </a:lvl1pPr>
          </a:lstStyle>
          <a:p>
            <a:pPr>
              <a:defRPr/>
            </a:pPr>
            <a:fld id="{506F9A1F-265A-4146-AE5C-AD7EBC3C2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580" r:id="rId1"/>
    <p:sldLayoutId id="2147484570" r:id="rId2"/>
    <p:sldLayoutId id="2147484571" r:id="rId3"/>
    <p:sldLayoutId id="2147484572" r:id="rId4"/>
    <p:sldLayoutId id="2147484573" r:id="rId5"/>
    <p:sldLayoutId id="2147484574" r:id="rId6"/>
    <p:sldLayoutId id="2147484575" r:id="rId7"/>
    <p:sldLayoutId id="2147484576" r:id="rId8"/>
    <p:sldLayoutId id="2147484577" r:id="rId9"/>
    <p:sldLayoutId id="2147484578" r:id="rId10"/>
    <p:sldLayoutId id="214748457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l"/>
        <a:defRPr sz="24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charset="2"/>
        <a:buChar char="l"/>
        <a:defRPr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 312 – Stochastic Algorithms</a:t>
            </a:r>
          </a:p>
        </p:txBody>
      </p:sp>
      <p:sp>
        <p:nvSpPr>
          <p:cNvPr id="2263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1A934867-2D07-7D46-891B-4582E352B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6311" name="Rectangle 7"/>
          <p:cNvSpPr>
            <a:spLocks noChangeArrowheads="1"/>
          </p:cNvSpPr>
          <p:nvPr/>
        </p:nvSpPr>
        <p:spPr bwMode="auto">
          <a:xfrm>
            <a:off x="457200" y="1295400"/>
            <a:ext cx="8229600" cy="152400"/>
          </a:xfrm>
          <a:prstGeom prst="rect">
            <a:avLst/>
          </a:prstGeom>
          <a:gradFill rotWithShape="1">
            <a:gsLst>
              <a:gs pos="0">
                <a:srgbClr val="0000CC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>
              <a:solidFill>
                <a:srgbClr val="00000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Stochastic Algorithms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9530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Some of the fastest known algorithms for certain tasks rely on chance</a:t>
            </a:r>
          </a:p>
          <a:p>
            <a:pPr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Stochastic/Randomized Algorithms</a:t>
            </a:r>
          </a:p>
          <a:p>
            <a:pPr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Two common variations</a:t>
            </a:r>
          </a:p>
          <a:p>
            <a:pPr lvl="1"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Monte Carlo</a:t>
            </a:r>
          </a:p>
          <a:p>
            <a:pPr lvl="1"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Las Vegas</a:t>
            </a:r>
          </a:p>
          <a:p>
            <a:pPr lvl="1"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We have already encountered some of both in this class</a:t>
            </a:r>
          </a:p>
          <a:p>
            <a:pPr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Monte Carlo algorithms may return an incorrect/poor answer, but we can increase run time to improve accuracy of answer</a:t>
            </a:r>
          </a:p>
          <a:p>
            <a:pPr lvl="1"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But we </a:t>
            </a:r>
            <a:r>
              <a:rPr lang="en-US" i="1" dirty="0">
                <a:ea typeface="ＭＳ Ｐゴシック" charset="-128"/>
                <a:cs typeface="ＭＳ Ｐゴシック" charset="-128"/>
              </a:rPr>
              <a:t>can</a:t>
            </a:r>
            <a:r>
              <a:rPr lang="en-US" dirty="0">
                <a:ea typeface="ＭＳ Ｐゴシック" charset="-128"/>
                <a:cs typeface="ＭＳ Ｐゴシック" charset="-128"/>
              </a:rPr>
              <a:t> have a predictable run time</a:t>
            </a:r>
          </a:p>
          <a:p>
            <a:pPr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Las Vegas algorithms return a correct answer, but there is a probability that it could take a relatively long time or not return an answer at all -  runtime not exactly predictable</a:t>
            </a:r>
          </a:p>
          <a:p>
            <a:pPr lvl="1"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Why "Las Vegas"? - Because the house always wins (will get a correct answer for the house) even though it might take a while</a:t>
            </a: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CS 312 – Stochastic Algorithms</a:t>
            </a: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80650D-E80F-9A4D-B817-19B5BBC7BA64}" type="slidenum">
              <a:rPr lang="en-US" smtClean="0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CS 312 – Stochastic Algorithms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CF5EB9-BD9B-5F4B-8ABE-193F575C0368}" type="slidenum">
              <a:rPr lang="en-US" smtClean="0">
                <a:latin typeface="Times New Roman" charset="0"/>
              </a:rPr>
              <a:pPr/>
              <a:t>10</a:t>
            </a:fld>
            <a:endParaRPr lang="en-US">
              <a:latin typeface="Times New Roman" charset="0"/>
            </a:endParaRPr>
          </a:p>
        </p:txBody>
      </p:sp>
      <p:sp>
        <p:nvSpPr>
          <p:cNvPr id="65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Las Vegas Algorithms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648200"/>
          </a:xfrm>
        </p:spPr>
        <p:txBody>
          <a:bodyPr/>
          <a:lstStyle/>
          <a:p>
            <a:pPr eaLnBrk="1" hangingPunct="1"/>
            <a:r>
              <a:rPr lang="en-US" sz="2000" dirty="0">
                <a:ea typeface="ＭＳ Ｐゴシック" charset="-128"/>
                <a:cs typeface="ＭＳ Ｐゴシック" charset="-128"/>
              </a:rPr>
              <a:t>Quicksort sorts in place, using </a:t>
            </a:r>
            <a:r>
              <a:rPr lang="en-US" sz="2000" i="1" dirty="0">
                <a:ea typeface="ＭＳ Ｐゴシック" charset="-128"/>
                <a:cs typeface="ＭＳ Ｐゴシック" charset="-128"/>
              </a:rPr>
              <a:t>partitioning</a:t>
            </a:r>
          </a:p>
          <a:p>
            <a:pPr lvl="1" eaLnBrk="1" hangingPunct="1"/>
            <a:r>
              <a:rPr lang="en-US" sz="1800" dirty="0"/>
              <a:t>Example: Pivot about a random element (e.g. first element (3))</a:t>
            </a:r>
          </a:p>
          <a:p>
            <a:pPr lvl="1" eaLnBrk="1" hangingPunct="1"/>
            <a:r>
              <a:rPr lang="en-US" sz="1800" dirty="0"/>
              <a:t>	</a:t>
            </a:r>
            <a:r>
              <a:rPr lang="en-US" sz="1800" dirty="0">
                <a:solidFill>
                  <a:srgbClr val="FF0000"/>
                </a:solidFill>
              </a:rPr>
              <a:t>3</a:t>
            </a:r>
            <a:r>
              <a:rPr lang="en-US" sz="1800" dirty="0"/>
              <a:t>  1  4  1  5  9  2  6  5  3  5  8  9 --- before</a:t>
            </a:r>
          </a:p>
          <a:p>
            <a:pPr lvl="1" eaLnBrk="1" hangingPunct="1"/>
            <a:r>
              <a:rPr lang="en-US" sz="1800" dirty="0"/>
              <a:t>   2  1  3  1  </a:t>
            </a:r>
            <a:r>
              <a:rPr lang="en-US" sz="1800" dirty="0">
                <a:solidFill>
                  <a:srgbClr val="FF0000"/>
                </a:solidFill>
              </a:rPr>
              <a:t>3</a:t>
            </a:r>
            <a:r>
              <a:rPr lang="en-US" sz="1800" dirty="0"/>
              <a:t>  9  5  6  5  4  5  8  9  --- after  </a:t>
            </a:r>
          </a:p>
          <a:p>
            <a:pPr eaLnBrk="1" hangingPunct="1"/>
            <a:r>
              <a:rPr lang="en-US" sz="2000" dirty="0">
                <a:ea typeface="ＭＳ Ｐゴシック" charset="-128"/>
                <a:cs typeface="ＭＳ Ｐゴシック" charset="-128"/>
              </a:rPr>
              <a:t>At most </a:t>
            </a:r>
            <a:r>
              <a:rPr lang="en-US" sz="2000" i="1" dirty="0">
                <a:ea typeface="ＭＳ Ｐゴシック" charset="-128"/>
                <a:cs typeface="ＭＳ Ｐゴシック" charset="-128"/>
              </a:rPr>
              <a:t>n</a:t>
            </a:r>
            <a:r>
              <a:rPr lang="en-US" sz="2000" dirty="0">
                <a:ea typeface="ＭＳ Ｐゴシック" charset="-128"/>
                <a:cs typeface="ＭＳ Ｐゴシック" charset="-128"/>
              </a:rPr>
              <a:t> swaps</a:t>
            </a:r>
          </a:p>
          <a:p>
            <a:pPr lvl="1" eaLnBrk="1" hangingPunct="1"/>
            <a:r>
              <a:rPr lang="en-US" sz="1800" dirty="0"/>
              <a:t>Pivot element ends up in its final position</a:t>
            </a:r>
          </a:p>
          <a:p>
            <a:pPr lvl="1" eaLnBrk="1" hangingPunct="1"/>
            <a:r>
              <a:rPr lang="en-US" sz="1800" dirty="0"/>
              <a:t>No element left or right of pivot will flip sides again</a:t>
            </a:r>
          </a:p>
          <a:p>
            <a:pPr lvl="2" eaLnBrk="1" hangingPunct="1"/>
            <a:r>
              <a:rPr lang="en-US" sz="1600" dirty="0">
                <a:ea typeface="ＭＳ Ｐゴシック" charset="-128"/>
              </a:rPr>
              <a:t>Sort each side independently</a:t>
            </a:r>
          </a:p>
          <a:p>
            <a:pPr lvl="2" eaLnBrk="1" hangingPunct="1"/>
            <a:r>
              <a:rPr lang="en-US" sz="1600" dirty="0">
                <a:ea typeface="ＭＳ Ｐゴシック" charset="-128"/>
              </a:rPr>
              <a:t>Recursive Divide and Conquer approach </a:t>
            </a:r>
          </a:p>
          <a:p>
            <a:pPr eaLnBrk="1" hangingPunct="1"/>
            <a:r>
              <a:rPr lang="en-US" sz="2000" dirty="0">
                <a:ea typeface="ＭＳ Ｐゴシック" charset="-128"/>
                <a:cs typeface="ＭＳ Ｐゴシック" charset="-128"/>
              </a:rPr>
              <a:t>Average case complexity is O(</a:t>
            </a:r>
            <a:r>
              <a:rPr lang="en-US" sz="2000" i="1" dirty="0" err="1">
                <a:ea typeface="ＭＳ Ｐゴシック" charset="-128"/>
                <a:cs typeface="ＭＳ Ｐゴシック" charset="-128"/>
              </a:rPr>
              <a:t>n</a:t>
            </a:r>
            <a:r>
              <a:rPr lang="en-US" sz="2000" dirty="0" err="1">
                <a:ea typeface="ＭＳ Ｐゴシック" charset="-128"/>
                <a:cs typeface="ＭＳ Ｐゴシック" charset="-128"/>
              </a:rPr>
              <a:t>log</a:t>
            </a:r>
            <a:r>
              <a:rPr lang="en-US" sz="2000" i="1" dirty="0" err="1">
                <a:ea typeface="ＭＳ Ｐゴシック" charset="-128"/>
                <a:cs typeface="ＭＳ Ｐゴシック" charset="-128"/>
              </a:rPr>
              <a:t>n</a:t>
            </a:r>
            <a:r>
              <a:rPr lang="en-US" sz="2000" dirty="0">
                <a:ea typeface="ＭＳ Ｐゴシック" charset="-128"/>
                <a:cs typeface="ＭＳ Ｐゴシック" charset="-128"/>
              </a:rPr>
              <a:t>)</a:t>
            </a:r>
          </a:p>
          <a:p>
            <a:pPr eaLnBrk="1" hangingPunct="1"/>
            <a:r>
              <a:rPr lang="en-US" sz="2000" dirty="0">
                <a:ea typeface="ＭＳ Ｐゴシック" charset="-128"/>
                <a:cs typeface="ＭＳ Ｐゴシック" charset="-128"/>
              </a:rPr>
              <a:t>Speed depends on how well the random pivot splits the data</a:t>
            </a:r>
          </a:p>
          <a:p>
            <a:pPr eaLnBrk="1" hangingPunct="1"/>
            <a:r>
              <a:rPr lang="en-US" sz="2000" dirty="0">
                <a:ea typeface="ＭＳ Ｐゴシック" charset="-128"/>
                <a:cs typeface="ＭＳ Ｐゴシック" charset="-128"/>
              </a:rPr>
              <a:t>Guaranteed to do a correct sort, but time complexity not predictable - Worst case is O(</a:t>
            </a:r>
            <a:r>
              <a:rPr lang="en-US" sz="2000" i="1" dirty="0">
                <a:ea typeface="ＭＳ Ｐゴシック" charset="-128"/>
                <a:cs typeface="ＭＳ Ｐゴシック" charset="-128"/>
              </a:rPr>
              <a:t>n</a:t>
            </a:r>
            <a:r>
              <a:rPr lang="en-US" sz="2000" baseline="30000" dirty="0">
                <a:ea typeface="ＭＳ Ｐゴシック" charset="-128"/>
                <a:cs typeface="ＭＳ Ｐゴシック" charset="-128"/>
              </a:rPr>
              <a:t>2</a:t>
            </a:r>
            <a:r>
              <a:rPr lang="en-US" sz="2000" dirty="0">
                <a:ea typeface="ＭＳ Ｐゴシック" charset="-128"/>
                <a:cs typeface="ＭＳ Ｐゴシック" charset="-128"/>
              </a:rPr>
              <a:t>) – Thus a Las Vegas algorithm</a:t>
            </a:r>
          </a:p>
          <a:p>
            <a:pPr eaLnBrk="1" hangingPunct="1"/>
            <a:r>
              <a:rPr lang="en-US" sz="2000" dirty="0">
                <a:ea typeface="ＭＳ Ｐゴシック" charset="-128"/>
                <a:cs typeface="ＭＳ Ｐゴシック" charset="-128"/>
              </a:rPr>
              <a:t>Selection algorithm for median finding is also a Las Vegas algorithm</a:t>
            </a:r>
          </a:p>
          <a:p>
            <a:pPr lvl="2" eaLnBrk="1" hangingPunct="1"/>
            <a:endParaRPr lang="en-US" sz="1600" dirty="0">
              <a:ea typeface="ＭＳ Ｐゴシック" charset="-128"/>
            </a:endParaRPr>
          </a:p>
          <a:p>
            <a:pPr lvl="2" eaLnBrk="1" hangingPunct="1">
              <a:buFont typeface="Wingdings" charset="2"/>
              <a:buNone/>
            </a:pPr>
            <a:endParaRPr lang="en-US" sz="1600" dirty="0">
              <a:solidFill>
                <a:schemeClr val="accent2"/>
              </a:solidFill>
              <a:ea typeface="ＭＳ Ｐゴシック" charset="-128"/>
            </a:endParaRPr>
          </a:p>
          <a:p>
            <a:pPr lvl="1" eaLnBrk="1" hangingPunct="1"/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dirty="0"/>
              <a:t>When to use what Algorithm?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Not always just one best approach for a task </a:t>
            </a:r>
          </a:p>
          <a:p>
            <a:r>
              <a:rPr lang="en-US" dirty="0">
                <a:ea typeface="ＭＳ Ｐゴシック" charset="-128"/>
                <a:cs typeface="ＭＳ Ｐゴシック" charset="-128"/>
              </a:rPr>
              <a:t>Can depend on what style you like</a:t>
            </a:r>
          </a:p>
          <a:p>
            <a:r>
              <a:rPr lang="en-US" dirty="0">
                <a:ea typeface="ＭＳ Ｐゴシック" charset="-128"/>
                <a:cs typeface="ＭＳ Ｐゴシック" charset="-128"/>
              </a:rPr>
              <a:t>However, some algorithms will usually fit a task more efficiently</a:t>
            </a:r>
          </a:p>
          <a:p>
            <a:r>
              <a:rPr lang="en-US" dirty="0">
                <a:ea typeface="ＭＳ Ｐゴシック" charset="-128"/>
                <a:cs typeface="ＭＳ Ｐゴシック" charset="-128"/>
              </a:rPr>
              <a:t>Have given you an initial toolkit:</a:t>
            </a:r>
          </a:p>
          <a:p>
            <a:pPr lvl="1"/>
            <a:r>
              <a:rPr lang="en-US" dirty="0">
                <a:ea typeface="ＭＳ Ｐゴシック" charset="-128"/>
                <a:cs typeface="ＭＳ Ｐゴシック" charset="-128"/>
              </a:rPr>
              <a:t>Divide and Conquer</a:t>
            </a:r>
          </a:p>
          <a:p>
            <a:pPr lvl="1"/>
            <a:r>
              <a:rPr lang="en-US" dirty="0">
                <a:ea typeface="ＭＳ Ｐゴシック" charset="-128"/>
                <a:cs typeface="ＭＳ Ｐゴシック" charset="-128"/>
              </a:rPr>
              <a:t>Graph Algorithms</a:t>
            </a:r>
          </a:p>
          <a:p>
            <a:pPr lvl="1"/>
            <a:r>
              <a:rPr lang="en-US" dirty="0">
                <a:ea typeface="ＭＳ Ｐゴシック" charset="-128"/>
                <a:cs typeface="ＭＳ Ｐゴシック" charset="-128"/>
              </a:rPr>
              <a:t>Greedy Algorithms</a:t>
            </a:r>
          </a:p>
          <a:p>
            <a:pPr lvl="1"/>
            <a:r>
              <a:rPr lang="en-US" dirty="0">
                <a:ea typeface="ＭＳ Ｐゴシック" charset="-128"/>
                <a:cs typeface="ＭＳ Ｐゴシック" charset="-128"/>
              </a:rPr>
              <a:t>Dynamic Programming</a:t>
            </a:r>
          </a:p>
          <a:p>
            <a:pPr lvl="1"/>
            <a:r>
              <a:rPr lang="en-US" dirty="0">
                <a:ea typeface="ＭＳ Ｐゴシック" charset="-128"/>
                <a:cs typeface="ＭＳ Ｐゴシック" charset="-128"/>
              </a:rPr>
              <a:t>Linear Programming</a:t>
            </a:r>
          </a:p>
          <a:p>
            <a:pPr lvl="1"/>
            <a:r>
              <a:rPr lang="en-US" dirty="0">
                <a:ea typeface="ＭＳ Ｐゴシック" charset="-128"/>
                <a:cs typeface="ＭＳ Ｐゴシック" charset="-128"/>
              </a:rPr>
              <a:t>Intelligent Search</a:t>
            </a:r>
          </a:p>
          <a:p>
            <a:pPr lvl="1"/>
            <a:r>
              <a:rPr lang="en-US" dirty="0">
                <a:ea typeface="ＭＳ Ｐゴシック" charset="-128"/>
                <a:cs typeface="ＭＳ Ｐゴシック" charset="-128"/>
              </a:rPr>
              <a:t>Local Search</a:t>
            </a:r>
          </a:p>
          <a:p>
            <a:pPr lvl="1"/>
            <a:r>
              <a:rPr lang="en-US" dirty="0">
                <a:ea typeface="ＭＳ Ｐゴシック" charset="-128"/>
                <a:cs typeface="ＭＳ Ｐゴシック" charset="-128"/>
              </a:rPr>
              <a:t>Stochastic Algorithms</a:t>
            </a:r>
          </a:p>
          <a:p>
            <a:r>
              <a:rPr lang="en-US" dirty="0">
                <a:ea typeface="ＭＳ Ｐゴシック" charset="-128"/>
                <a:cs typeface="ＭＳ Ｐゴシック" charset="-128"/>
              </a:rPr>
              <a:t>TSP, Sort, Shortest Path, Knapsack, Multiplication, … </a:t>
            </a:r>
          </a:p>
          <a:p>
            <a:r>
              <a:rPr lang="en-US" dirty="0">
                <a:ea typeface="ＭＳ Ｐゴシック" charset="-128"/>
                <a:cs typeface="ＭＳ Ｐゴシック" charset="-128"/>
              </a:rPr>
              <a:t>New Problem? can find a similar common problem and its solutions</a:t>
            </a:r>
          </a:p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67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CS 312 – Stochastic Algorithms</a:t>
            </a:r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A62B68-C4C3-6B4A-9497-27799C711884}" type="slidenum">
              <a:rPr lang="en-US" smtClean="0">
                <a:latin typeface="Times New Roman" charset="0"/>
              </a:rPr>
              <a:pPr/>
              <a:t>11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dirty="0"/>
              <a:t>When to use what Algorithm?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57912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Divide and Conquer</a:t>
            </a:r>
          </a:p>
          <a:p>
            <a:pPr lvl="1">
              <a:defRPr/>
            </a:pPr>
            <a:r>
              <a:rPr lang="en-US" dirty="0"/>
              <a:t>Problem has natural hierarchy with independent branches. </a:t>
            </a:r>
            <a:r>
              <a:rPr lang="en-US" dirty="0">
                <a:ea typeface="ＭＳ Ｐゴシック" charset="-128"/>
                <a:cs typeface="ＭＳ Ｐゴシック" charset="-128"/>
              </a:rPr>
              <a:t>Speed-up happens when we can find short-cuts during partition/merge that can be taken because of the divide and conquer paradigm</a:t>
            </a:r>
            <a:endParaRPr lang="en-US" dirty="0"/>
          </a:p>
          <a:p>
            <a:pPr>
              <a:defRPr/>
            </a:pPr>
            <a:r>
              <a:rPr lang="en-US" dirty="0"/>
              <a:t>Graph Algorithms</a:t>
            </a:r>
          </a:p>
          <a:p>
            <a:pPr lvl="1">
              <a:defRPr/>
            </a:pPr>
            <a:r>
              <a:rPr lang="en-US" dirty="0"/>
              <a:t>When finding reachability, paths, and properties of tasks represented as graphs, specific algorithms often fall under other approaches</a:t>
            </a:r>
          </a:p>
          <a:p>
            <a:pPr>
              <a:defRPr/>
            </a:pPr>
            <a:r>
              <a:rPr lang="en-US" dirty="0"/>
              <a:t>Greedy</a:t>
            </a:r>
          </a:p>
          <a:p>
            <a:pPr lvl="1">
              <a:defRPr/>
            </a:pPr>
            <a:r>
              <a:rPr lang="en-US" dirty="0"/>
              <a:t>When making a greedy choice leads to reasonable solutions, common simple and fast approximation approach, occasionally optimal</a:t>
            </a:r>
          </a:p>
          <a:p>
            <a:pPr>
              <a:defRPr/>
            </a:pPr>
            <a:r>
              <a:rPr lang="en-US" dirty="0"/>
              <a:t>Dynamic Programming</a:t>
            </a:r>
          </a:p>
          <a:p>
            <a:pPr lvl="1"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Overlapping subproblems (given by a recursive definition) that are only slightly (constant factor) smaller than the original problem, solved with the proper ordering of saved results</a:t>
            </a:r>
            <a:endParaRPr lang="en-US" dirty="0"/>
          </a:p>
          <a:p>
            <a:pPr>
              <a:defRPr/>
            </a:pPr>
            <a:r>
              <a:rPr lang="en-US" dirty="0"/>
              <a:t>Linear Programming	</a:t>
            </a:r>
          </a:p>
          <a:p>
            <a:pPr lvl="1">
              <a:defRPr/>
            </a:pPr>
            <a:r>
              <a:rPr lang="en-US" dirty="0"/>
              <a:t>Any optimization with linear objective and constraints</a:t>
            </a:r>
          </a:p>
          <a:p>
            <a:pPr>
              <a:defRPr/>
            </a:pPr>
            <a:r>
              <a:rPr lang="en-US" dirty="0"/>
              <a:t>Intelligent Search</a:t>
            </a:r>
          </a:p>
          <a:p>
            <a:pPr lvl="1">
              <a:defRPr/>
            </a:pPr>
            <a:r>
              <a:rPr lang="en-US" dirty="0"/>
              <a:t>Effective when we have some heuristic knowledge of the search space to allow pruning</a:t>
            </a:r>
          </a:p>
          <a:p>
            <a:pPr>
              <a:defRPr/>
            </a:pPr>
            <a:r>
              <a:rPr lang="en-US" dirty="0"/>
              <a:t>Local Search</a:t>
            </a:r>
          </a:p>
          <a:p>
            <a:pPr lvl="1">
              <a:defRPr/>
            </a:pPr>
            <a:r>
              <a:rPr lang="en-US" dirty="0"/>
              <a:t>Simple optimization technique for very complex search spaces – potential local optima</a:t>
            </a:r>
          </a:p>
          <a:p>
            <a:pPr>
              <a:defRPr/>
            </a:pPr>
            <a:r>
              <a:rPr lang="en-US" dirty="0"/>
              <a:t>Stochastic Algorithms</a:t>
            </a:r>
          </a:p>
          <a:p>
            <a:pPr lvl="1">
              <a:defRPr/>
            </a:pPr>
            <a:r>
              <a:rPr lang="en-US" dirty="0"/>
              <a:t>Sampling based problems, amplification of stochastic advantage, takes advantage of fast computers</a:t>
            </a:r>
          </a:p>
        </p:txBody>
      </p:sp>
      <p:sp>
        <p:nvSpPr>
          <p:cNvPr id="3072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CS 312 – Stochastic Algorithms</a:t>
            </a:r>
          </a:p>
        </p:txBody>
      </p:sp>
      <p:sp>
        <p:nvSpPr>
          <p:cNvPr id="307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562503-7346-4A4B-AC5A-A59E6C17CA31}" type="slidenum">
              <a:rPr lang="en-US" smtClean="0">
                <a:latin typeface="Times New Roman" charset="0"/>
              </a:rPr>
              <a:pPr/>
              <a:t>12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dirty="0"/>
              <a:t>Algorithms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52578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Can often use a combination of different algorithms</a:t>
            </a:r>
          </a:p>
          <a:p>
            <a:pPr lvl="1"/>
            <a:r>
              <a:rPr lang="en-US" dirty="0"/>
              <a:t>Divide and Conquer followed by different algorithm on subproblems</a:t>
            </a:r>
          </a:p>
          <a:p>
            <a:pPr lvl="1"/>
            <a:r>
              <a:rPr lang="en-US" dirty="0"/>
              <a:t>Stochastic algorithms can often improve many of the base algorithms for certain tasks</a:t>
            </a:r>
          </a:p>
          <a:p>
            <a:pPr lvl="1"/>
            <a:r>
              <a:rPr lang="en-US" dirty="0"/>
              <a:t>Greedy components within algorithms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>
                <a:ea typeface="ＭＳ Ｐゴシック" charset="-128"/>
                <a:cs typeface="ＭＳ Ｐゴシック" charset="-128"/>
              </a:rPr>
              <a:t>Be Creative!</a:t>
            </a:r>
          </a:p>
          <a:p>
            <a:pPr lvl="1"/>
            <a:r>
              <a:rPr lang="en-US" dirty="0"/>
              <a:t>Don't get stuck on just one "Hammer"</a:t>
            </a:r>
          </a:p>
          <a:p>
            <a:pPr lvl="1"/>
            <a:r>
              <a:rPr lang="en-US" dirty="0"/>
              <a:t>The ways in which you apply these algorithmic techniques will not always be initially obvious</a:t>
            </a:r>
          </a:p>
          <a:p>
            <a:r>
              <a:rPr lang="en-US" dirty="0">
                <a:ea typeface="ＭＳ Ｐゴシック" charset="-128"/>
                <a:cs typeface="ＭＳ Ｐゴシック" charset="-128"/>
              </a:rPr>
              <a:t>You now have a powerful toolbox of algorithmic techniques and philosophies which will prove beneficial as you solve complex tasks in the future</a:t>
            </a:r>
          </a:p>
        </p:txBody>
      </p:sp>
      <p:sp>
        <p:nvSpPr>
          <p:cNvPr id="3174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CS 312 – Stochastic Algorithms</a:t>
            </a:r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8238D-8B51-D547-8B56-46BB54307275}" type="slidenum">
              <a:rPr lang="en-US" smtClean="0">
                <a:latin typeface="Times New Roman" charset="0"/>
              </a:rPr>
              <a:pPr/>
              <a:t>13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+mn-lt"/>
              </a:rPr>
              <a:t>CS 312 – Stochastic Algorithms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B3D30A-8F1A-0545-B59C-E398831E1CAE}" type="slidenum">
              <a:rPr lang="en-US">
                <a:latin typeface="+mn-lt"/>
              </a:rPr>
              <a:pPr>
                <a:defRPr/>
              </a:pPr>
              <a:t>2</a:t>
            </a:fld>
            <a:endParaRPr lang="en-US">
              <a:latin typeface="+mn-lt"/>
            </a:endParaRPr>
          </a:p>
        </p:txBody>
      </p:sp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Monte Carlo Algorithm – Fermat Test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000" dirty="0">
                <a:ea typeface="ＭＳ Ｐゴシック" charset="-128"/>
                <a:cs typeface="ＭＳ Ｐゴシック" charset="-128"/>
              </a:rPr>
              <a:t>If a number is prime then it will pass the Fermat primality test</a:t>
            </a:r>
          </a:p>
          <a:p>
            <a:pPr lvl="1" algn="ctr">
              <a:buNone/>
              <a:defRPr/>
            </a:pPr>
            <a:r>
              <a:rPr lang="en-US" sz="1800" i="1" dirty="0">
                <a:ea typeface="ＭＳ Ｐゴシック" charset="-128"/>
                <a:cs typeface="ＭＳ Ｐゴシック" charset="-128"/>
              </a:rPr>
              <a:t>a</a:t>
            </a:r>
            <a:r>
              <a:rPr lang="en-US" sz="1800" i="1" baseline="30000" dirty="0">
                <a:ea typeface="ＭＳ Ｐゴシック" charset="-128"/>
                <a:cs typeface="ＭＳ Ｐゴシック" charset="-128"/>
              </a:rPr>
              <a:t>c</a:t>
            </a:r>
            <a:r>
              <a:rPr lang="en-US" sz="1800" baseline="30000" dirty="0">
                <a:ea typeface="ＭＳ Ｐゴシック" charset="-128"/>
                <a:cs typeface="ＭＳ Ｐゴシック" charset="-128"/>
              </a:rPr>
              <a:t>-1 </a:t>
            </a:r>
            <a:r>
              <a:rPr lang="en-US" sz="1800" dirty="0" err="1">
                <a:ea typeface="ＭＳ Ｐゴシック" charset="-128"/>
                <a:cs typeface="ＭＳ Ｐゴシック" charset="-128"/>
                <a:sym typeface="Symbol" charset="2"/>
              </a:rPr>
              <a:t></a:t>
            </a:r>
            <a:r>
              <a:rPr lang="en-US" sz="1800" dirty="0">
                <a:ea typeface="ＭＳ Ｐゴシック" charset="-128"/>
                <a:cs typeface="ＭＳ Ｐゴシック" charset="-128"/>
              </a:rPr>
              <a:t> 1 mod </a:t>
            </a:r>
            <a:r>
              <a:rPr lang="en-US" sz="1800" i="1" dirty="0" err="1">
                <a:ea typeface="ＭＳ Ｐゴシック" charset="-128"/>
                <a:cs typeface="ＭＳ Ｐゴシック" charset="-128"/>
              </a:rPr>
              <a:t>c</a:t>
            </a:r>
            <a:r>
              <a:rPr lang="en-US" sz="1800" i="1" dirty="0">
                <a:ea typeface="ＭＳ Ｐゴシック" charset="-128"/>
                <a:cs typeface="ＭＳ Ｐゴシック" charset="-128"/>
              </a:rPr>
              <a:t> </a:t>
            </a:r>
            <a:r>
              <a:rPr lang="en-US" sz="1800" dirty="0">
                <a:ea typeface="ＭＳ Ｐゴシック" charset="-128"/>
                <a:cs typeface="ＭＳ Ｐゴシック" charset="-128"/>
              </a:rPr>
              <a:t>for a random </a:t>
            </a:r>
            <a:r>
              <a:rPr lang="en-US" sz="1800" i="1" dirty="0">
                <a:ea typeface="ＭＳ Ｐゴシック" charset="-128"/>
                <a:cs typeface="ＭＳ Ｐゴシック" charset="-128"/>
              </a:rPr>
              <a:t>a</a:t>
            </a:r>
            <a:r>
              <a:rPr lang="en-US" sz="1800" dirty="0">
                <a:ea typeface="ＭＳ Ｐゴシック" charset="-128"/>
                <a:cs typeface="ＭＳ Ｐゴシック" charset="-128"/>
              </a:rPr>
              <a:t> such that 1 </a:t>
            </a:r>
            <a:r>
              <a:rPr lang="en-US" sz="1800" dirty="0" err="1">
                <a:ea typeface="ＭＳ Ｐゴシック" charset="-128"/>
                <a:cs typeface="ＭＳ Ｐゴシック" charset="-128"/>
                <a:sym typeface="Symbol" charset="2"/>
              </a:rPr>
              <a:t></a:t>
            </a:r>
            <a:r>
              <a:rPr lang="en-US" sz="1800" dirty="0">
                <a:ea typeface="ＭＳ Ｐゴシック" charset="-128"/>
                <a:cs typeface="ＭＳ Ｐゴシック" charset="-128"/>
              </a:rPr>
              <a:t> </a:t>
            </a:r>
            <a:r>
              <a:rPr lang="en-US" sz="1800" i="1" dirty="0">
                <a:ea typeface="ＭＳ Ｐゴシック" charset="-128"/>
                <a:cs typeface="ＭＳ Ｐゴシック" charset="-128"/>
              </a:rPr>
              <a:t>a</a:t>
            </a:r>
            <a:r>
              <a:rPr lang="en-US" sz="1800" dirty="0">
                <a:ea typeface="ＭＳ Ｐゴシック" charset="-128"/>
                <a:cs typeface="ＭＳ Ｐゴシック" charset="-128"/>
              </a:rPr>
              <a:t> &lt; </a:t>
            </a:r>
            <a:r>
              <a:rPr lang="en-US" sz="1800" i="1" dirty="0" err="1">
                <a:ea typeface="ＭＳ Ｐゴシック" charset="-128"/>
                <a:cs typeface="ＭＳ Ｐゴシック" charset="-128"/>
              </a:rPr>
              <a:t>c</a:t>
            </a:r>
            <a:endParaRPr lang="en-US" sz="1800" dirty="0">
              <a:ea typeface="ＭＳ Ｐゴシック" charset="-128"/>
              <a:cs typeface="ＭＳ Ｐゴシック" charset="-128"/>
            </a:endParaRPr>
          </a:p>
          <a:p>
            <a:pPr>
              <a:defRPr/>
            </a:pPr>
            <a:r>
              <a:rPr lang="en-US" sz="2000" dirty="0">
                <a:ea typeface="ＭＳ Ｐゴシック" charset="-128"/>
                <a:cs typeface="ＭＳ Ｐゴシック" charset="-128"/>
              </a:rPr>
              <a:t>There is less than a 50% probability that a composite number </a:t>
            </a:r>
            <a:r>
              <a:rPr lang="en-US" sz="2000" i="1" dirty="0" err="1">
                <a:ea typeface="ＭＳ Ｐゴシック" charset="-128"/>
                <a:cs typeface="ＭＳ Ｐゴシック" charset="-128"/>
              </a:rPr>
              <a:t>c</a:t>
            </a:r>
            <a:r>
              <a:rPr lang="en-US" sz="2000" dirty="0">
                <a:ea typeface="ＭＳ Ｐゴシック" charset="-128"/>
                <a:cs typeface="ＭＳ Ｐゴシック" charset="-128"/>
              </a:rPr>
              <a:t> passes the Fermat primality test</a:t>
            </a:r>
          </a:p>
          <a:p>
            <a:pPr>
              <a:defRPr/>
            </a:pPr>
            <a:r>
              <a:rPr lang="en-US" sz="2000" dirty="0">
                <a:ea typeface="ＭＳ Ｐゴシック" charset="-128"/>
                <a:cs typeface="ＭＳ Ｐゴシック" charset="-128"/>
              </a:rPr>
              <a:t>So try the test </a:t>
            </a:r>
            <a:r>
              <a:rPr lang="en-US" sz="2000" i="1" dirty="0" err="1">
                <a:ea typeface="ＭＳ Ｐゴシック" charset="-128"/>
                <a:cs typeface="ＭＳ Ｐゴシック" charset="-128"/>
              </a:rPr>
              <a:t>k</a:t>
            </a:r>
            <a:r>
              <a:rPr lang="en-US" sz="2000" dirty="0">
                <a:ea typeface="ＭＳ Ｐゴシック" charset="-128"/>
                <a:cs typeface="ＭＳ Ｐゴシック" charset="-128"/>
              </a:rPr>
              <a:t> times</a:t>
            </a:r>
          </a:p>
          <a:p>
            <a:pPr>
              <a:defRPr/>
            </a:pPr>
            <a:r>
              <a:rPr lang="en-US" sz="2000" dirty="0">
                <a:ea typeface="ＭＳ Ｐゴシック" charset="-128"/>
                <a:cs typeface="ＭＳ Ｐゴシック" charset="-128"/>
              </a:rPr>
              <a:t>This is called </a:t>
            </a:r>
            <a:r>
              <a:rPr lang="en-US" sz="2000" i="1" dirty="0">
                <a:ea typeface="ＭＳ Ｐゴシック" charset="-128"/>
                <a:cs typeface="ＭＳ Ｐゴシック" charset="-128"/>
              </a:rPr>
              <a:t>Amplification of Stochastic Advantage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000" u="sng" dirty="0">
              <a:ea typeface="Arial" charset="0"/>
              <a:cs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000" u="sng" dirty="0">
                <a:ea typeface="Arial" charset="0"/>
                <a:cs typeface="Arial" charset="0"/>
              </a:rPr>
              <a:t>function primality2</a:t>
            </a:r>
            <a:r>
              <a:rPr lang="en-US" sz="2000" dirty="0">
                <a:ea typeface="Arial" charset="0"/>
                <a:cs typeface="Arial" charset="0"/>
              </a:rPr>
              <a:t>(</a:t>
            </a:r>
            <a:r>
              <a:rPr lang="en-US" sz="2000" i="1" dirty="0">
                <a:ea typeface="Arial" charset="0"/>
                <a:cs typeface="Arial" charset="0"/>
              </a:rPr>
              <a:t>N</a:t>
            </a:r>
            <a:r>
              <a:rPr lang="en-US" sz="2000" dirty="0">
                <a:ea typeface="Arial" charset="0"/>
                <a:cs typeface="Arial" charset="0"/>
              </a:rPr>
              <a:t>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000" dirty="0">
                <a:ea typeface="Arial" charset="0"/>
                <a:cs typeface="Arial" charset="0"/>
              </a:rPr>
              <a:t>Input: Positive integer </a:t>
            </a:r>
            <a:r>
              <a:rPr lang="en-US" sz="2000" i="1" dirty="0">
                <a:ea typeface="Arial" charset="0"/>
                <a:cs typeface="Arial" charset="0"/>
              </a:rPr>
              <a:t>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000" dirty="0">
                <a:ea typeface="Arial" charset="0"/>
                <a:cs typeface="Arial" charset="0"/>
              </a:rPr>
              <a:t>Output: yes/no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000" dirty="0">
              <a:ea typeface="Arial" charset="0"/>
              <a:cs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000" dirty="0">
                <a:ea typeface="Arial" charset="0"/>
                <a:cs typeface="Arial" charset="0"/>
              </a:rPr>
              <a:t>Choose </a:t>
            </a:r>
            <a:r>
              <a:rPr lang="en-US" sz="2000" i="1" dirty="0">
                <a:ea typeface="Arial" charset="0"/>
                <a:cs typeface="Arial" charset="0"/>
              </a:rPr>
              <a:t>a</a:t>
            </a:r>
            <a:r>
              <a:rPr lang="en-US" sz="2000" baseline="-25000" dirty="0">
                <a:ea typeface="Arial" charset="0"/>
                <a:cs typeface="Arial" charset="0"/>
              </a:rPr>
              <a:t>1</a:t>
            </a:r>
            <a:r>
              <a:rPr lang="en-US" sz="2000" dirty="0">
                <a:ea typeface="Arial" charset="0"/>
                <a:cs typeface="Arial" charset="0"/>
              </a:rPr>
              <a:t>…</a:t>
            </a:r>
            <a:r>
              <a:rPr lang="en-US" sz="2000" i="1" dirty="0" err="1">
                <a:ea typeface="Arial" charset="0"/>
                <a:cs typeface="Arial" charset="0"/>
              </a:rPr>
              <a:t>a</a:t>
            </a:r>
            <a:r>
              <a:rPr lang="en-US" sz="2000" i="1" baseline="-25000" dirty="0" err="1">
                <a:ea typeface="Arial" charset="0"/>
                <a:cs typeface="Arial" charset="0"/>
              </a:rPr>
              <a:t>k</a:t>
            </a:r>
            <a:r>
              <a:rPr lang="en-US" sz="2000" dirty="0">
                <a:ea typeface="Arial" charset="0"/>
                <a:cs typeface="Arial" charset="0"/>
              </a:rPr>
              <a:t> (</a:t>
            </a:r>
            <a:r>
              <a:rPr lang="en-US" sz="2000" i="1" dirty="0" err="1">
                <a:ea typeface="Arial" charset="0"/>
                <a:cs typeface="Arial" charset="0"/>
              </a:rPr>
              <a:t>k</a:t>
            </a:r>
            <a:r>
              <a:rPr lang="en-US" sz="2000" i="1" dirty="0">
                <a:ea typeface="Arial" charset="0"/>
                <a:cs typeface="Arial" charset="0"/>
              </a:rPr>
              <a:t> </a:t>
            </a:r>
            <a:r>
              <a:rPr lang="en-US" sz="2000" dirty="0">
                <a:ea typeface="Arial" charset="0"/>
                <a:cs typeface="Arial" charset="0"/>
              </a:rPr>
              <a:t>&lt; </a:t>
            </a:r>
            <a:r>
              <a:rPr lang="en-US" sz="2000" i="1" dirty="0">
                <a:ea typeface="Arial" charset="0"/>
                <a:cs typeface="Arial" charset="0"/>
              </a:rPr>
              <a:t>N</a:t>
            </a:r>
            <a:r>
              <a:rPr lang="en-US" sz="2000" dirty="0">
                <a:ea typeface="Arial" charset="0"/>
                <a:cs typeface="Arial" charset="0"/>
              </a:rPr>
              <a:t>) random integers between 1 and </a:t>
            </a:r>
            <a:r>
              <a:rPr lang="en-US" sz="2000" i="1" dirty="0">
                <a:ea typeface="Arial" charset="0"/>
                <a:cs typeface="Arial" charset="0"/>
              </a:rPr>
              <a:t>N</a:t>
            </a:r>
            <a:r>
              <a:rPr lang="en-US" sz="2000" dirty="0">
                <a:ea typeface="Arial" charset="0"/>
                <a:cs typeface="Arial" charset="0"/>
              </a:rPr>
              <a:t>-1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000" dirty="0">
                <a:ea typeface="Arial" charset="0"/>
                <a:cs typeface="Arial" charset="0"/>
              </a:rPr>
              <a:t>if </a:t>
            </a:r>
            <a:r>
              <a:rPr lang="en-US" sz="2000" dirty="0">
                <a:ea typeface="ＭＳ Ｐゴシック" charset="-128"/>
                <a:cs typeface="ＭＳ Ｐゴシック" charset="-128"/>
              </a:rPr>
              <a:t> </a:t>
            </a:r>
            <a:r>
              <a:rPr lang="en-US" sz="2000" i="1" dirty="0" err="1">
                <a:ea typeface="ＭＳ Ｐゴシック" charset="-128"/>
                <a:cs typeface="ＭＳ Ｐゴシック" charset="-128"/>
              </a:rPr>
              <a:t>a</a:t>
            </a:r>
            <a:r>
              <a:rPr lang="en-US" sz="2000" i="1" baseline="-25000" dirty="0" err="1">
                <a:ea typeface="ＭＳ Ｐゴシック" charset="-128"/>
                <a:cs typeface="ＭＳ Ｐゴシック" charset="-128"/>
              </a:rPr>
              <a:t>i</a:t>
            </a:r>
            <a:r>
              <a:rPr lang="en-US" sz="2000" i="1" dirty="0">
                <a:ea typeface="ＭＳ Ｐゴシック" charset="-128"/>
                <a:cs typeface="ＭＳ Ｐゴシック" charset="-128"/>
              </a:rPr>
              <a:t> </a:t>
            </a:r>
            <a:r>
              <a:rPr lang="en-US" sz="2000" i="1" baseline="30000" dirty="0">
                <a:ea typeface="ＭＳ Ｐゴシック" charset="-128"/>
                <a:cs typeface="ＭＳ Ｐゴシック" charset="-128"/>
              </a:rPr>
              <a:t>N</a:t>
            </a:r>
            <a:r>
              <a:rPr lang="en-US" sz="2000" baseline="30000" dirty="0">
                <a:ea typeface="ＭＳ Ｐゴシック" charset="-128"/>
                <a:cs typeface="ＭＳ Ｐゴシック" charset="-128"/>
              </a:rPr>
              <a:t>-1 </a:t>
            </a:r>
            <a:r>
              <a:rPr lang="en-US" sz="2000" dirty="0" err="1">
                <a:ea typeface="ＭＳ Ｐゴシック" charset="-128"/>
                <a:cs typeface="ＭＳ Ｐゴシック" charset="-128"/>
                <a:sym typeface="Symbol" charset="2"/>
              </a:rPr>
              <a:t></a:t>
            </a:r>
            <a:r>
              <a:rPr lang="en-US" sz="2000" dirty="0">
                <a:ea typeface="ＭＳ Ｐゴシック" charset="-128"/>
                <a:cs typeface="ＭＳ Ｐゴシック" charset="-128"/>
              </a:rPr>
              <a:t> 1 mod </a:t>
            </a:r>
            <a:r>
              <a:rPr lang="en-US" sz="2000" i="1" dirty="0">
                <a:ea typeface="ＭＳ Ｐゴシック" charset="-128"/>
                <a:cs typeface="ＭＳ Ｐゴシック" charset="-128"/>
              </a:rPr>
              <a:t>N</a:t>
            </a:r>
            <a:r>
              <a:rPr lang="en-US" sz="2000" dirty="0">
                <a:ea typeface="Arial" charset="0"/>
                <a:cs typeface="Arial" charset="0"/>
              </a:rPr>
              <a:t> for all </a:t>
            </a:r>
            <a:r>
              <a:rPr lang="en-US" sz="2000" i="1" dirty="0" err="1">
                <a:ea typeface="ＭＳ Ｐゴシック" charset="-128"/>
                <a:cs typeface="ＭＳ Ｐゴシック" charset="-128"/>
              </a:rPr>
              <a:t>a</a:t>
            </a:r>
            <a:r>
              <a:rPr lang="en-US" sz="2000" i="1" baseline="-25000" dirty="0" err="1">
                <a:ea typeface="ＭＳ Ｐゴシック" charset="-128"/>
                <a:cs typeface="ＭＳ Ｐゴシック" charset="-128"/>
              </a:rPr>
              <a:t>i</a:t>
            </a:r>
            <a:r>
              <a:rPr lang="en-US" sz="2000" i="1" dirty="0">
                <a:ea typeface="ＭＳ Ｐゴシック" charset="-128"/>
                <a:cs typeface="ＭＳ Ｐゴシック" charset="-128"/>
              </a:rPr>
              <a:t> </a:t>
            </a:r>
            <a:r>
              <a:rPr lang="en-US" sz="2000" dirty="0">
                <a:ea typeface="ＭＳ Ｐゴシック" charset="-128"/>
                <a:cs typeface="ＭＳ Ｐゴシック" charset="-128"/>
              </a:rPr>
              <a:t>then</a:t>
            </a:r>
            <a:r>
              <a:rPr lang="en-US" sz="2000" dirty="0">
                <a:ea typeface="Arial" charset="0"/>
                <a:cs typeface="Arial" charset="0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000" dirty="0">
                <a:ea typeface="Arial" charset="0"/>
                <a:cs typeface="Arial" charset="0"/>
              </a:rPr>
              <a:t>		return yes with probability 1 - 1/(2</a:t>
            </a:r>
            <a:r>
              <a:rPr lang="en-US" sz="2000" i="1" baseline="30000" dirty="0">
                <a:ea typeface="Arial" charset="0"/>
                <a:cs typeface="Arial" charset="0"/>
              </a:rPr>
              <a:t>k</a:t>
            </a:r>
            <a:r>
              <a:rPr lang="en-US" sz="2000" dirty="0">
                <a:ea typeface="Arial" charset="0"/>
                <a:cs typeface="Arial" charset="0"/>
              </a:rPr>
              <a:t>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000" dirty="0">
                <a:ea typeface="Arial" charset="0"/>
                <a:cs typeface="Arial" charset="0"/>
              </a:rPr>
              <a:t>else:	return no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Dealing with Local Optima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Assume an algorithm has a probability </a:t>
            </a:r>
            <a:r>
              <a:rPr lang="en-US" i="1" dirty="0" err="1">
                <a:ea typeface="ＭＳ Ｐゴシック" charset="-128"/>
                <a:cs typeface="ＭＳ Ｐゴシック" charset="-128"/>
              </a:rPr>
              <a:t>p</a:t>
            </a:r>
            <a:r>
              <a:rPr lang="en-US" dirty="0">
                <a:ea typeface="ＭＳ Ｐゴシック" charset="-128"/>
                <a:cs typeface="ＭＳ Ｐゴシック" charset="-128"/>
              </a:rPr>
              <a:t> of finding the optimal answer for a certain problem</a:t>
            </a:r>
          </a:p>
          <a:p>
            <a:pPr lvl="1"/>
            <a:r>
              <a:rPr lang="en-US" dirty="0"/>
              <a:t>Just run it multiple times with different random start states</a:t>
            </a:r>
          </a:p>
          <a:p>
            <a:pPr lvl="1"/>
            <a:r>
              <a:rPr lang="en-US" dirty="0"/>
              <a:t>If chance of hitting a true optima is </a:t>
            </a:r>
            <a:r>
              <a:rPr lang="en-US" i="1" dirty="0" err="1"/>
              <a:t>p</a:t>
            </a:r>
            <a:r>
              <a:rPr lang="en-US" dirty="0"/>
              <a:t>, then running the problem </a:t>
            </a:r>
            <a:r>
              <a:rPr lang="en-US" i="1" dirty="0" err="1"/>
              <a:t>k</a:t>
            </a:r>
            <a:r>
              <a:rPr lang="en-US" dirty="0"/>
              <a:t> times gives probability 1-(1-</a:t>
            </a:r>
            <a:r>
              <a:rPr lang="en-US" i="1" dirty="0"/>
              <a:t>p</a:t>
            </a:r>
            <a:r>
              <a:rPr lang="en-US" dirty="0"/>
              <a:t>)</a:t>
            </a:r>
            <a:r>
              <a:rPr lang="en-US" i="1" baseline="30000" dirty="0"/>
              <a:t>k</a:t>
            </a:r>
            <a:r>
              <a:rPr lang="en-US" dirty="0"/>
              <a:t> of finding an optimal solution</a:t>
            </a:r>
          </a:p>
          <a:p>
            <a:pPr lvl="1"/>
            <a:r>
              <a:rPr lang="en-US" dirty="0"/>
              <a:t>This is a Monte Carlo approach</a:t>
            </a:r>
          </a:p>
          <a:p>
            <a:r>
              <a:rPr lang="en-US" dirty="0">
                <a:ea typeface="ＭＳ Ｐゴシック" charset="-128"/>
                <a:cs typeface="ＭＳ Ｐゴシック" charset="-128"/>
              </a:rPr>
              <a:t>Another approach is to add some randomness to the algorithm and occasionally allow it to move to a neighbor which </a:t>
            </a:r>
            <a:r>
              <a:rPr lang="en-US" i="1" dirty="0">
                <a:ea typeface="ＭＳ Ｐゴシック" charset="-128"/>
                <a:cs typeface="ＭＳ Ｐゴシック" charset="-128"/>
              </a:rPr>
              <a:t>increases </a:t>
            </a:r>
            <a:r>
              <a:rPr lang="en-US" dirty="0">
                <a:ea typeface="ＭＳ Ｐゴシック" charset="-128"/>
                <a:cs typeface="ＭＳ Ｐゴシック" charset="-128"/>
              </a:rPr>
              <a:t>the objective, allowing it to potentially escape local optima (e.g. simulated annealing)</a:t>
            </a:r>
          </a:p>
          <a:p>
            <a:pPr lvl="1"/>
            <a:r>
              <a:rPr lang="en-US" dirty="0"/>
              <a:t>This (like GA) mixes both Monte Carlo and Las Vegas approaches</a:t>
            </a:r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CS 312 – Stochastic Algorithms</a:t>
            </a:r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D17FC5-407D-C545-B931-7852135FB8A1}" type="slidenum">
              <a:rPr lang="en-US" smtClean="0">
                <a:latin typeface="Times New Roman" charset="0"/>
              </a:rPr>
              <a:pPr/>
              <a:t>3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Monte Carlo Algorithms – General Approach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dirty="0">
                <a:ea typeface="ＭＳ Ｐゴシック" charset="-128"/>
                <a:cs typeface="ＭＳ Ｐゴシック" charset="-128"/>
              </a:rPr>
              <a:t>Powerful approach for many tasks with no efficient deterministic algorithm</a:t>
            </a:r>
          </a:p>
          <a:p>
            <a:pPr marL="857250" lvl="1" indent="-457200"/>
            <a:r>
              <a:rPr lang="en-US" dirty="0"/>
              <a:t>Especially useful in complicated tasks with a large number of coupled variables</a:t>
            </a:r>
          </a:p>
          <a:p>
            <a:pPr marL="857250" lvl="1" indent="-457200"/>
            <a:r>
              <a:rPr lang="en-US" dirty="0"/>
              <a:t>Also useful when there is uncertainty in the inputs</a:t>
            </a:r>
          </a:p>
          <a:p>
            <a:pPr marL="457200" indent="-457200">
              <a:buClrTx/>
              <a:buFont typeface="Arial" charset="0"/>
              <a:buAutoNum type="arabicPeriod"/>
            </a:pPr>
            <a:r>
              <a:rPr lang="en-US" dirty="0">
                <a:ea typeface="ＭＳ Ｐゴシック" charset="-128"/>
                <a:cs typeface="ＭＳ Ｐゴシック" charset="-128"/>
              </a:rPr>
              <a:t>Define a domain of possible inputs</a:t>
            </a:r>
          </a:p>
          <a:p>
            <a:pPr marL="457200" indent="-457200">
              <a:buClrTx/>
              <a:buFont typeface="Arial" charset="0"/>
              <a:buAutoNum type="arabicPeriod"/>
            </a:pPr>
            <a:r>
              <a:rPr lang="en-US" dirty="0">
                <a:ea typeface="ＭＳ Ｐゴシック" charset="-128"/>
                <a:cs typeface="ＭＳ Ｐゴシック" charset="-128"/>
              </a:rPr>
              <a:t>Generate inputs randomly from the domain using an appropriate specified probability distribution (sampling)</a:t>
            </a:r>
          </a:p>
          <a:p>
            <a:pPr marL="457200" indent="-457200">
              <a:buClrTx/>
              <a:buFont typeface="Arial" charset="0"/>
              <a:buAutoNum type="arabicPeriod"/>
            </a:pPr>
            <a:r>
              <a:rPr lang="en-US" dirty="0">
                <a:ea typeface="ＭＳ Ｐゴシック" charset="-128"/>
                <a:cs typeface="ＭＳ Ｐゴシック" charset="-128"/>
              </a:rPr>
              <a:t>Perform a deterministic computation using the sampled inputs</a:t>
            </a:r>
          </a:p>
          <a:p>
            <a:pPr marL="457200" indent="-457200">
              <a:buClrTx/>
              <a:buFont typeface="Arial" charset="0"/>
              <a:buAutoNum type="arabicPeriod"/>
            </a:pPr>
            <a:r>
              <a:rPr lang="en-US" dirty="0">
                <a:ea typeface="ＭＳ Ｐゴシック" charset="-128"/>
                <a:cs typeface="ＭＳ Ｐゴシック" charset="-128"/>
              </a:rPr>
              <a:t>Aggregate the results of the individual computations into the final result</a:t>
            </a:r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CS 312 – Stochastic Algorithms</a:t>
            </a: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2F515E-7EE8-1F4D-B2E9-566561D41199}" type="slidenum">
              <a:rPr lang="en-US" smtClean="0">
                <a:latin typeface="Times New Roman" charset="0"/>
              </a:rPr>
              <a:pPr/>
              <a:t>4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Monte Carlo Algorithm to Calculate </a:t>
            </a:r>
            <a:r>
              <a:rPr lang="en-US" dirty="0" err="1"/>
              <a:t>π</a:t>
            </a:r>
            <a:r>
              <a:rPr lang="en-US" dirty="0"/>
              <a:t> 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85800" y="2667000"/>
            <a:ext cx="7924800" cy="3429000"/>
          </a:xfrm>
        </p:spPr>
        <p:txBody>
          <a:bodyPr>
            <a:normAutofit/>
          </a:bodyPr>
          <a:lstStyle/>
          <a:p>
            <a:pPr marL="0" indent="0" algn="ctr">
              <a:buFont typeface="Wingdings" charset="2"/>
              <a:buNone/>
              <a:defRPr/>
            </a:pP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CS 312 – Stochastic Algorithms</a:t>
            </a: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F3003E-DAC2-1341-BA04-50C0D454D03A}" type="slidenum">
              <a:rPr lang="en-US" smtClean="0">
                <a:latin typeface="Times New Roman" charset="0"/>
              </a:rPr>
              <a:pPr/>
              <a:t>5</a:t>
            </a:fld>
            <a:endParaRPr lang="en-US">
              <a:latin typeface="Times New Roman" charset="0"/>
            </a:endParaRPr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838200" y="1447800"/>
            <a:ext cx="10668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5" name="Oval 6"/>
          <p:cNvSpPr>
            <a:spLocks noChangeArrowheads="1"/>
          </p:cNvSpPr>
          <p:nvPr/>
        </p:nvSpPr>
        <p:spPr bwMode="auto">
          <a:xfrm>
            <a:off x="838200" y="1447800"/>
            <a:ext cx="1066800" cy="1066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2536" name="Straight Connector 10"/>
          <p:cNvCxnSpPr>
            <a:cxnSpLocks noChangeShapeType="1"/>
          </p:cNvCxnSpPr>
          <p:nvPr/>
        </p:nvCxnSpPr>
        <p:spPr bwMode="auto">
          <a:xfrm flipV="1">
            <a:off x="1371600" y="1981200"/>
            <a:ext cx="533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</p:cxnSp>
      <p:sp>
        <p:nvSpPr>
          <p:cNvPr id="22537" name="TextBox 11"/>
          <p:cNvSpPr txBox="1">
            <a:spLocks noChangeArrowheads="1"/>
          </p:cNvSpPr>
          <p:nvPr/>
        </p:nvSpPr>
        <p:spPr bwMode="auto">
          <a:xfrm>
            <a:off x="1524000" y="1643063"/>
            <a:ext cx="4397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 i="1">
                <a:solidFill>
                  <a:schemeClr val="bg2"/>
                </a:solidFill>
              </a:rPr>
              <a:t>r</a:t>
            </a:r>
          </a:p>
        </p:txBody>
      </p:sp>
      <p:sp>
        <p:nvSpPr>
          <p:cNvPr id="22538" name="TextBox 12"/>
          <p:cNvSpPr txBox="1">
            <a:spLocks noChangeArrowheads="1"/>
          </p:cNvSpPr>
          <p:nvPr/>
        </p:nvSpPr>
        <p:spPr bwMode="auto">
          <a:xfrm>
            <a:off x="2057400" y="1470025"/>
            <a:ext cx="62263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0" dirty="0"/>
              <a:t>Want to calculate the value of </a:t>
            </a:r>
            <a:r>
              <a:rPr lang="en-US" sz="2000" b="0" dirty="0" err="1"/>
              <a:t>π</a:t>
            </a:r>
            <a:r>
              <a:rPr lang="en-US" sz="2000" b="0" dirty="0"/>
              <a:t> using darts and a blindfold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Monte Carlo Algorithm to Calculate </a:t>
            </a:r>
            <a:r>
              <a:rPr lang="en-US" dirty="0" err="1"/>
              <a:t>π</a:t>
            </a:r>
            <a:r>
              <a:rPr lang="en-US" dirty="0"/>
              <a:t> 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85800" y="2667000"/>
            <a:ext cx="7924800" cy="3429000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for every 4 darts thrown about </a:t>
            </a:r>
            <a:r>
              <a:rPr lang="en-US" dirty="0" err="1">
                <a:ea typeface="ＭＳ Ｐゴシック" charset="-128"/>
                <a:cs typeface="ＭＳ Ｐゴシック" charset="-128"/>
              </a:rPr>
              <a:t>π</a:t>
            </a:r>
            <a:r>
              <a:rPr lang="en-US" dirty="0">
                <a:ea typeface="ＭＳ Ｐゴシック" charset="-128"/>
                <a:cs typeface="ＭＳ Ｐゴシック" charset="-128"/>
              </a:rPr>
              <a:t> of them will land in the circle</a:t>
            </a:r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CS 312 – Stochastic Algorithms</a:t>
            </a: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F3003E-DAC2-1341-BA04-50C0D454D03A}" type="slidenum">
              <a:rPr lang="en-US" smtClean="0">
                <a:latin typeface="Times New Roman" charset="0"/>
              </a:rPr>
              <a:pPr/>
              <a:t>6</a:t>
            </a:fld>
            <a:endParaRPr lang="en-US">
              <a:latin typeface="Times New Roman" charset="0"/>
            </a:endParaRPr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838200" y="1447800"/>
            <a:ext cx="10668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5" name="Oval 6"/>
          <p:cNvSpPr>
            <a:spLocks noChangeArrowheads="1"/>
          </p:cNvSpPr>
          <p:nvPr/>
        </p:nvSpPr>
        <p:spPr bwMode="auto">
          <a:xfrm>
            <a:off x="838200" y="1447800"/>
            <a:ext cx="1066800" cy="1066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2536" name="Straight Connector 10"/>
          <p:cNvCxnSpPr>
            <a:cxnSpLocks noChangeShapeType="1"/>
          </p:cNvCxnSpPr>
          <p:nvPr/>
        </p:nvCxnSpPr>
        <p:spPr bwMode="auto">
          <a:xfrm flipV="1">
            <a:off x="1371600" y="1981200"/>
            <a:ext cx="533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</p:cxnSp>
      <p:sp>
        <p:nvSpPr>
          <p:cNvPr id="22537" name="TextBox 11"/>
          <p:cNvSpPr txBox="1">
            <a:spLocks noChangeArrowheads="1"/>
          </p:cNvSpPr>
          <p:nvPr/>
        </p:nvSpPr>
        <p:spPr bwMode="auto">
          <a:xfrm>
            <a:off x="1524000" y="1643063"/>
            <a:ext cx="4397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 i="1">
                <a:solidFill>
                  <a:schemeClr val="bg2"/>
                </a:solidFill>
              </a:rPr>
              <a:t>r</a:t>
            </a:r>
          </a:p>
        </p:txBody>
      </p:sp>
      <p:sp>
        <p:nvSpPr>
          <p:cNvPr id="22538" name="TextBox 12"/>
          <p:cNvSpPr txBox="1">
            <a:spLocks noChangeArrowheads="1"/>
          </p:cNvSpPr>
          <p:nvPr/>
        </p:nvSpPr>
        <p:spPr bwMode="auto">
          <a:xfrm>
            <a:off x="2057400" y="1470025"/>
            <a:ext cx="69356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0" dirty="0"/>
              <a:t>Want to calculate the value of </a:t>
            </a:r>
            <a:r>
              <a:rPr lang="en-US" sz="2000" b="0" dirty="0" err="1"/>
              <a:t>π</a:t>
            </a:r>
            <a:r>
              <a:rPr lang="en-US" sz="2000" b="0" dirty="0"/>
              <a:t> using darts and a blindfold</a:t>
            </a:r>
          </a:p>
          <a:p>
            <a:r>
              <a:rPr lang="en-US" sz="2000" b="0" dirty="0"/>
              <a:t>Ratio of the area of the inscribed circle to the area of the square is</a:t>
            </a:r>
          </a:p>
          <a:p>
            <a:r>
              <a:rPr lang="en-US" sz="2000" b="0" dirty="0"/>
              <a:t> 		         π</a:t>
            </a:r>
            <a:r>
              <a:rPr lang="en-US" sz="2000" b="0" i="1" dirty="0"/>
              <a:t>r</a:t>
            </a:r>
            <a:r>
              <a:rPr lang="en-US" sz="2000" b="0" baseline="30000" dirty="0"/>
              <a:t>2</a:t>
            </a:r>
            <a:r>
              <a:rPr lang="en-US" sz="2000" b="0" dirty="0"/>
              <a:t>/(2</a:t>
            </a:r>
            <a:r>
              <a:rPr lang="en-US" sz="2000" b="0" i="1" dirty="0"/>
              <a:t>r</a:t>
            </a:r>
            <a:r>
              <a:rPr lang="en-US" sz="2000" b="0" dirty="0"/>
              <a:t>)</a:t>
            </a:r>
            <a:r>
              <a:rPr lang="en-US" sz="2000" b="0" baseline="30000" dirty="0"/>
              <a:t>2</a:t>
            </a:r>
            <a:r>
              <a:rPr lang="en-US" sz="2000" b="0" dirty="0"/>
              <a:t> = π/4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Monte Carlo Algorithm to Calculate </a:t>
            </a:r>
            <a:r>
              <a:rPr lang="en-US" dirty="0" err="1"/>
              <a:t>π</a:t>
            </a:r>
            <a:r>
              <a:rPr lang="en-US" dirty="0"/>
              <a:t> 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85800" y="2667000"/>
            <a:ext cx="7924800" cy="3581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for every 4 darts thrown about </a:t>
            </a:r>
            <a:r>
              <a:rPr lang="en-US" dirty="0" err="1">
                <a:ea typeface="ＭＳ Ｐゴシック" charset="-128"/>
                <a:cs typeface="ＭＳ Ｐゴシック" charset="-128"/>
              </a:rPr>
              <a:t>π</a:t>
            </a:r>
            <a:r>
              <a:rPr lang="en-US" dirty="0">
                <a:ea typeface="ＭＳ Ｐゴシック" charset="-128"/>
                <a:cs typeface="ＭＳ Ｐゴシック" charset="-128"/>
              </a:rPr>
              <a:t> of them will land in the circle</a:t>
            </a:r>
          </a:p>
          <a:p>
            <a:pPr marL="0" indent="0" algn="ctr">
              <a:buNone/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Choose </a:t>
            </a:r>
            <a:r>
              <a:rPr lang="en-US" i="1" dirty="0" err="1">
                <a:ea typeface="ＭＳ Ｐゴシック" charset="-128"/>
                <a:cs typeface="ＭＳ Ｐゴシック" charset="-128"/>
              </a:rPr>
              <a:t>n</a:t>
            </a:r>
            <a:r>
              <a:rPr lang="en-US" dirty="0">
                <a:ea typeface="ＭＳ Ｐゴシック" charset="-128"/>
                <a:cs typeface="ＭＳ Ｐゴシック" charset="-128"/>
              </a:rPr>
              <a:t> points in the square from a uniform random distribution (e.g. throw </a:t>
            </a:r>
            <a:r>
              <a:rPr lang="en-US" i="1" dirty="0" err="1">
                <a:ea typeface="ＭＳ Ｐゴシック" charset="-128"/>
                <a:cs typeface="ＭＳ Ｐゴシック" charset="-128"/>
              </a:rPr>
              <a:t>n</a:t>
            </a:r>
            <a:r>
              <a:rPr lang="en-US" dirty="0">
                <a:ea typeface="ＭＳ Ｐゴシック" charset="-128"/>
                <a:cs typeface="ＭＳ Ｐゴシック" charset="-128"/>
              </a:rPr>
              <a:t> darts with a blindfold, etc.) </a:t>
            </a:r>
          </a:p>
          <a:p>
            <a:pPr marL="0" indent="0" algn="ctr">
              <a:buNone/>
              <a:defRPr/>
            </a:pPr>
            <a:r>
              <a:rPr lang="en-US" i="1" dirty="0">
                <a:ea typeface="ＭＳ Ｐゴシック" charset="-128"/>
                <a:cs typeface="ＭＳ Ｐゴシック" charset="-128"/>
              </a:rPr>
              <a:t>n</a:t>
            </a:r>
            <a:r>
              <a:rPr lang="en-US" dirty="0"/>
              <a:t>π/4 darts should land in the circle</a:t>
            </a:r>
            <a:endParaRPr lang="en-US" dirty="0">
              <a:ea typeface="ＭＳ Ｐゴシック" charset="-128"/>
              <a:cs typeface="ＭＳ Ｐゴシック" charset="-128"/>
            </a:endParaRPr>
          </a:p>
          <a:p>
            <a:pPr marL="0" indent="0" algn="ctr">
              <a:buFont typeface="Wingdings" charset="2"/>
              <a:buNone/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π = 4*(number of darts in circle)/</a:t>
            </a:r>
            <a:r>
              <a:rPr lang="en-US" i="1" dirty="0">
                <a:ea typeface="ＭＳ Ｐゴシック" charset="-128"/>
                <a:cs typeface="ＭＳ Ｐゴシック" charset="-128"/>
              </a:rPr>
              <a:t>n</a:t>
            </a:r>
          </a:p>
          <a:p>
            <a:pPr>
              <a:defRPr/>
            </a:pPr>
            <a:endParaRPr lang="en-US" dirty="0">
              <a:ea typeface="ＭＳ Ｐゴシック" charset="-128"/>
              <a:cs typeface="ＭＳ Ｐゴシック" charset="-128"/>
            </a:endParaRPr>
          </a:p>
          <a:p>
            <a:pPr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Does this follow the general form?</a:t>
            </a:r>
          </a:p>
          <a:p>
            <a:pPr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How does the accuracy of the approximation change with </a:t>
            </a:r>
            <a:r>
              <a:rPr lang="en-US" i="1" dirty="0" err="1">
                <a:ea typeface="ＭＳ Ｐゴシック" charset="-128"/>
                <a:cs typeface="ＭＳ Ｐゴシック" charset="-128"/>
              </a:rPr>
              <a:t>n</a:t>
            </a:r>
            <a:r>
              <a:rPr lang="en-US" dirty="0">
                <a:ea typeface="ＭＳ Ｐゴシック" charset="-128"/>
                <a:cs typeface="ＭＳ Ｐゴシック" charset="-128"/>
              </a:rPr>
              <a:t>?</a:t>
            </a:r>
          </a:p>
          <a:p>
            <a:pPr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Make sure you sample from the representative distribution</a:t>
            </a:r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CS 312 – Stochastic Algorithms</a:t>
            </a: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F3003E-DAC2-1341-BA04-50C0D454D03A}" type="slidenum">
              <a:rPr lang="en-US" smtClean="0">
                <a:latin typeface="Times New Roman" charset="0"/>
              </a:rPr>
              <a:pPr/>
              <a:t>7</a:t>
            </a:fld>
            <a:endParaRPr lang="en-US">
              <a:latin typeface="Times New Roman" charset="0"/>
            </a:endParaRPr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838200" y="1447800"/>
            <a:ext cx="10668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5" name="Oval 6"/>
          <p:cNvSpPr>
            <a:spLocks noChangeArrowheads="1"/>
          </p:cNvSpPr>
          <p:nvPr/>
        </p:nvSpPr>
        <p:spPr bwMode="auto">
          <a:xfrm>
            <a:off x="838200" y="1447800"/>
            <a:ext cx="1066800" cy="1066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2536" name="Straight Connector 10"/>
          <p:cNvCxnSpPr>
            <a:cxnSpLocks noChangeShapeType="1"/>
          </p:cNvCxnSpPr>
          <p:nvPr/>
        </p:nvCxnSpPr>
        <p:spPr bwMode="auto">
          <a:xfrm flipV="1">
            <a:off x="1371600" y="1981200"/>
            <a:ext cx="533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</p:cxnSp>
      <p:sp>
        <p:nvSpPr>
          <p:cNvPr id="22537" name="TextBox 11"/>
          <p:cNvSpPr txBox="1">
            <a:spLocks noChangeArrowheads="1"/>
          </p:cNvSpPr>
          <p:nvPr/>
        </p:nvSpPr>
        <p:spPr bwMode="auto">
          <a:xfrm>
            <a:off x="1524000" y="1643063"/>
            <a:ext cx="4397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 i="1">
                <a:solidFill>
                  <a:schemeClr val="bg2"/>
                </a:solidFill>
              </a:rPr>
              <a:t>r</a:t>
            </a:r>
          </a:p>
        </p:txBody>
      </p:sp>
      <p:sp>
        <p:nvSpPr>
          <p:cNvPr id="22538" name="TextBox 12"/>
          <p:cNvSpPr txBox="1">
            <a:spLocks noChangeArrowheads="1"/>
          </p:cNvSpPr>
          <p:nvPr/>
        </p:nvSpPr>
        <p:spPr bwMode="auto">
          <a:xfrm>
            <a:off x="2057400" y="1470025"/>
            <a:ext cx="69356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0" dirty="0"/>
              <a:t>Want to calculate the value of </a:t>
            </a:r>
            <a:r>
              <a:rPr lang="en-US" sz="2000" b="0" dirty="0" err="1"/>
              <a:t>π</a:t>
            </a:r>
            <a:r>
              <a:rPr lang="en-US" sz="2000" b="0" dirty="0"/>
              <a:t> using darts and a blindfold</a:t>
            </a:r>
          </a:p>
          <a:p>
            <a:r>
              <a:rPr lang="en-US" sz="2000" b="0" dirty="0"/>
              <a:t>Ratio of the area of the inscribed circle to the area of the square is</a:t>
            </a:r>
          </a:p>
          <a:p>
            <a:r>
              <a:rPr lang="en-US" sz="2000" b="0" dirty="0"/>
              <a:t> 		         π</a:t>
            </a:r>
            <a:r>
              <a:rPr lang="en-US" sz="2000" b="0" i="1" dirty="0"/>
              <a:t>r</a:t>
            </a:r>
            <a:r>
              <a:rPr lang="en-US" sz="2000" b="0" baseline="30000" dirty="0"/>
              <a:t>2</a:t>
            </a:r>
            <a:r>
              <a:rPr lang="en-US" sz="2000" b="0" dirty="0"/>
              <a:t>/(2</a:t>
            </a:r>
            <a:r>
              <a:rPr lang="en-US" sz="2000" b="0" i="1" dirty="0"/>
              <a:t>r</a:t>
            </a:r>
            <a:r>
              <a:rPr lang="en-US" sz="2000" b="0" dirty="0"/>
              <a:t>)</a:t>
            </a:r>
            <a:r>
              <a:rPr lang="en-US" sz="2000" b="0" baseline="30000" dirty="0"/>
              <a:t>2</a:t>
            </a:r>
            <a:r>
              <a:rPr lang="en-US" sz="2000" b="0" dirty="0"/>
              <a:t> = π/4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Monte Carlo Integration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Monte Carlo Integration</a:t>
            </a:r>
          </a:p>
          <a:p>
            <a:pPr lvl="1"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Solving complex definite integrals</a:t>
            </a:r>
          </a:p>
          <a:p>
            <a:pPr lvl="1"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Symbolic Integration software</a:t>
            </a:r>
          </a:p>
          <a:p>
            <a:pPr lvl="2"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How long would that take?</a:t>
            </a:r>
          </a:p>
          <a:p>
            <a:pPr lvl="2"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Solve all integrals?</a:t>
            </a:r>
          </a:p>
          <a:p>
            <a:pPr lvl="1"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What would be a Monte Carlo solution?</a:t>
            </a:r>
          </a:p>
          <a:p>
            <a:pPr lvl="2"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How hard to code?</a:t>
            </a:r>
          </a:p>
          <a:p>
            <a:pPr lvl="2"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How general and how well would it do?</a:t>
            </a:r>
          </a:p>
          <a:p>
            <a:pPr lvl="1"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Multi-</a:t>
            </a:r>
            <a:r>
              <a:rPr lang="en-US" dirty="0" err="1">
                <a:ea typeface="ＭＳ Ｐゴシック" charset="-128"/>
                <a:cs typeface="ＭＳ Ｐゴシック" charset="-128"/>
              </a:rPr>
              <a:t>variate</a:t>
            </a:r>
            <a:r>
              <a:rPr lang="en-US" dirty="0">
                <a:ea typeface="ＭＳ Ｐゴシック" charset="-128"/>
                <a:cs typeface="ＭＳ Ｐゴシック" charset="-128"/>
              </a:rPr>
              <a:t>, high dimensional, non-uniform probability integrals, etc.</a:t>
            </a:r>
          </a:p>
          <a:p>
            <a:pPr lvl="1">
              <a:defRPr/>
            </a:pPr>
            <a:endParaRPr lang="en-US" dirty="0">
              <a:ea typeface="ＭＳ Ｐゴシック" charset="-128"/>
              <a:cs typeface="ＭＳ Ｐゴシック" charset="-128"/>
            </a:endParaRPr>
          </a:p>
          <a:p>
            <a:pPr>
              <a:defRPr/>
            </a:pP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58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CS 312 – Stochastic Algorithms</a:t>
            </a: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296D9C-E491-0A4D-917E-DB032184BD46}" type="slidenum">
              <a:rPr lang="en-US" smtClean="0">
                <a:latin typeface="Times New Roman" charset="0"/>
              </a:rPr>
              <a:pPr/>
              <a:t>8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Markov Chain Monte Carlo Techniques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Sampling complex probability distributions?</a:t>
            </a:r>
          </a:p>
          <a:p>
            <a:pPr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MCMC  - Markov Chain Monte Carlo algorithms</a:t>
            </a:r>
          </a:p>
          <a:p>
            <a:pPr lvl="1"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Start from an initial arbitrary state</a:t>
            </a:r>
          </a:p>
          <a:p>
            <a:pPr lvl="1"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Travel a Markov chain representing the distribution</a:t>
            </a:r>
          </a:p>
          <a:p>
            <a:pPr lvl="2"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Probability of next state is just a function of the current state</a:t>
            </a:r>
          </a:p>
          <a:p>
            <a:pPr lvl="2"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Follow this chain of states, sampling as you go, until space is "sufficiently" sampled according to the probability distribution</a:t>
            </a:r>
          </a:p>
          <a:p>
            <a:pPr lvl="2"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Need a short "burn-in" phase where we discard early samples to avoid dependency on the arbitrary initial state</a:t>
            </a:r>
          </a:p>
          <a:p>
            <a:pPr lvl="1"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Good approach for solving Bayesian Networks, etc. </a:t>
            </a:r>
          </a:p>
          <a:p>
            <a:pPr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Monte Carlo methods commonly used in computational physics, molecular biology, applied statistics, finance, optimization, machine learning, etc.</a:t>
            </a:r>
          </a:p>
          <a:p>
            <a:pPr lvl="1">
              <a:defRPr/>
            </a:pPr>
            <a:endParaRPr lang="en-US" dirty="0">
              <a:ea typeface="ＭＳ Ｐゴシック" charset="-128"/>
              <a:cs typeface="ＭＳ Ｐゴシック" charset="-128"/>
            </a:endParaRPr>
          </a:p>
          <a:p>
            <a:pPr>
              <a:defRPr/>
            </a:pP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58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CS 312 – Stochastic Algorithms</a:t>
            </a: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296D9C-E491-0A4D-917E-DB032184BD46}" type="slidenum">
              <a:rPr lang="en-US" smtClean="0">
                <a:latin typeface="Times New Roman" charset="0"/>
              </a:rPr>
              <a:pPr/>
              <a:t>9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7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2000" b="0" dirty="0"/>
        </a:defPPr>
      </a:lstStyle>
    </a:tx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Ringger-BYU">
  <a:themeElements>
    <a:clrScheme name="2_Ringger-BY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Ringger-BY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Ringger-BY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ingger-BY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ingger-BY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ingger-BY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ingger-BY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ingger-BY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Ringger-BY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Ringger-BY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Ringger-BY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Ringger-BY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Ringger-BY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Ringger-BY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53651</TotalTime>
  <Words>1872</Words>
  <Application>Microsoft Macintosh PowerPoint</Application>
  <PresentationFormat>On-screen Show (4:3)</PresentationFormat>
  <Paragraphs>208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Wingdings</vt:lpstr>
      <vt:lpstr>Soaring</vt:lpstr>
      <vt:lpstr>2_Ringger-BYU</vt:lpstr>
      <vt:lpstr>Stochastic Algorithms</vt:lpstr>
      <vt:lpstr>Monte Carlo Algorithm – Fermat Test</vt:lpstr>
      <vt:lpstr>Dealing with Local Optima</vt:lpstr>
      <vt:lpstr>Monte Carlo Algorithms – General Approach</vt:lpstr>
      <vt:lpstr>Monte Carlo Algorithm to Calculate π </vt:lpstr>
      <vt:lpstr>Monte Carlo Algorithm to Calculate π </vt:lpstr>
      <vt:lpstr>Monte Carlo Algorithm to Calculate π </vt:lpstr>
      <vt:lpstr>Monte Carlo Integration</vt:lpstr>
      <vt:lpstr>Markov Chain Monte Carlo Techniques</vt:lpstr>
      <vt:lpstr>Las Vegas Algorithms</vt:lpstr>
      <vt:lpstr>When to use what Algorithm?</vt:lpstr>
      <vt:lpstr>When to use what Algorithm?</vt:lpstr>
      <vt:lpstr>Algorithms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Tony Martinez</cp:lastModifiedBy>
  <cp:revision>511</cp:revision>
  <cp:lastPrinted>2009-09-04T22:48:50Z</cp:lastPrinted>
  <dcterms:created xsi:type="dcterms:W3CDTF">2014-12-08T18:53:21Z</dcterms:created>
  <dcterms:modified xsi:type="dcterms:W3CDTF">2022-04-05T18:23:10Z</dcterms:modified>
</cp:coreProperties>
</file>