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371" r:id="rId2"/>
    <p:sldId id="347" r:id="rId3"/>
    <p:sldId id="348" r:id="rId4"/>
    <p:sldId id="349" r:id="rId5"/>
    <p:sldId id="365" r:id="rId6"/>
    <p:sldId id="368" r:id="rId7"/>
    <p:sldId id="350" r:id="rId8"/>
    <p:sldId id="351" r:id="rId9"/>
    <p:sldId id="362" r:id="rId10"/>
    <p:sldId id="352" r:id="rId11"/>
    <p:sldId id="384" r:id="rId12"/>
    <p:sldId id="370" r:id="rId13"/>
    <p:sldId id="355" r:id="rId14"/>
    <p:sldId id="356" r:id="rId15"/>
    <p:sldId id="363" r:id="rId16"/>
    <p:sldId id="369" r:id="rId17"/>
    <p:sldId id="361" r:id="rId18"/>
    <p:sldId id="364" r:id="rId19"/>
    <p:sldId id="353" r:id="rId20"/>
    <p:sldId id="366" r:id="rId21"/>
    <p:sldId id="354" r:id="rId22"/>
    <p:sldId id="357" r:id="rId23"/>
    <p:sldId id="381" r:id="rId24"/>
    <p:sldId id="382" r:id="rId25"/>
    <p:sldId id="383" r:id="rId26"/>
    <p:sldId id="359" r:id="rId27"/>
    <p:sldId id="360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3"/>
    <p:restoredTop sz="92022"/>
  </p:normalViewPr>
  <p:slideViewPr>
    <p:cSldViewPr snapToObjects="1">
      <p:cViewPr varScale="1">
        <p:scale>
          <a:sx n="144" d="100"/>
          <a:sy n="144" d="100"/>
        </p:scale>
        <p:origin x="205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1031664-AF0B-2740-B151-BB84D5D0A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8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C6F484-27CF-2748-8A40-B6ABB457B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48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5ADFFD-F664-1D46-89A2-C07AA8F347A5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In</a:t>
            </a:r>
            <a:r>
              <a:rPr lang="en-US" baseline="0" dirty="0"/>
              <a:t> Project 1 you will implement and efficient version of primality testing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C15DD9-F72D-B347-BADE-4BBD3E94E673}" type="slidenum">
              <a:rPr lang="en-US"/>
              <a:pPr/>
              <a:t>10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Relatively prime numbers are also known a coprime or mutually prime</a:t>
            </a:r>
          </a:p>
          <a:p>
            <a:r>
              <a:rPr lang="en-US" dirty="0"/>
              <a:t>Are</a:t>
            </a:r>
            <a:r>
              <a:rPr lang="en-US" baseline="0" dirty="0"/>
              <a:t> 4 and 7 relatively prime?  Thus 4 mod 7 must have an inverse. (2)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C15DD9-F72D-B347-BADE-4BBD3E94E673}" type="slidenum">
              <a:rPr lang="en-US"/>
              <a:pPr/>
              <a:t>11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Relatively prime numbers are also known a coprime or mutually prime</a:t>
            </a:r>
          </a:p>
          <a:p>
            <a:r>
              <a:rPr lang="en-US" dirty="0"/>
              <a:t>Are</a:t>
            </a:r>
            <a:r>
              <a:rPr lang="en-US" baseline="0" dirty="0"/>
              <a:t> 4 and 7 relatively prime?  Thus 4 mod 7 must have an inverse. (2) </a:t>
            </a:r>
          </a:p>
        </p:txBody>
      </p:sp>
    </p:spTree>
    <p:extLst>
      <p:ext uri="{BB962C8B-B14F-4D97-AF65-F5344CB8AC3E}">
        <p14:creationId xmlns:p14="http://schemas.microsoft.com/office/powerpoint/2010/main" val="21739681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Must find inverse of 20 mod 79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C6F484-27CF-2748-8A40-B6ABB457BF3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028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F2F402-D5F3-E046-A3A2-51436B8E6642}" type="slidenum">
              <a:rPr lang="en-US"/>
              <a:pPr/>
              <a:t>13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C98907-B418-B642-B156-64BFBD948FFE}" type="slidenum">
              <a:rPr lang="en-US"/>
              <a:pPr/>
              <a:t>14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Switch 20 and 79 since a must be greater than or equal to b, so remember to switch x and y at the end, no diff for GCD</a:t>
            </a:r>
          </a:p>
          <a:p>
            <a:r>
              <a:rPr lang="en-US" dirty="0"/>
              <a:t>Do all this on board before going to next slide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A1C85E-25B0-244D-A2E5-9EC00883EDE0}" type="slidenum">
              <a:rPr lang="en-US"/>
              <a:pPr/>
              <a:t>15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4 and -1 switched since we switched 20 and 79 to start with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n</a:t>
            </a:r>
            <a:r>
              <a:rPr lang="en-US" dirty="0"/>
              <a:t> calls with a divide/multiply (n^2) each call.  Thus n^3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F5B083-5671-9246-A623-FC4594A5C592}" type="slidenum">
              <a:rPr lang="en-US"/>
              <a:pPr/>
              <a:t>17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6170EF-9EB8-9B47-A277-B529087F67A1}" type="slidenum">
              <a:rPr lang="en-US"/>
              <a:pPr/>
              <a:t>18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1305F3-5CB9-3D40-A731-876B44EC763C}" type="slidenum">
              <a:rPr lang="en-US"/>
              <a:pPr/>
              <a:t>19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716D5-B56D-8646-BC9C-607EE667B88D}" type="slidenum">
              <a:rPr lang="en-US"/>
              <a:pPr/>
              <a:t>21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9CED9A-61BF-3448-927D-142F4341015D}" type="slidenum">
              <a:rPr lang="en-US"/>
              <a:pPr/>
              <a:t>2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F618DA-3346-F44D-8074-B13508A5E995}" type="slidenum">
              <a:rPr lang="en-US"/>
              <a:pPr/>
              <a:t>22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/>
              <a:t>e</a:t>
            </a:r>
            <a:r>
              <a:rPr lang="en-US" dirty="0"/>
              <a:t> relatively prime, try small prime and check with </a:t>
            </a:r>
            <a:r>
              <a:rPr lang="en-US" dirty="0" err="1"/>
              <a:t>euclid</a:t>
            </a:r>
            <a:endParaRPr lang="en-US" dirty="0"/>
          </a:p>
          <a:p>
            <a:r>
              <a:rPr lang="en-US" dirty="0"/>
              <a:t>Result not obvious since ext-</a:t>
            </a:r>
            <a:r>
              <a:rPr lang="en-US" dirty="0" err="1"/>
              <a:t>euclid</a:t>
            </a:r>
            <a:r>
              <a:rPr lang="en-US" baseline="0" dirty="0"/>
              <a:t> done with (p-1)(q-1) rather than N. </a:t>
            </a:r>
            <a:r>
              <a:rPr lang="en-US" dirty="0"/>
              <a:t>Proof that (</a:t>
            </a:r>
            <a:r>
              <a:rPr lang="en-US" i="1" dirty="0" err="1"/>
              <a:t>x</a:t>
            </a:r>
            <a:r>
              <a:rPr lang="en-US" i="1" baseline="30000" dirty="0" err="1"/>
              <a:t>e</a:t>
            </a:r>
            <a:r>
              <a:rPr lang="en-US" dirty="0" err="1"/>
              <a:t>)</a:t>
            </a:r>
            <a:r>
              <a:rPr lang="en-US" i="1" baseline="30000" dirty="0" err="1"/>
              <a:t>d</a:t>
            </a:r>
            <a:r>
              <a:rPr lang="en-US" dirty="0"/>
              <a:t> = </a:t>
            </a:r>
            <a:r>
              <a:rPr lang="en-US" i="1" dirty="0" err="1"/>
              <a:t>x</a:t>
            </a:r>
            <a:r>
              <a:rPr lang="en-US" i="1" dirty="0"/>
              <a:t> </a:t>
            </a:r>
            <a:r>
              <a:rPr lang="en-US" dirty="0"/>
              <a:t>mod </a:t>
            </a:r>
            <a:r>
              <a:rPr lang="en-US" i="1" dirty="0"/>
              <a:t>N </a:t>
            </a:r>
            <a:r>
              <a:rPr lang="en-US" dirty="0"/>
              <a:t> is on top of page 34.</a:t>
            </a:r>
          </a:p>
          <a:p>
            <a:r>
              <a:rPr lang="en-US" dirty="0"/>
              <a:t>They would need to know </a:t>
            </a:r>
            <a:r>
              <a:rPr lang="en-US" dirty="0" err="1"/>
              <a:t>p</a:t>
            </a:r>
            <a:r>
              <a:rPr lang="en-US" dirty="0"/>
              <a:t> and </a:t>
            </a:r>
            <a:r>
              <a:rPr lang="en-US" dirty="0" err="1"/>
              <a:t>q</a:t>
            </a:r>
            <a:r>
              <a:rPr lang="en-US" dirty="0"/>
              <a:t>, which could be discovered by factoring which is exponential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129F08-E1D1-2042-8EE3-B6BDBB0120C1}" type="slidenum">
              <a:rPr lang="en-US"/>
              <a:pPr/>
              <a:t>23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Go over</a:t>
            </a:r>
            <a:r>
              <a:rPr lang="en-US" baseline="0" dirty="0"/>
              <a:t> project and discuss standard project approach</a:t>
            </a:r>
            <a:r>
              <a:rPr lang="en-US" baseline="0"/>
              <a:t>, etc.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129F08-E1D1-2042-8EE3-B6BDBB0120C1}" type="slidenum">
              <a:rPr lang="en-US"/>
              <a:pPr/>
              <a:t>24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Go over</a:t>
            </a:r>
            <a:r>
              <a:rPr lang="en-US" baseline="0" dirty="0"/>
              <a:t> project and discuss standard project approach</a:t>
            </a:r>
            <a:r>
              <a:rPr lang="en-US" baseline="0"/>
              <a:t>, etc.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497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F618DA-3346-F44D-8074-B13508A5E995}" type="slidenum">
              <a:rPr lang="en-US"/>
              <a:pPr/>
              <a:t>25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/>
              <a:t>e</a:t>
            </a:r>
            <a:r>
              <a:rPr lang="en-US" dirty="0"/>
              <a:t> relatively prime, try small prime and check with </a:t>
            </a:r>
            <a:r>
              <a:rPr lang="en-US" dirty="0" err="1"/>
              <a:t>euclid</a:t>
            </a:r>
            <a:endParaRPr lang="en-US" dirty="0"/>
          </a:p>
          <a:p>
            <a:r>
              <a:rPr lang="en-US" dirty="0"/>
              <a:t>Result not obvious since ext-</a:t>
            </a:r>
            <a:r>
              <a:rPr lang="en-US" dirty="0" err="1"/>
              <a:t>euclid</a:t>
            </a:r>
            <a:r>
              <a:rPr lang="en-US" baseline="0" dirty="0"/>
              <a:t> done with (p-1)(q-1) rather than N. </a:t>
            </a:r>
            <a:r>
              <a:rPr lang="en-US" dirty="0"/>
              <a:t>Proof that (</a:t>
            </a:r>
            <a:r>
              <a:rPr lang="en-US" i="1" dirty="0" err="1"/>
              <a:t>x</a:t>
            </a:r>
            <a:r>
              <a:rPr lang="en-US" i="1" baseline="30000" dirty="0" err="1"/>
              <a:t>e</a:t>
            </a:r>
            <a:r>
              <a:rPr lang="en-US" dirty="0" err="1"/>
              <a:t>)</a:t>
            </a:r>
            <a:r>
              <a:rPr lang="en-US" i="1" baseline="30000" dirty="0" err="1"/>
              <a:t>d</a:t>
            </a:r>
            <a:r>
              <a:rPr lang="en-US" dirty="0"/>
              <a:t> = </a:t>
            </a:r>
            <a:r>
              <a:rPr lang="en-US" i="1" dirty="0" err="1"/>
              <a:t>x</a:t>
            </a:r>
            <a:r>
              <a:rPr lang="en-US" i="1" dirty="0"/>
              <a:t> </a:t>
            </a:r>
            <a:r>
              <a:rPr lang="en-US" dirty="0"/>
              <a:t>mod </a:t>
            </a:r>
            <a:r>
              <a:rPr lang="en-US" i="1" dirty="0"/>
              <a:t>N </a:t>
            </a:r>
            <a:r>
              <a:rPr lang="en-US" dirty="0"/>
              <a:t> is on top of page 34.</a:t>
            </a:r>
          </a:p>
          <a:p>
            <a:r>
              <a:rPr lang="en-US" dirty="0"/>
              <a:t>They would need to know </a:t>
            </a:r>
            <a:r>
              <a:rPr lang="en-US" dirty="0" err="1"/>
              <a:t>p</a:t>
            </a:r>
            <a:r>
              <a:rPr lang="en-US" dirty="0"/>
              <a:t> and </a:t>
            </a:r>
            <a:r>
              <a:rPr lang="en-US" dirty="0" err="1"/>
              <a:t>q</a:t>
            </a:r>
            <a:r>
              <a:rPr lang="en-US" dirty="0"/>
              <a:t>, which could be discovered by factoring which is exponential</a:t>
            </a:r>
          </a:p>
        </p:txBody>
      </p:sp>
    </p:spTree>
    <p:extLst>
      <p:ext uri="{BB962C8B-B14F-4D97-AF65-F5344CB8AC3E}">
        <p14:creationId xmlns:p14="http://schemas.microsoft.com/office/powerpoint/2010/main" val="11135326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514AB-23AA-D740-B3B6-1715D1F33D68}" type="slidenum">
              <a:rPr lang="en-US"/>
              <a:pPr/>
              <a:t>26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Note d above is not the same temp variable d we used when describing GCD returned from extended </a:t>
            </a:r>
            <a:r>
              <a:rPr lang="en-US" dirty="0" err="1"/>
              <a:t>euclid</a:t>
            </a: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E0F783-4970-7747-93B0-E6735C0ECAA8}" type="slidenum">
              <a:rPr lang="en-US"/>
              <a:pPr/>
              <a:t>27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128 bit, vs 256 vs 512,</a:t>
            </a:r>
            <a:r>
              <a:rPr lang="en-US" baseline="0" dirty="0"/>
              <a:t> etc.  How much more difficult </a:t>
            </a:r>
            <a:r>
              <a:rPr lang="en-US" baseline="0"/>
              <a:t>is it?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F8B101-D78C-454A-A93B-0EEC500AACC1}" type="slidenum">
              <a:rPr lang="en-US"/>
              <a:pPr/>
              <a:t>3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Intuition of Euclid and extended-Euclid are beyond the scope and time we have in this course</a:t>
            </a:r>
          </a:p>
          <a:p>
            <a:r>
              <a:rPr lang="en-US" dirty="0"/>
              <a:t>Example 15,12  and 11, 15  (then switch 15 to first)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Relatively prime numbers are also known as coprime or mutually prime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26A252-38D0-954B-B64E-0CE8CFCE1B4E}" type="slidenum">
              <a:rPr lang="en-US"/>
              <a:pPr/>
              <a:t>4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As soon as b becomes 0, a is the GCD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26A252-38D0-954B-B64E-0CE8CFCE1B4E}" type="slidenum">
              <a:rPr lang="en-US"/>
              <a:pPr/>
              <a:t>5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26A252-38D0-954B-B64E-0CE8CFCE1B4E}" type="slidenum">
              <a:rPr lang="en-US"/>
              <a:pPr/>
              <a:t>6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Since a will be greater than b, we always need one division to do the a mod b</a:t>
            </a:r>
          </a:p>
          <a:p>
            <a:r>
              <a:rPr lang="en-US" sz="1200" dirty="0"/>
              <a:t>space complexity O(n) since parameters decreasing each time and by decreasing geometric progression total on depth is 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669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F3EAC3-6296-1D42-989C-B9F4A1EEE237}" type="slidenum">
              <a:rPr lang="en-US"/>
              <a:pPr/>
              <a:t>7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But why?  We will see in a minute.  Don’t look close yet at how the </a:t>
            </a:r>
            <a:r>
              <a:rPr lang="en-US" dirty="0" err="1"/>
              <a:t>alg</a:t>
            </a:r>
            <a:r>
              <a:rPr lang="en-US" dirty="0"/>
              <a:t> works.  In a minute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C60CD8-1565-F743-BCBF-E12BEC64AAF0}" type="slidenum">
              <a:rPr lang="en-US"/>
              <a:pPr/>
              <a:t>8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0B9F50-A290-E643-BD73-B5870E1A3199}" type="slidenum">
              <a:rPr lang="en-US"/>
              <a:pPr/>
              <a:t>9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Modular only with integers so can't just do 1/a</a:t>
            </a:r>
          </a:p>
          <a:p>
            <a:r>
              <a:rPr lang="en-US" dirty="0"/>
              <a:t>Whatever you multiply 2 by will be even and thus can never be 1 mod 4.</a:t>
            </a:r>
          </a:p>
          <a:p>
            <a:r>
              <a:rPr lang="en-US" dirty="0"/>
              <a:t>Finding</a:t>
            </a:r>
            <a:r>
              <a:rPr lang="en-US" baseline="0" dirty="0"/>
              <a:t> it.  Could just try each value between 0 and Mod-1, slow for big Mod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7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CS 312 - Modular Division and RSA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D0ADF2B-52AC-A044-A5EA-FB43A1212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312 - Modular Division and RSA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ED395-0E66-1149-8A6F-3B012CBC1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9621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57340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312 - Modular Division and RSA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E93C2-E650-6B4E-AE59-8F2A28828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312 - Modular Division and RSA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37D8B-DD0E-124E-BA08-06F36C8BB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312 - Modular Division and RSA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74216-B320-C347-A3F3-001A36E2B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312 - Modular Division and RSA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1DDB0-7514-4B4F-A266-66A93D018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312 - Modular Division and RSA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5B148-101E-794D-80C4-FD185C008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312 - Modular Division and RSA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AA2C7-506A-A940-B518-E187FF119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312 - Modular Division and RSA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1D77B-469A-5349-BB52-BEEEAA301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312 - Modular Division and RSA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540D7-4E49-7745-952D-564699B58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312 - Modular Division and RSA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9ED28-A769-7C46-9D4F-A08EC527F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614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8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2484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/>
              <a:t>CS 312 - Modular Division and RSA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6F416E-D1EE-FA49-A7A1-D7CE9259E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l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 312 - Modular Division and RSA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010BFA-D658-FD44-8653-09121DA0A12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Key Concept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Which one is harder?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b="1" dirty="0"/>
              <a:t>Factoring</a:t>
            </a:r>
            <a:r>
              <a:rPr lang="en-US" dirty="0"/>
              <a:t>: Given a number </a:t>
            </a:r>
            <a:r>
              <a:rPr lang="en-US" i="1" dirty="0"/>
              <a:t>N</a:t>
            </a:r>
            <a:r>
              <a:rPr lang="en-US" dirty="0"/>
              <a:t>, express it as a product of its prime numbers</a:t>
            </a:r>
          </a:p>
          <a:p>
            <a:pPr eaLnBrk="1" hangingPunct="1"/>
            <a:r>
              <a:rPr lang="en-US" b="1" dirty="0"/>
              <a:t>Primality</a:t>
            </a:r>
            <a:r>
              <a:rPr lang="en-US" dirty="0"/>
              <a:t>: Given a number </a:t>
            </a:r>
            <a:r>
              <a:rPr lang="en-US" i="1" dirty="0"/>
              <a:t>N</a:t>
            </a:r>
            <a:r>
              <a:rPr lang="en-US" dirty="0"/>
              <a:t>, determine whether it is prime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This gulf will be a key to modern encryption algorithms (RSA, </a:t>
            </a:r>
            <a:r>
              <a:rPr lang="en-US" dirty="0" err="1"/>
              <a:t>etc</a:t>
            </a:r>
            <a:r>
              <a:rPr lang="en-US" dirty="0"/>
              <a:t>), which makes secure communication (internet, etc.) currently possible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 312 - Modular Division and RSA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3DE776-E05C-8744-B8AB-615C05FCD76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Modular Division - Multiplicative Inverses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In fact, the </a:t>
            </a:r>
            <a:r>
              <a:rPr lang="en-US" i="1" dirty="0"/>
              <a:t>only</a:t>
            </a:r>
            <a:r>
              <a:rPr lang="en-US" dirty="0"/>
              <a:t> time </a:t>
            </a:r>
            <a:r>
              <a:rPr lang="en-US" i="1" dirty="0"/>
              <a:t>a</a:t>
            </a:r>
            <a:r>
              <a:rPr lang="en-US" dirty="0"/>
              <a:t> has a multiplicative inverse mod </a:t>
            </a:r>
            <a:r>
              <a:rPr lang="en-US" i="1" dirty="0"/>
              <a:t>N </a:t>
            </a:r>
            <a:r>
              <a:rPr lang="en-US" dirty="0"/>
              <a:t>is when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N </a:t>
            </a:r>
            <a:r>
              <a:rPr lang="en-US" dirty="0"/>
              <a:t>are relatively prime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Two integers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are relatively prime if </a:t>
            </a:r>
            <a:r>
              <a:rPr lang="en-US" dirty="0" err="1"/>
              <a:t>gcd</a:t>
            </a:r>
            <a:r>
              <a:rPr lang="en-US" dirty="0"/>
              <a:t>(</a:t>
            </a:r>
            <a:r>
              <a:rPr lang="en-US" i="1" dirty="0" err="1"/>
              <a:t>a</a:t>
            </a:r>
            <a:r>
              <a:rPr lang="en-US" dirty="0" err="1"/>
              <a:t>,</a:t>
            </a:r>
            <a:r>
              <a:rPr lang="en-US" i="1" dirty="0" err="1"/>
              <a:t>b</a:t>
            </a:r>
            <a:r>
              <a:rPr lang="en-US" dirty="0"/>
              <a:t>) = 1 (Euclid’s)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The probability that two random numbers are relatively prime is ~60.8%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If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N </a:t>
            </a:r>
            <a:r>
              <a:rPr lang="en-US" dirty="0"/>
              <a:t>are relatively prime then we know the multiplicative inverse exists (e.g. does 4 mod 7 have an inverse?)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 312 - Modular Division and RSA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3DE776-E05C-8744-B8AB-615C05FCD76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Modular Division - Multiplicative Inverses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charset="2"/>
              <a:buChar char="l"/>
            </a:pPr>
            <a:r>
              <a:rPr lang="en-US" sz="2400" dirty="0"/>
              <a:t>Euclid only shows existence. Extended-Euclid(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N</a:t>
            </a:r>
            <a:r>
              <a:rPr lang="en-US" sz="2400" dirty="0"/>
              <a:t>) does it all for us!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Returns integers </a:t>
            </a:r>
            <a:r>
              <a:rPr lang="en-US" sz="1800" i="1" dirty="0"/>
              <a:t>x</a:t>
            </a:r>
            <a:r>
              <a:rPr lang="en-US" sz="1800" dirty="0"/>
              <a:t>, </a:t>
            </a:r>
            <a:r>
              <a:rPr lang="en-US" sz="1800" i="1" dirty="0"/>
              <a:t>y</a:t>
            </a:r>
            <a:r>
              <a:rPr lang="en-US" sz="1800" dirty="0"/>
              <a:t>, </a:t>
            </a:r>
            <a:r>
              <a:rPr lang="en-US" sz="1800" i="1" dirty="0"/>
              <a:t>d</a:t>
            </a:r>
            <a:r>
              <a:rPr lang="en-US" sz="1800" dirty="0"/>
              <a:t> such that </a:t>
            </a:r>
            <a:r>
              <a:rPr lang="en-US" sz="1800" i="1" dirty="0"/>
              <a:t>d</a:t>
            </a:r>
            <a:r>
              <a:rPr lang="en-US" sz="1800" dirty="0"/>
              <a:t> = </a:t>
            </a:r>
            <a:r>
              <a:rPr lang="en-US" sz="1800" dirty="0" err="1"/>
              <a:t>gcd</a:t>
            </a:r>
            <a:r>
              <a:rPr lang="en-US" sz="1800" dirty="0"/>
              <a:t>(</a:t>
            </a:r>
            <a:r>
              <a:rPr lang="en-US" sz="1800" i="1" dirty="0"/>
              <a:t>a</a:t>
            </a:r>
            <a:r>
              <a:rPr lang="en-US" sz="1800" dirty="0"/>
              <a:t>, </a:t>
            </a:r>
            <a:r>
              <a:rPr lang="en-US" sz="1800" i="1" dirty="0"/>
              <a:t>N</a:t>
            </a:r>
            <a:r>
              <a:rPr lang="en-US" sz="1800" dirty="0"/>
              <a:t>) and </a:t>
            </a:r>
            <a:r>
              <a:rPr lang="en-US" sz="1800" i="1" dirty="0"/>
              <a:t>ax </a:t>
            </a:r>
            <a:r>
              <a:rPr lang="en-US" sz="1800" dirty="0"/>
              <a:t>+ </a:t>
            </a:r>
            <a:r>
              <a:rPr lang="en-US" sz="1800" i="1" dirty="0"/>
              <a:t>Ny </a:t>
            </a:r>
            <a:r>
              <a:rPr lang="en-US" sz="1800" dirty="0"/>
              <a:t>= </a:t>
            </a:r>
            <a:r>
              <a:rPr lang="en-US" sz="1800" i="1" dirty="0"/>
              <a:t>d</a:t>
            </a:r>
            <a:endParaRPr lang="en-US" sz="1800" dirty="0"/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First, see if </a:t>
            </a:r>
            <a:r>
              <a:rPr lang="en-US" sz="1800" i="1" dirty="0"/>
              <a:t>d</a:t>
            </a:r>
            <a:r>
              <a:rPr lang="en-US" sz="1800" dirty="0"/>
              <a:t>=1 as the </a:t>
            </a:r>
            <a:r>
              <a:rPr lang="en-US" sz="1800" dirty="0" err="1"/>
              <a:t>gcd</a:t>
            </a:r>
            <a:r>
              <a:rPr lang="en-US" sz="1800" dirty="0"/>
              <a:t> to confirm that </a:t>
            </a:r>
            <a:r>
              <a:rPr lang="en-US" sz="1800" i="1" dirty="0"/>
              <a:t>a</a:t>
            </a:r>
            <a:r>
              <a:rPr lang="en-US" sz="1800" dirty="0"/>
              <a:t> and </a:t>
            </a:r>
            <a:r>
              <a:rPr lang="en-US" sz="1800" i="1" dirty="0"/>
              <a:t>N </a:t>
            </a:r>
            <a:r>
              <a:rPr lang="en-US" sz="1800" dirty="0"/>
              <a:t>are relatively prime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If so, it also finds the multiplicative inverse of </a:t>
            </a:r>
            <a:r>
              <a:rPr lang="en-US" sz="1800" i="1" dirty="0"/>
              <a:t>a</a:t>
            </a:r>
            <a:r>
              <a:rPr lang="en-US" sz="1800" dirty="0"/>
              <a:t> mod </a:t>
            </a:r>
            <a:r>
              <a:rPr lang="en-US" sz="1800" i="1" dirty="0"/>
              <a:t>N</a:t>
            </a:r>
            <a:r>
              <a:rPr lang="en-US" sz="1800" dirty="0"/>
              <a:t>! How?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If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N </a:t>
            </a:r>
            <a:r>
              <a:rPr lang="en-US" dirty="0"/>
              <a:t>are relatively prime, then </a:t>
            </a:r>
            <a:r>
              <a:rPr lang="en-US" i="1" dirty="0"/>
              <a:t>ax </a:t>
            </a:r>
            <a:r>
              <a:rPr lang="en-US" dirty="0"/>
              <a:t>+ </a:t>
            </a:r>
            <a:r>
              <a:rPr lang="en-US" i="1" dirty="0"/>
              <a:t>Ny </a:t>
            </a:r>
            <a:r>
              <a:rPr lang="en-US" dirty="0"/>
              <a:t>= 1 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Consider the mod </a:t>
            </a:r>
            <a:r>
              <a:rPr lang="en-US" i="1" dirty="0"/>
              <a:t>N</a:t>
            </a:r>
            <a:r>
              <a:rPr lang="en-US" dirty="0"/>
              <a:t> version: </a:t>
            </a:r>
            <a:r>
              <a:rPr lang="en-US" i="1" dirty="0"/>
              <a:t>ax </a:t>
            </a:r>
            <a:r>
              <a:rPr lang="en-US" dirty="0"/>
              <a:t>+ </a:t>
            </a:r>
            <a:r>
              <a:rPr lang="en-US" i="1" dirty="0"/>
              <a:t>Ny </a:t>
            </a:r>
            <a:r>
              <a:rPr lang="en-US" dirty="0"/>
              <a:t>= 1 mod </a:t>
            </a:r>
            <a:r>
              <a:rPr lang="en-US" i="1" dirty="0"/>
              <a:t>N</a:t>
            </a: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i="1" dirty="0"/>
              <a:t>Ny</a:t>
            </a:r>
            <a:r>
              <a:rPr lang="en-US" dirty="0"/>
              <a:t> = 0 (mod </a:t>
            </a:r>
            <a:r>
              <a:rPr lang="en-US" i="1" dirty="0"/>
              <a:t>N</a:t>
            </a:r>
            <a:r>
              <a:rPr lang="en-US" dirty="0"/>
              <a:t>) for all integers </a:t>
            </a:r>
            <a:r>
              <a:rPr lang="en-US" i="1" dirty="0"/>
              <a:t>y 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Thus, </a:t>
            </a:r>
            <a:r>
              <a:rPr lang="en-US" i="1" dirty="0"/>
              <a:t>ax </a:t>
            </a:r>
            <a:r>
              <a:rPr lang="en-US" dirty="0">
                <a:sym typeface="Symbol" charset="2"/>
              </a:rPr>
              <a:t>=</a:t>
            </a:r>
            <a:r>
              <a:rPr lang="en-US" dirty="0"/>
              <a:t> 1 (mod </a:t>
            </a:r>
            <a:r>
              <a:rPr lang="en-US" i="1" dirty="0"/>
              <a:t>N</a:t>
            </a:r>
            <a:r>
              <a:rPr lang="en-US" dirty="0"/>
              <a:t>)</a:t>
            </a:r>
            <a:endParaRPr lang="en-US" i="1" dirty="0"/>
          </a:p>
          <a:p>
            <a:pPr eaLnBrk="1" hangingPunct="1">
              <a:lnSpc>
                <a:spcPct val="80000"/>
              </a:lnSpc>
            </a:pPr>
            <a:r>
              <a:rPr lang="en-US" i="1" dirty="0"/>
              <a:t>x</a:t>
            </a:r>
            <a:r>
              <a:rPr lang="en-US" dirty="0"/>
              <a:t> is the multiplicative inverse of </a:t>
            </a:r>
            <a:r>
              <a:rPr lang="en-US" i="1" dirty="0"/>
              <a:t>a</a:t>
            </a:r>
            <a:r>
              <a:rPr lang="en-US" dirty="0"/>
              <a:t> modulo </a:t>
            </a:r>
            <a:r>
              <a:rPr lang="en-US" i="1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348919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A874A-CAA7-BF49-AC86-EE72E2B25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 Division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8ADF7-A783-5C46-89DA-85493453D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91000"/>
          </a:xfrm>
        </p:spPr>
        <p:txBody>
          <a:bodyPr>
            <a:normAutofit/>
          </a:bodyPr>
          <a:lstStyle/>
          <a:p>
            <a:r>
              <a:rPr lang="en-US" dirty="0"/>
              <a:t>Modular </a:t>
            </a:r>
            <a:r>
              <a:rPr lang="en-US" i="1" dirty="0"/>
              <a:t>N </a:t>
            </a:r>
            <a:r>
              <a:rPr lang="en-US" dirty="0"/>
              <a:t>division can only be done with a divisor relatively prime to </a:t>
            </a:r>
            <a:r>
              <a:rPr lang="en-US" i="1" dirty="0"/>
              <a:t>N </a:t>
            </a:r>
            <a:r>
              <a:rPr lang="en-US" dirty="0"/>
              <a:t>and the division is carried out by multiplying the dividend by the inverse</a:t>
            </a:r>
          </a:p>
          <a:p>
            <a:r>
              <a:rPr lang="en-US" dirty="0"/>
              <a:t>Assume we want to divide 9 mod 11 by 3 mod 11</a:t>
            </a:r>
          </a:p>
          <a:p>
            <a:r>
              <a:rPr lang="en-US" dirty="0"/>
              <a:t>The inverse of 3 mod 11 is 4 (find with extended-Euclid)</a:t>
            </a:r>
          </a:p>
          <a:p>
            <a:r>
              <a:rPr lang="en-US" dirty="0"/>
              <a:t>Then we do the division by multiplying 9 mod 11 by 4 to get 36 mod 11 = 3 mod 11, which is the answer</a:t>
            </a:r>
          </a:p>
          <a:p>
            <a:r>
              <a:rPr lang="en-US" dirty="0"/>
              <a:t>Assume we want to divide 50 mod 79 by 20 mod 79</a:t>
            </a:r>
          </a:p>
          <a:p>
            <a:pPr lvl="1"/>
            <a:r>
              <a:rPr lang="en-US" dirty="0"/>
              <a:t>We can if what?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962000-10BD-E74B-B06B-0DE7A9614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312 - Modular Division and RSA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29B741-220D-4F4C-909D-2E9EEC3C7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837D8B-DD0E-124E-BA08-06F36C8BBDE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97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 312 - Modular Division and RSA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9A6C7B-5135-E241-89B5-AB689B3B1E2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Finding the Inverse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 eaLnBrk="1" hangingPunct="1"/>
            <a:r>
              <a:rPr lang="en-US" dirty="0"/>
              <a:t>What is the multiplicative inverse of 20 Mod 79</a:t>
            </a:r>
          </a:p>
          <a:p>
            <a:pPr lvl="1" eaLnBrk="1" hangingPunct="1"/>
            <a:r>
              <a:rPr lang="en-US" dirty="0"/>
              <a:t>Are they relatively prime?</a:t>
            </a:r>
          </a:p>
          <a:p>
            <a:pPr lvl="1" eaLnBrk="1" hangingPunct="1"/>
            <a:r>
              <a:rPr lang="en-US" dirty="0"/>
              <a:t>Euclid or extended-Euclid are the algorithms we use to find out (with the extension not needed).  The extension only kicks in after the </a:t>
            </a:r>
            <a:r>
              <a:rPr lang="en-US" dirty="0" err="1"/>
              <a:t>gcd</a:t>
            </a:r>
            <a:r>
              <a:rPr lang="en-US" dirty="0"/>
              <a:t> has been found anyway.</a:t>
            </a:r>
          </a:p>
          <a:p>
            <a:pPr lvl="1" eaLnBrk="1" hangingPunct="1"/>
            <a:r>
              <a:rPr lang="en-US" dirty="0"/>
              <a:t>Returns integers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 such that </a:t>
            </a:r>
            <a:r>
              <a:rPr lang="en-US" i="1" dirty="0"/>
              <a:t>d</a:t>
            </a:r>
            <a:r>
              <a:rPr lang="en-US" dirty="0"/>
              <a:t> = </a:t>
            </a:r>
            <a:r>
              <a:rPr lang="en-US" dirty="0" err="1"/>
              <a:t>gcd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 and </a:t>
            </a:r>
            <a:r>
              <a:rPr lang="en-US" i="1" dirty="0"/>
              <a:t>ax </a:t>
            </a:r>
            <a:r>
              <a:rPr lang="en-US" dirty="0"/>
              <a:t>+ </a:t>
            </a:r>
            <a:r>
              <a:rPr lang="en-US" i="1" dirty="0"/>
              <a:t>by </a:t>
            </a:r>
            <a:r>
              <a:rPr lang="en-US" dirty="0"/>
              <a:t>= </a:t>
            </a:r>
            <a:r>
              <a:rPr lang="en-US" i="1" dirty="0"/>
              <a:t>d</a:t>
            </a:r>
            <a:endParaRPr lang="en-US" dirty="0"/>
          </a:p>
          <a:p>
            <a:pPr lvl="1" eaLnBrk="1" hangingPunct="1"/>
            <a:r>
              <a:rPr lang="en-US" i="1" dirty="0"/>
              <a:t>x</a:t>
            </a:r>
            <a:r>
              <a:rPr lang="en-US" dirty="0"/>
              <a:t> will be the multiplicative inverse if </a:t>
            </a:r>
            <a:r>
              <a:rPr lang="en-US" i="1" dirty="0"/>
              <a:t>d</a:t>
            </a:r>
            <a:r>
              <a:rPr lang="en-US" dirty="0"/>
              <a:t> = 1</a:t>
            </a:r>
          </a:p>
          <a:p>
            <a:pPr lvl="1" eaLnBrk="1" hangingPunct="1"/>
            <a:r>
              <a:rPr lang="en-US" dirty="0"/>
              <a:t>Remember we must start with the largest number first so if you have to switch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at the beginning (typical in this case since Mod will be greater), then remember to switch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y</a:t>
            </a:r>
            <a:r>
              <a:rPr lang="en-US" dirty="0"/>
              <a:t> at the end</a:t>
            </a:r>
          </a:p>
          <a:p>
            <a:pPr lvl="1" eaLnBrk="1" hangingPunct="1">
              <a:buFontTx/>
              <a:buNone/>
            </a:pPr>
            <a:endParaRPr lang="en-US" sz="1600" u="sng" dirty="0"/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 312 - Modular Division and RSA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E65378-7D5D-734A-AFA1-8C5F091DDD0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Multiplicative Inverse of 20 Mod 79</a:t>
            </a:r>
          </a:p>
        </p:txBody>
      </p:sp>
      <p:graphicFrame>
        <p:nvGraphicFramePr>
          <p:cNvPr id="502847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85460"/>
              </p:ext>
            </p:extLst>
          </p:nvPr>
        </p:nvGraphicFramePr>
        <p:xfrm>
          <a:off x="1143000" y="2667000"/>
          <a:ext cx="6400800" cy="2522539"/>
        </p:xfrm>
        <a:graphic>
          <a:graphicData uri="http://schemas.openxmlformats.org/drawingml/2006/table">
            <a:tbl>
              <a:tblPr/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x'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ret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ret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ret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4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805" name="Rectangle 64"/>
          <p:cNvSpPr>
            <a:spLocks noChangeArrowheads="1"/>
          </p:cNvSpPr>
          <p:nvPr/>
        </p:nvSpPr>
        <p:spPr bwMode="auto">
          <a:xfrm>
            <a:off x="2805113" y="54895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806" name="Rectangle 68"/>
          <p:cNvSpPr>
            <a:spLocks noChangeArrowheads="1"/>
          </p:cNvSpPr>
          <p:nvPr/>
        </p:nvSpPr>
        <p:spPr bwMode="auto">
          <a:xfrm>
            <a:off x="1670050" y="1143000"/>
            <a:ext cx="633095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1"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en-US" sz="1600" u="sng" dirty="0"/>
              <a:t>function extended-Euclid </a:t>
            </a:r>
            <a:r>
              <a:rPr lang="en-US" sz="1600" dirty="0"/>
              <a:t>(</a:t>
            </a:r>
            <a:r>
              <a:rPr lang="en-US" sz="1600" i="1" dirty="0"/>
              <a:t>a</a:t>
            </a:r>
            <a:r>
              <a:rPr lang="en-US" sz="1600" dirty="0"/>
              <a:t>, </a:t>
            </a:r>
            <a:r>
              <a:rPr lang="en-US" sz="1600" i="1" dirty="0" err="1"/>
              <a:t>b</a:t>
            </a:r>
            <a:r>
              <a:rPr lang="en-US" sz="1600" dirty="0"/>
              <a:t>)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en-US" sz="1600" dirty="0"/>
              <a:t>if </a:t>
            </a:r>
            <a:r>
              <a:rPr lang="en-US" sz="1600" i="1" dirty="0" err="1"/>
              <a:t>b</a:t>
            </a:r>
            <a:r>
              <a:rPr lang="en-US" sz="1600" dirty="0"/>
              <a:t> = 0: return (1, 0, </a:t>
            </a:r>
            <a:r>
              <a:rPr lang="en-US" sz="1600" i="1" dirty="0"/>
              <a:t>a</a:t>
            </a:r>
            <a:r>
              <a:rPr lang="en-US" sz="1600" dirty="0"/>
              <a:t>)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en-US" sz="1600" dirty="0"/>
              <a:t>(</a:t>
            </a:r>
            <a:r>
              <a:rPr lang="en-US" sz="1600" i="1" dirty="0" err="1"/>
              <a:t>x</a:t>
            </a:r>
            <a:r>
              <a:rPr lang="en-US" sz="1600" i="1" dirty="0"/>
              <a:t>'</a:t>
            </a:r>
            <a:r>
              <a:rPr lang="en-US" sz="1600" dirty="0"/>
              <a:t>, </a:t>
            </a:r>
            <a:r>
              <a:rPr lang="en-US" sz="1600" i="1" dirty="0" err="1"/>
              <a:t>y</a:t>
            </a:r>
            <a:r>
              <a:rPr lang="en-US" sz="1600" i="1" dirty="0"/>
              <a:t>'</a:t>
            </a:r>
            <a:r>
              <a:rPr lang="en-US" sz="1600" dirty="0"/>
              <a:t>, </a:t>
            </a:r>
            <a:r>
              <a:rPr lang="en-US" sz="1600" i="1" dirty="0" err="1"/>
              <a:t>d</a:t>
            </a:r>
            <a:r>
              <a:rPr lang="en-US" sz="1600" dirty="0"/>
              <a:t>) = extended-</a:t>
            </a:r>
            <a:r>
              <a:rPr lang="en-US" sz="1600" dirty="0" err="1"/>
              <a:t>Euclid(</a:t>
            </a:r>
            <a:r>
              <a:rPr lang="en-US" sz="1600" i="1" dirty="0" err="1"/>
              <a:t>b</a:t>
            </a:r>
            <a:r>
              <a:rPr lang="en-US" sz="1600" dirty="0"/>
              <a:t>, </a:t>
            </a:r>
            <a:r>
              <a:rPr lang="en-US" sz="1600" i="1" dirty="0"/>
              <a:t>a </a:t>
            </a:r>
            <a:r>
              <a:rPr lang="en-US" sz="1600" dirty="0"/>
              <a:t>mod </a:t>
            </a:r>
            <a:r>
              <a:rPr lang="en-US" sz="1600" i="1" dirty="0" err="1"/>
              <a:t>b</a:t>
            </a:r>
            <a:r>
              <a:rPr lang="en-US" sz="1600" dirty="0"/>
              <a:t>)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en-US" sz="1600" dirty="0"/>
              <a:t>return (</a:t>
            </a:r>
            <a:r>
              <a:rPr lang="en-US" sz="1600" i="1" dirty="0"/>
              <a:t>y'</a:t>
            </a:r>
            <a:r>
              <a:rPr lang="en-US" sz="1600" dirty="0"/>
              <a:t>, </a:t>
            </a:r>
            <a:r>
              <a:rPr lang="en-US" sz="1600" i="1" dirty="0"/>
              <a:t>x' </a:t>
            </a:r>
            <a:r>
              <a:rPr lang="en-US" sz="1600" dirty="0"/>
              <a:t>– floor(</a:t>
            </a:r>
            <a:r>
              <a:rPr lang="en-US" sz="1600" i="1" dirty="0"/>
              <a:t>a</a:t>
            </a:r>
            <a:r>
              <a:rPr lang="en-US" sz="1600" dirty="0"/>
              <a:t>/</a:t>
            </a:r>
            <a:r>
              <a:rPr lang="en-US" sz="1600" i="1" dirty="0"/>
              <a:t>b</a:t>
            </a:r>
            <a:r>
              <a:rPr lang="en-US" sz="1600" dirty="0"/>
              <a:t>)</a:t>
            </a:r>
            <a:r>
              <a:rPr lang="en-US" sz="1600" i="1" dirty="0"/>
              <a:t>y'</a:t>
            </a:r>
            <a:r>
              <a:rPr lang="en-US" sz="1600" dirty="0"/>
              <a:t>, </a:t>
            </a:r>
            <a:r>
              <a:rPr lang="en-US" sz="1600" i="1" dirty="0"/>
              <a:t>d</a:t>
            </a:r>
            <a:r>
              <a:rPr lang="en-US" sz="1600" dirty="0"/>
              <a:t>)	// such that </a:t>
            </a:r>
            <a:r>
              <a:rPr lang="en-US" sz="1800" i="1" dirty="0"/>
              <a:t>ax </a:t>
            </a:r>
            <a:r>
              <a:rPr lang="en-US" sz="1800" dirty="0"/>
              <a:t>+ </a:t>
            </a:r>
            <a:r>
              <a:rPr lang="en-US" sz="1800" i="1" dirty="0"/>
              <a:t>by </a:t>
            </a:r>
            <a:r>
              <a:rPr lang="en-US" sz="1800" dirty="0"/>
              <a:t>= </a:t>
            </a:r>
            <a:r>
              <a:rPr lang="en-US" sz="1800" i="1" dirty="0"/>
              <a:t>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 312 - Modular Division and RSA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1C9EA1-C210-C248-9B51-C2A3BAB337B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Multiplicative Inverse of 20 Mod 79</a:t>
            </a:r>
          </a:p>
        </p:txBody>
      </p:sp>
      <p:graphicFrame>
        <p:nvGraphicFramePr>
          <p:cNvPr id="502847" name="Group 63"/>
          <p:cNvGraphicFramePr>
            <a:graphicFrameLocks noGrp="1"/>
          </p:cNvGraphicFramePr>
          <p:nvPr/>
        </p:nvGraphicFramePr>
        <p:xfrm>
          <a:off x="1143000" y="2514600"/>
          <a:ext cx="6400800" cy="2522539"/>
        </p:xfrm>
        <a:graphic>
          <a:graphicData uri="http://schemas.openxmlformats.org/drawingml/2006/table">
            <a:tbl>
              <a:tblPr/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x'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ret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ret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ret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3853" name="Rectangle 64"/>
          <p:cNvSpPr>
            <a:spLocks noChangeArrowheads="1"/>
          </p:cNvSpPr>
          <p:nvPr/>
        </p:nvSpPr>
        <p:spPr bwMode="auto">
          <a:xfrm>
            <a:off x="2805113" y="54895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54" name="Rectangle 68"/>
          <p:cNvSpPr>
            <a:spLocks noChangeArrowheads="1"/>
          </p:cNvSpPr>
          <p:nvPr/>
        </p:nvSpPr>
        <p:spPr bwMode="auto">
          <a:xfrm>
            <a:off x="1670050" y="1143000"/>
            <a:ext cx="633095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1"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en-US" sz="1600" u="sng" dirty="0"/>
              <a:t>function extended-Euclid </a:t>
            </a:r>
            <a:r>
              <a:rPr lang="en-US" sz="1600" dirty="0"/>
              <a:t>(</a:t>
            </a:r>
            <a:r>
              <a:rPr lang="en-US" sz="1600" i="1" dirty="0"/>
              <a:t>a</a:t>
            </a:r>
            <a:r>
              <a:rPr lang="en-US" sz="1600" dirty="0"/>
              <a:t>, </a:t>
            </a:r>
            <a:r>
              <a:rPr lang="en-US" sz="1600" i="1" dirty="0"/>
              <a:t>b</a:t>
            </a:r>
            <a:r>
              <a:rPr lang="en-US" sz="1600" dirty="0"/>
              <a:t>)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en-US" sz="1600" dirty="0"/>
              <a:t>if </a:t>
            </a:r>
            <a:r>
              <a:rPr lang="en-US" sz="1600" i="1" dirty="0"/>
              <a:t>b</a:t>
            </a:r>
            <a:r>
              <a:rPr lang="en-US" sz="1600" dirty="0"/>
              <a:t> = 0: return (1, 0, </a:t>
            </a:r>
            <a:r>
              <a:rPr lang="en-US" sz="1600" i="1" dirty="0"/>
              <a:t>a</a:t>
            </a:r>
            <a:r>
              <a:rPr lang="en-US" sz="1600" dirty="0"/>
              <a:t>)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en-US" sz="1600" dirty="0"/>
              <a:t>(</a:t>
            </a:r>
            <a:r>
              <a:rPr lang="en-US" sz="1600" i="1" dirty="0"/>
              <a:t>x'</a:t>
            </a:r>
            <a:r>
              <a:rPr lang="en-US" sz="1600" dirty="0"/>
              <a:t>, </a:t>
            </a:r>
            <a:r>
              <a:rPr lang="en-US" sz="1600" i="1" dirty="0"/>
              <a:t>y'</a:t>
            </a:r>
            <a:r>
              <a:rPr lang="en-US" sz="1600" dirty="0"/>
              <a:t>, </a:t>
            </a:r>
            <a:r>
              <a:rPr lang="en-US" sz="1600" i="1" dirty="0"/>
              <a:t>d</a:t>
            </a:r>
            <a:r>
              <a:rPr lang="en-US" sz="1600" dirty="0"/>
              <a:t>) = extended-Euclid(</a:t>
            </a:r>
            <a:r>
              <a:rPr lang="en-US" sz="1600" i="1" dirty="0"/>
              <a:t>b</a:t>
            </a:r>
            <a:r>
              <a:rPr lang="en-US" sz="1600" dirty="0"/>
              <a:t>, </a:t>
            </a:r>
            <a:r>
              <a:rPr lang="en-US" sz="1600" i="1" dirty="0"/>
              <a:t>a </a:t>
            </a:r>
            <a:r>
              <a:rPr lang="en-US" sz="1600" dirty="0"/>
              <a:t>mod </a:t>
            </a:r>
            <a:r>
              <a:rPr lang="en-US" sz="1600" i="1" dirty="0"/>
              <a:t>b</a:t>
            </a:r>
            <a:r>
              <a:rPr lang="en-US" sz="1600" dirty="0"/>
              <a:t>)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en-US" sz="1600" dirty="0"/>
              <a:t>return (</a:t>
            </a:r>
            <a:r>
              <a:rPr lang="en-US" sz="1600" i="1" dirty="0"/>
              <a:t>y'</a:t>
            </a:r>
            <a:r>
              <a:rPr lang="en-US" sz="1600" dirty="0"/>
              <a:t>, </a:t>
            </a:r>
            <a:r>
              <a:rPr lang="en-US" sz="1600" i="1" dirty="0"/>
              <a:t>x' </a:t>
            </a:r>
            <a:r>
              <a:rPr lang="en-US" sz="1600" dirty="0"/>
              <a:t>– floor(</a:t>
            </a:r>
            <a:r>
              <a:rPr lang="en-US" sz="1600" i="1" dirty="0"/>
              <a:t>a</a:t>
            </a:r>
            <a:r>
              <a:rPr lang="en-US" sz="1600" dirty="0"/>
              <a:t>/</a:t>
            </a:r>
            <a:r>
              <a:rPr lang="en-US" sz="1600" i="1" dirty="0"/>
              <a:t>b</a:t>
            </a:r>
            <a:r>
              <a:rPr lang="en-US" sz="1600" dirty="0"/>
              <a:t>)</a:t>
            </a:r>
            <a:r>
              <a:rPr lang="en-US" sz="1600" i="1" dirty="0"/>
              <a:t>y'</a:t>
            </a:r>
            <a:r>
              <a:rPr lang="en-US" sz="1600" dirty="0"/>
              <a:t>, </a:t>
            </a:r>
            <a:r>
              <a:rPr lang="en-US" sz="1600" i="1" dirty="0"/>
              <a:t>d</a:t>
            </a:r>
            <a:r>
              <a:rPr lang="en-US" sz="1600" dirty="0"/>
              <a:t>)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	// such that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ax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+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by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=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d</a:t>
            </a:r>
            <a:endParaRPr lang="en-US" sz="2000" dirty="0"/>
          </a:p>
        </p:txBody>
      </p:sp>
      <p:sp>
        <p:nvSpPr>
          <p:cNvPr id="33855" name="Rectangle 65"/>
          <p:cNvSpPr>
            <a:spLocks noChangeArrowheads="1"/>
          </p:cNvSpPr>
          <p:nvPr/>
        </p:nvSpPr>
        <p:spPr bwMode="auto">
          <a:xfrm>
            <a:off x="342900" y="5338764"/>
            <a:ext cx="84201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i="1" dirty="0"/>
              <a:t>ax </a:t>
            </a:r>
            <a:r>
              <a:rPr lang="en-US" sz="2000" dirty="0"/>
              <a:t>+ </a:t>
            </a:r>
            <a:r>
              <a:rPr lang="en-US" sz="2000" i="1" dirty="0"/>
              <a:t>Ny </a:t>
            </a:r>
            <a:r>
              <a:rPr lang="en-US" sz="2000" dirty="0"/>
              <a:t>= 1 = 20(4) + 79(-1)    Switch </a:t>
            </a:r>
            <a:r>
              <a:rPr lang="en-US" sz="2000" i="1" dirty="0"/>
              <a:t>x</a:t>
            </a:r>
            <a:r>
              <a:rPr lang="en-US" sz="2000" dirty="0"/>
              <a:t> and </a:t>
            </a:r>
            <a:r>
              <a:rPr lang="en-US" sz="2000" i="1" dirty="0"/>
              <a:t>y</a:t>
            </a:r>
            <a:r>
              <a:rPr lang="en-US" sz="2000" dirty="0"/>
              <a:t> since we initially switched </a:t>
            </a:r>
            <a:r>
              <a:rPr lang="en-US" sz="2000" i="1" dirty="0"/>
              <a:t>a</a:t>
            </a:r>
            <a:r>
              <a:rPr lang="en-US" sz="2000" dirty="0"/>
              <a:t> and </a:t>
            </a:r>
            <a:r>
              <a:rPr lang="en-US" sz="2000" i="1" dirty="0"/>
              <a:t>b</a:t>
            </a:r>
          </a:p>
          <a:p>
            <a:r>
              <a:rPr lang="en-US" sz="2000" dirty="0"/>
              <a:t>Thus </a:t>
            </a:r>
            <a:r>
              <a:rPr lang="en-US" sz="2000" i="1" dirty="0"/>
              <a:t>x</a:t>
            </a:r>
            <a:r>
              <a:rPr lang="en-US" sz="2000" dirty="0"/>
              <a:t> = </a:t>
            </a:r>
            <a:r>
              <a:rPr lang="en-US" sz="2000" i="1" dirty="0"/>
              <a:t>a</a:t>
            </a:r>
            <a:r>
              <a:rPr lang="en-US" sz="2000" baseline="30000" dirty="0"/>
              <a:t>-1</a:t>
            </a:r>
            <a:r>
              <a:rPr lang="en-US" sz="2000" dirty="0"/>
              <a:t> mod 79 = 4           Complexity?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A874A-CAA7-BF49-AC86-EE72E2B25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 Division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8ADF7-A783-5C46-89DA-85493453D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we can divide 50 mod 79 by 20 mod 79</a:t>
            </a:r>
          </a:p>
          <a:p>
            <a:r>
              <a:rPr lang="en-US" dirty="0"/>
              <a:t>The way to do it is to multiply 50 mod 79 by the inverse of 20 mod 79</a:t>
            </a:r>
          </a:p>
          <a:p>
            <a:pPr lvl="1"/>
            <a:r>
              <a:rPr lang="en-US" dirty="0"/>
              <a:t>We just used Extended Euclid to find that an inverse exists for 20 mod 79 and that it is 4</a:t>
            </a:r>
          </a:p>
          <a:p>
            <a:r>
              <a:rPr lang="en-US" dirty="0"/>
              <a:t>Then we do the division by multiplying 50 mod 79 by 4 to get 200 mod 79 = 42 mod 79, which is the answer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962000-10BD-E74B-B06B-0DE7A9614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312 - Modular Division and RSA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29B741-220D-4F4C-909D-2E9EEC3C7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837D8B-DD0E-124E-BA08-06F36C8BBDE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95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 312 - Modular Division and RSA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E30A09-58D3-2943-9E4D-468E9C1ACBC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** Challenge Question **</a:t>
            </a:r>
            <a:br>
              <a:rPr lang="en-US" dirty="0"/>
            </a:br>
            <a:r>
              <a:rPr lang="en-US" dirty="0"/>
              <a:t>Multiplicative Inverse of 12 mod 15?</a:t>
            </a:r>
          </a:p>
        </p:txBody>
      </p:sp>
      <p:graphicFrame>
        <p:nvGraphicFramePr>
          <p:cNvPr id="502847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059720"/>
              </p:ext>
            </p:extLst>
          </p:nvPr>
        </p:nvGraphicFramePr>
        <p:xfrm>
          <a:off x="1143000" y="2667000"/>
          <a:ext cx="6400800" cy="2019301"/>
        </p:xfrm>
        <a:graphic>
          <a:graphicData uri="http://schemas.openxmlformats.org/drawingml/2006/table">
            <a:tbl>
              <a:tblPr/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x'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ret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ret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ret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4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5892" name="Rectangle 64"/>
          <p:cNvSpPr>
            <a:spLocks noChangeArrowheads="1"/>
          </p:cNvSpPr>
          <p:nvPr/>
        </p:nvSpPr>
        <p:spPr bwMode="auto">
          <a:xfrm>
            <a:off x="2805113" y="54895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93" name="Rectangle 68"/>
          <p:cNvSpPr>
            <a:spLocks noChangeArrowheads="1"/>
          </p:cNvSpPr>
          <p:nvPr/>
        </p:nvSpPr>
        <p:spPr bwMode="auto">
          <a:xfrm>
            <a:off x="1670050" y="1143000"/>
            <a:ext cx="633095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1"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en-US" sz="1600" u="sng" dirty="0"/>
              <a:t>function extended-Euclid </a:t>
            </a:r>
            <a:r>
              <a:rPr lang="en-US" sz="1600" dirty="0"/>
              <a:t>(</a:t>
            </a:r>
            <a:r>
              <a:rPr lang="en-US" sz="1600" i="1" dirty="0"/>
              <a:t>a</a:t>
            </a:r>
            <a:r>
              <a:rPr lang="en-US" sz="1600" dirty="0"/>
              <a:t>, </a:t>
            </a:r>
            <a:r>
              <a:rPr lang="en-US" sz="1600" i="1" dirty="0"/>
              <a:t>b</a:t>
            </a:r>
            <a:r>
              <a:rPr lang="en-US" sz="1600" dirty="0"/>
              <a:t>)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en-US" sz="1600" dirty="0"/>
              <a:t>if </a:t>
            </a:r>
            <a:r>
              <a:rPr lang="en-US" sz="1600" i="1" dirty="0"/>
              <a:t>b</a:t>
            </a:r>
            <a:r>
              <a:rPr lang="en-US" sz="1600" dirty="0"/>
              <a:t> = 0: return (1, 0, </a:t>
            </a:r>
            <a:r>
              <a:rPr lang="en-US" sz="1600" i="1" dirty="0"/>
              <a:t>a</a:t>
            </a:r>
            <a:r>
              <a:rPr lang="en-US" sz="1600" dirty="0"/>
              <a:t>)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en-US" sz="1600" dirty="0"/>
              <a:t>(</a:t>
            </a:r>
            <a:r>
              <a:rPr lang="en-US" sz="1600" i="1" dirty="0"/>
              <a:t>x'</a:t>
            </a:r>
            <a:r>
              <a:rPr lang="en-US" sz="1600" dirty="0"/>
              <a:t>, </a:t>
            </a:r>
            <a:r>
              <a:rPr lang="en-US" sz="1600" i="1" dirty="0"/>
              <a:t>y'</a:t>
            </a:r>
            <a:r>
              <a:rPr lang="en-US" sz="1600" dirty="0"/>
              <a:t>, </a:t>
            </a:r>
            <a:r>
              <a:rPr lang="en-US" sz="1600" i="1" dirty="0"/>
              <a:t>d</a:t>
            </a:r>
            <a:r>
              <a:rPr lang="en-US" sz="1600" dirty="0"/>
              <a:t>) = extended-Euclid(</a:t>
            </a:r>
            <a:r>
              <a:rPr lang="en-US" sz="1600" i="1" dirty="0"/>
              <a:t>b</a:t>
            </a:r>
            <a:r>
              <a:rPr lang="en-US" sz="1600" dirty="0"/>
              <a:t>, </a:t>
            </a:r>
            <a:r>
              <a:rPr lang="en-US" sz="1600" i="1" dirty="0"/>
              <a:t>a </a:t>
            </a:r>
            <a:r>
              <a:rPr lang="en-US" sz="1600" dirty="0"/>
              <a:t>mod </a:t>
            </a:r>
            <a:r>
              <a:rPr lang="en-US" sz="1600" i="1" dirty="0"/>
              <a:t>b</a:t>
            </a:r>
            <a:r>
              <a:rPr lang="en-US" sz="1600" dirty="0"/>
              <a:t>)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en-US" sz="1600" dirty="0"/>
              <a:t>return (</a:t>
            </a:r>
            <a:r>
              <a:rPr lang="en-US" sz="1600" i="1" dirty="0"/>
              <a:t>y'</a:t>
            </a:r>
            <a:r>
              <a:rPr lang="en-US" sz="1600" dirty="0"/>
              <a:t>, </a:t>
            </a:r>
            <a:r>
              <a:rPr lang="en-US" sz="1600" i="1" dirty="0"/>
              <a:t>x' </a:t>
            </a:r>
            <a:r>
              <a:rPr lang="en-US" sz="1600" dirty="0"/>
              <a:t>– floor(</a:t>
            </a:r>
            <a:r>
              <a:rPr lang="en-US" sz="1600" i="1" dirty="0"/>
              <a:t>a</a:t>
            </a:r>
            <a:r>
              <a:rPr lang="en-US" sz="1600" dirty="0"/>
              <a:t>/</a:t>
            </a:r>
            <a:r>
              <a:rPr lang="en-US" sz="1600" i="1" dirty="0"/>
              <a:t>b</a:t>
            </a:r>
            <a:r>
              <a:rPr lang="en-US" sz="1600" dirty="0"/>
              <a:t>)</a:t>
            </a:r>
            <a:r>
              <a:rPr lang="en-US" sz="1600" i="1" dirty="0"/>
              <a:t>y'</a:t>
            </a:r>
            <a:r>
              <a:rPr lang="en-US" sz="1600" dirty="0"/>
              <a:t>, </a:t>
            </a:r>
            <a:r>
              <a:rPr lang="en-US" sz="1600" i="1" dirty="0"/>
              <a:t>d</a:t>
            </a:r>
            <a:r>
              <a:rPr lang="en-US" sz="1600" dirty="0"/>
              <a:t>)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	// such that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ax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+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by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=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d</a:t>
            </a:r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6E8530-7D72-194A-A4ED-C27B0525865C}"/>
              </a:ext>
            </a:extLst>
          </p:cNvPr>
          <p:cNvSpPr txBox="1"/>
          <p:nvPr/>
        </p:nvSpPr>
        <p:spPr>
          <a:xfrm>
            <a:off x="1114906" y="5143210"/>
            <a:ext cx="6761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Fill in all cells and what is the multiplicative inverse?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 312 - Modular Division and RSA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27CD7D-9CA4-9944-8648-757B1C80DB7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Multiplicative Inverse of 12 mod 15?</a:t>
            </a:r>
          </a:p>
        </p:txBody>
      </p:sp>
      <p:graphicFrame>
        <p:nvGraphicFramePr>
          <p:cNvPr id="502847" name="Group 63"/>
          <p:cNvGraphicFramePr>
            <a:graphicFrameLocks noGrp="1"/>
          </p:cNvGraphicFramePr>
          <p:nvPr/>
        </p:nvGraphicFramePr>
        <p:xfrm>
          <a:off x="1143000" y="2667000"/>
          <a:ext cx="6400800" cy="2019301"/>
        </p:xfrm>
        <a:graphic>
          <a:graphicData uri="http://schemas.openxmlformats.org/drawingml/2006/table">
            <a:tbl>
              <a:tblPr/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x'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ret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ret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ret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940" name="Rectangle 64"/>
          <p:cNvSpPr>
            <a:spLocks noChangeArrowheads="1"/>
          </p:cNvSpPr>
          <p:nvPr/>
        </p:nvSpPr>
        <p:spPr bwMode="auto">
          <a:xfrm>
            <a:off x="2805113" y="54895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41" name="Rectangle 68"/>
          <p:cNvSpPr>
            <a:spLocks noChangeArrowheads="1"/>
          </p:cNvSpPr>
          <p:nvPr/>
        </p:nvSpPr>
        <p:spPr bwMode="auto">
          <a:xfrm>
            <a:off x="1670050" y="1143000"/>
            <a:ext cx="633095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1"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en-US" sz="1600" u="sng" dirty="0"/>
              <a:t>function extended-Euclid </a:t>
            </a:r>
            <a:r>
              <a:rPr lang="en-US" sz="1600" dirty="0"/>
              <a:t>(</a:t>
            </a:r>
            <a:r>
              <a:rPr lang="en-US" sz="1600" i="1" dirty="0"/>
              <a:t>a</a:t>
            </a:r>
            <a:r>
              <a:rPr lang="en-US" sz="1600" dirty="0"/>
              <a:t>, </a:t>
            </a:r>
            <a:r>
              <a:rPr lang="en-US" sz="1600" i="1" dirty="0"/>
              <a:t>b</a:t>
            </a:r>
            <a:r>
              <a:rPr lang="en-US" sz="1600" dirty="0"/>
              <a:t>)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en-US" sz="1600" dirty="0"/>
              <a:t>if </a:t>
            </a:r>
            <a:r>
              <a:rPr lang="en-US" sz="1600" i="1" dirty="0"/>
              <a:t>b</a:t>
            </a:r>
            <a:r>
              <a:rPr lang="en-US" sz="1600" dirty="0"/>
              <a:t> = 0: return (1, 0, </a:t>
            </a:r>
            <a:r>
              <a:rPr lang="en-US" sz="1600" i="1" dirty="0"/>
              <a:t>a</a:t>
            </a:r>
            <a:r>
              <a:rPr lang="en-US" sz="1600" dirty="0"/>
              <a:t>)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en-US" sz="1600" dirty="0"/>
              <a:t>(</a:t>
            </a:r>
            <a:r>
              <a:rPr lang="en-US" sz="1600" i="1" dirty="0"/>
              <a:t>x'</a:t>
            </a:r>
            <a:r>
              <a:rPr lang="en-US" sz="1600" dirty="0"/>
              <a:t>, </a:t>
            </a:r>
            <a:r>
              <a:rPr lang="en-US" sz="1600" i="1" dirty="0"/>
              <a:t>y'</a:t>
            </a:r>
            <a:r>
              <a:rPr lang="en-US" sz="1600" dirty="0"/>
              <a:t>, </a:t>
            </a:r>
            <a:r>
              <a:rPr lang="en-US" sz="1600" i="1" dirty="0"/>
              <a:t>d</a:t>
            </a:r>
            <a:r>
              <a:rPr lang="en-US" sz="1600" dirty="0"/>
              <a:t>) = extended-Euclid(</a:t>
            </a:r>
            <a:r>
              <a:rPr lang="en-US" sz="1600" i="1" dirty="0"/>
              <a:t>b</a:t>
            </a:r>
            <a:r>
              <a:rPr lang="en-US" sz="1600" dirty="0"/>
              <a:t>, </a:t>
            </a:r>
            <a:r>
              <a:rPr lang="en-US" sz="1600" i="1" dirty="0"/>
              <a:t>a </a:t>
            </a:r>
            <a:r>
              <a:rPr lang="en-US" sz="1600" dirty="0"/>
              <a:t>mod </a:t>
            </a:r>
            <a:r>
              <a:rPr lang="en-US" sz="1600" i="1" dirty="0"/>
              <a:t>b</a:t>
            </a:r>
            <a:r>
              <a:rPr lang="en-US" sz="1600" dirty="0"/>
              <a:t>)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en-US" sz="1600" dirty="0"/>
              <a:t>return (</a:t>
            </a:r>
            <a:r>
              <a:rPr lang="en-US" sz="1600" i="1" dirty="0"/>
              <a:t>y'</a:t>
            </a:r>
            <a:r>
              <a:rPr lang="en-US" sz="1600" dirty="0"/>
              <a:t>, </a:t>
            </a:r>
            <a:r>
              <a:rPr lang="en-US" sz="1600" i="1" dirty="0"/>
              <a:t>x' </a:t>
            </a:r>
            <a:r>
              <a:rPr lang="en-US" sz="1600" dirty="0"/>
              <a:t>– floor(</a:t>
            </a:r>
            <a:r>
              <a:rPr lang="en-US" sz="1600" i="1" dirty="0"/>
              <a:t>a</a:t>
            </a:r>
            <a:r>
              <a:rPr lang="en-US" sz="1600" dirty="0"/>
              <a:t>/</a:t>
            </a:r>
            <a:r>
              <a:rPr lang="en-US" sz="1600" i="1" dirty="0"/>
              <a:t>b</a:t>
            </a:r>
            <a:r>
              <a:rPr lang="en-US" sz="1600" dirty="0"/>
              <a:t>)</a:t>
            </a:r>
            <a:r>
              <a:rPr lang="en-US" sz="1600" i="1" dirty="0"/>
              <a:t>y'</a:t>
            </a:r>
            <a:r>
              <a:rPr lang="en-US" sz="1600" dirty="0"/>
              <a:t>, </a:t>
            </a:r>
            <a:r>
              <a:rPr lang="en-US" sz="1600" i="1" dirty="0"/>
              <a:t>d</a:t>
            </a:r>
            <a:r>
              <a:rPr lang="en-US" sz="1600" dirty="0"/>
              <a:t>)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	// such that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ax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+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by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=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d</a:t>
            </a:r>
            <a:endParaRPr lang="en-US" sz="2000" dirty="0"/>
          </a:p>
        </p:txBody>
      </p:sp>
      <p:sp>
        <p:nvSpPr>
          <p:cNvPr id="37942" name="Rectangle 65"/>
          <p:cNvSpPr>
            <a:spLocks noChangeArrowheads="1"/>
          </p:cNvSpPr>
          <p:nvPr/>
        </p:nvSpPr>
        <p:spPr bwMode="auto">
          <a:xfrm>
            <a:off x="609600" y="4981575"/>
            <a:ext cx="8305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 dirty="0"/>
              <a:t>ax </a:t>
            </a:r>
            <a:r>
              <a:rPr lang="en-US" sz="2000" dirty="0"/>
              <a:t>+ </a:t>
            </a:r>
            <a:r>
              <a:rPr lang="en-US" sz="2000" i="1" dirty="0"/>
              <a:t>Ny </a:t>
            </a:r>
            <a:r>
              <a:rPr lang="en-US" sz="2000" dirty="0"/>
              <a:t>= 3 = 12(-1) + 15(1)  (Switched!)</a:t>
            </a:r>
          </a:p>
          <a:p>
            <a:r>
              <a:rPr lang="en-US" sz="2000" dirty="0"/>
              <a:t>However, there is no multiplicative inverse since the </a:t>
            </a:r>
            <a:r>
              <a:rPr lang="en-US" sz="2000" dirty="0" err="1"/>
              <a:t>gcd</a:t>
            </a:r>
            <a:r>
              <a:rPr lang="en-US" sz="2000" dirty="0"/>
              <a:t> = 3 and thus </a:t>
            </a:r>
            <a:r>
              <a:rPr lang="en-US" sz="2000" i="1" dirty="0"/>
              <a:t>a</a:t>
            </a:r>
            <a:r>
              <a:rPr lang="en-US" sz="2000" dirty="0"/>
              <a:t> and </a:t>
            </a:r>
            <a:r>
              <a:rPr lang="en-US" sz="2000" i="1" dirty="0"/>
              <a:t>N</a:t>
            </a:r>
            <a:r>
              <a:rPr lang="en-US" sz="2000" dirty="0"/>
              <a:t> are not relatively prime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 312 - Modular Division and RSA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1F8A45-FFB3-6A4A-9567-F1ACFE10BC9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RSA Cryptography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3124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Now we have all the algorithms needed to do RSA Public Key Encryption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RSA = </a:t>
            </a:r>
            <a:r>
              <a:rPr lang="en-US" sz="2000" dirty="0" err="1"/>
              <a:t>Rivest</a:t>
            </a:r>
            <a:r>
              <a:rPr lang="en-US" sz="2000" dirty="0"/>
              <a:t>, Shamir, and </a:t>
            </a:r>
            <a:r>
              <a:rPr lang="en-US" sz="2000" dirty="0" err="1"/>
              <a:t>Adleman</a:t>
            </a: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Assume </a:t>
            </a:r>
            <a:r>
              <a:rPr lang="en-US" sz="2000" i="1" dirty="0"/>
              <a:t>x </a:t>
            </a:r>
            <a:r>
              <a:rPr lang="en-US" sz="2000" dirty="0"/>
              <a:t>is the initial message to be sent and </a:t>
            </a:r>
            <a:r>
              <a:rPr lang="en-US" sz="2000" i="1" dirty="0"/>
              <a:t>e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) encrypts </a:t>
            </a:r>
            <a:r>
              <a:rPr lang="en-US" sz="2000" i="1" dirty="0"/>
              <a:t>x </a:t>
            </a:r>
            <a:r>
              <a:rPr lang="en-US" sz="2000" dirty="0"/>
              <a:t>into </a:t>
            </a:r>
            <a:r>
              <a:rPr lang="en-US" sz="2000" i="1" dirty="0"/>
              <a:t>y </a:t>
            </a:r>
            <a:r>
              <a:rPr lang="en-US" sz="2000" dirty="0"/>
              <a:t>while </a:t>
            </a:r>
            <a:r>
              <a:rPr lang="en-US" sz="2000" i="1" dirty="0"/>
              <a:t>d</a:t>
            </a:r>
            <a:r>
              <a:rPr lang="en-US" sz="2000" dirty="0"/>
              <a:t>(</a:t>
            </a:r>
            <a:r>
              <a:rPr lang="en-US" sz="2000" i="1" dirty="0"/>
              <a:t>y</a:t>
            </a:r>
            <a:r>
              <a:rPr lang="en-US" sz="2000" dirty="0"/>
              <a:t>) decrypts </a:t>
            </a:r>
            <a:r>
              <a:rPr lang="en-US" sz="2000" i="1" dirty="0"/>
              <a:t>y</a:t>
            </a:r>
            <a:r>
              <a:rPr lang="en-US" sz="2000" dirty="0"/>
              <a:t> back to </a:t>
            </a:r>
            <a:r>
              <a:rPr lang="en-US" sz="2000" i="1" dirty="0"/>
              <a:t>x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Private key approaches - Alice and Bob both know </a:t>
            </a:r>
            <a:r>
              <a:rPr lang="en-US" sz="2000" i="1" dirty="0"/>
              <a:t>e </a:t>
            </a:r>
            <a:r>
              <a:rPr lang="en-US" sz="2000" dirty="0"/>
              <a:t>and </a:t>
            </a:r>
            <a:r>
              <a:rPr lang="en-US" sz="2000" i="1" dirty="0"/>
              <a:t>d </a:t>
            </a:r>
            <a:r>
              <a:rPr lang="en-US" sz="2000" dirty="0"/>
              <a:t>and can thus communicate with each other – but new/unknown people can't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Public key - </a:t>
            </a:r>
            <a:r>
              <a:rPr lang="en-US" sz="2000" i="1" dirty="0"/>
              <a:t>d</a:t>
            </a:r>
            <a:r>
              <a:rPr lang="en-US" sz="2000" dirty="0"/>
              <a:t> is the inverse of </a:t>
            </a:r>
            <a:r>
              <a:rPr lang="en-US" sz="2000" i="1" dirty="0"/>
              <a:t>e</a:t>
            </a:r>
            <a:r>
              <a:rPr lang="en-US" sz="2000" dirty="0"/>
              <a:t>.  Bob creates </a:t>
            </a:r>
            <a:r>
              <a:rPr lang="en-US" sz="2000" i="1" dirty="0"/>
              <a:t>e</a:t>
            </a:r>
            <a:r>
              <a:rPr lang="en-US" sz="2000" dirty="0"/>
              <a:t> and </a:t>
            </a:r>
            <a:r>
              <a:rPr lang="en-US" sz="2000" i="1" dirty="0"/>
              <a:t>d</a:t>
            </a:r>
            <a:r>
              <a:rPr lang="en-US" sz="2000" dirty="0"/>
              <a:t> and publishes </a:t>
            </a:r>
            <a:r>
              <a:rPr lang="en-US" sz="2000" i="1" dirty="0"/>
              <a:t>e</a:t>
            </a:r>
            <a:r>
              <a:rPr lang="en-US" sz="2000" dirty="0"/>
              <a:t> to everyone, but only he knows </a:t>
            </a:r>
            <a:r>
              <a:rPr lang="en-US" sz="2000" i="1" dirty="0"/>
              <a:t>d</a:t>
            </a:r>
            <a:r>
              <a:rPr lang="en-US" sz="2000" dirty="0"/>
              <a:t>.  Alice can create her own pair and publish her own </a:t>
            </a:r>
            <a:r>
              <a:rPr lang="en-US" sz="2000" i="1" dirty="0"/>
              <a:t>e</a:t>
            </a:r>
            <a:r>
              <a:rPr lang="en-US" sz="2000" dirty="0"/>
              <a:t>, etc.</a:t>
            </a:r>
          </a:p>
        </p:txBody>
      </p:sp>
      <p:sp>
        <p:nvSpPr>
          <p:cNvPr id="39942" name="Rectangle 4"/>
          <p:cNvSpPr>
            <a:spLocks noChangeArrowheads="1"/>
          </p:cNvSpPr>
          <p:nvPr/>
        </p:nvSpPr>
        <p:spPr bwMode="auto">
          <a:xfrm>
            <a:off x="1600200" y="4876800"/>
            <a:ext cx="1447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i="1">
                <a:solidFill>
                  <a:schemeClr val="bg2"/>
                </a:solidFill>
              </a:rPr>
              <a:t>e</a:t>
            </a:r>
            <a:r>
              <a:rPr lang="en-US">
                <a:solidFill>
                  <a:schemeClr val="bg2"/>
                </a:solidFill>
              </a:rPr>
              <a:t>(</a:t>
            </a:r>
            <a:r>
              <a:rPr lang="en-US" i="1">
                <a:solidFill>
                  <a:schemeClr val="bg2"/>
                </a:solidFill>
              </a:rPr>
              <a:t>x</a:t>
            </a:r>
            <a:r>
              <a:rPr lang="en-US">
                <a:solidFill>
                  <a:schemeClr val="bg2"/>
                </a:solidFill>
              </a:rPr>
              <a:t>) = </a:t>
            </a:r>
            <a:r>
              <a:rPr lang="en-US" i="1">
                <a:solidFill>
                  <a:schemeClr val="bg2"/>
                </a:solidFill>
              </a:rPr>
              <a:t>y</a:t>
            </a:r>
          </a:p>
        </p:txBody>
      </p:sp>
      <p:sp>
        <p:nvSpPr>
          <p:cNvPr id="39943" name="Rectangle 5"/>
          <p:cNvSpPr>
            <a:spLocks noChangeArrowheads="1"/>
          </p:cNvSpPr>
          <p:nvPr/>
        </p:nvSpPr>
        <p:spPr bwMode="auto">
          <a:xfrm>
            <a:off x="6019800" y="4876800"/>
            <a:ext cx="1447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i="1">
                <a:solidFill>
                  <a:schemeClr val="bg2"/>
                </a:solidFill>
              </a:rPr>
              <a:t>d</a:t>
            </a:r>
            <a:r>
              <a:rPr lang="en-US">
                <a:solidFill>
                  <a:schemeClr val="bg2"/>
                </a:solidFill>
              </a:rPr>
              <a:t>(</a:t>
            </a:r>
            <a:r>
              <a:rPr lang="en-US" i="1">
                <a:solidFill>
                  <a:schemeClr val="bg2"/>
                </a:solidFill>
              </a:rPr>
              <a:t>y</a:t>
            </a:r>
            <a:r>
              <a:rPr lang="en-US">
                <a:solidFill>
                  <a:schemeClr val="bg2"/>
                </a:solidFill>
              </a:rPr>
              <a:t>) = </a:t>
            </a:r>
            <a:r>
              <a:rPr lang="en-US" i="1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39944" name="Line 6"/>
          <p:cNvSpPr>
            <a:spLocks noChangeShapeType="1"/>
          </p:cNvSpPr>
          <p:nvPr/>
        </p:nvSpPr>
        <p:spPr bwMode="auto">
          <a:xfrm>
            <a:off x="3048000" y="54864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5" name="Rectangle 7"/>
          <p:cNvSpPr>
            <a:spLocks noChangeArrowheads="1"/>
          </p:cNvSpPr>
          <p:nvPr/>
        </p:nvSpPr>
        <p:spPr bwMode="auto">
          <a:xfrm>
            <a:off x="3795713" y="4983163"/>
            <a:ext cx="1690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encrypted </a:t>
            </a:r>
            <a:r>
              <a:rPr lang="en-US" i="1"/>
              <a:t>y</a:t>
            </a:r>
          </a:p>
        </p:txBody>
      </p:sp>
      <p:sp>
        <p:nvSpPr>
          <p:cNvPr id="39946" name="Rectangle 8"/>
          <p:cNvSpPr>
            <a:spLocks noChangeArrowheads="1"/>
          </p:cNvSpPr>
          <p:nvPr/>
        </p:nvSpPr>
        <p:spPr bwMode="auto">
          <a:xfrm>
            <a:off x="1828800" y="4338638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Alice</a:t>
            </a:r>
          </a:p>
        </p:txBody>
      </p:sp>
      <p:sp>
        <p:nvSpPr>
          <p:cNvPr id="39947" name="Rectangle 9"/>
          <p:cNvSpPr>
            <a:spLocks noChangeArrowheads="1"/>
          </p:cNvSpPr>
          <p:nvPr/>
        </p:nvSpPr>
        <p:spPr bwMode="auto">
          <a:xfrm>
            <a:off x="6318250" y="43434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Bob</a:t>
            </a:r>
          </a:p>
        </p:txBody>
      </p:sp>
      <p:sp>
        <p:nvSpPr>
          <p:cNvPr id="39948" name="Rectangle 10"/>
          <p:cNvSpPr>
            <a:spLocks noChangeArrowheads="1"/>
          </p:cNvSpPr>
          <p:nvPr/>
        </p:nvSpPr>
        <p:spPr bwMode="auto">
          <a:xfrm>
            <a:off x="4217988" y="5867400"/>
            <a:ext cx="65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Eve</a:t>
            </a:r>
          </a:p>
        </p:txBody>
      </p:sp>
      <p:sp>
        <p:nvSpPr>
          <p:cNvPr id="39949" name="Line 11"/>
          <p:cNvSpPr>
            <a:spLocks noChangeShapeType="1"/>
          </p:cNvSpPr>
          <p:nvPr/>
        </p:nvSpPr>
        <p:spPr bwMode="auto">
          <a:xfrm flipV="1">
            <a:off x="4572000" y="548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CS 312 - Modular Division and RSA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2F9F84-5918-A84A-910F-736A5BFADAD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RSA Public Key Encryption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To do RSA we need fast Modular Exponentiation which we have shown</a:t>
            </a:r>
          </a:p>
          <a:p>
            <a:pPr eaLnBrk="1" hangingPunct="1"/>
            <a:r>
              <a:rPr lang="en-US" dirty="0"/>
              <a:t>We also need Modular Division</a:t>
            </a:r>
          </a:p>
          <a:p>
            <a:pPr eaLnBrk="1" hangingPunct="1"/>
            <a:r>
              <a:rPr lang="en-US" dirty="0"/>
              <a:t>To do Modular Division we use the extended Euclid Algorithm which we will now build towards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FFA6E-0168-6241-808C-BE0F29B0C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RSA Cryptography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5A6CB89-2A00-824F-B2C4-36E262BBCF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600200"/>
            <a:ext cx="7370233" cy="4574628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689E8E-7B33-FF4B-A2EE-FAE53C8AA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 312 - Modular Division and RSA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499BF1-982F-C64B-92A3-5FBC734FD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837D8B-DD0E-124E-BA08-06F36C8BBDE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77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CS 312 - Modular Division and RSA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6B5204-8337-3148-A60A-37DB54D61F5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RSA Encryption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Messages are numbers modulo </a:t>
            </a:r>
            <a:r>
              <a:rPr lang="en-US" i="1" dirty="0"/>
              <a:t>N </a:t>
            </a:r>
          </a:p>
          <a:p>
            <a:pPr eaLnBrk="1" hangingPunct="1"/>
            <a:r>
              <a:rPr lang="en-US" dirty="0"/>
              <a:t>Messages larger than </a:t>
            </a:r>
            <a:r>
              <a:rPr lang="en-US" i="1" dirty="0"/>
              <a:t>N </a:t>
            </a:r>
            <a:r>
              <a:rPr lang="en-US" dirty="0"/>
              <a:t>are segmented</a:t>
            </a:r>
          </a:p>
          <a:p>
            <a:pPr eaLnBrk="1" hangingPunct="1"/>
            <a:r>
              <a:rPr lang="en-US" dirty="0"/>
              <a:t>Encryption is a bijection (one-to-one and onto) from    </a:t>
            </a:r>
          </a:p>
          <a:p>
            <a:pPr eaLnBrk="1" hangingPunct="1">
              <a:buFont typeface="Wingdings" charset="2"/>
              <a:buNone/>
            </a:pPr>
            <a:r>
              <a:rPr lang="en-US" dirty="0"/>
              <a:t>	{0, 1,..., </a:t>
            </a:r>
            <a:r>
              <a:rPr lang="en-US" i="1" dirty="0"/>
              <a:t>N</a:t>
            </a:r>
            <a:r>
              <a:rPr lang="en-US" dirty="0"/>
              <a:t>-1} to {0, 1,..., </a:t>
            </a:r>
            <a:r>
              <a:rPr lang="en-US" i="1" dirty="0"/>
              <a:t>N</a:t>
            </a:r>
            <a:r>
              <a:rPr lang="en-US" dirty="0"/>
              <a:t>-1} </a:t>
            </a:r>
          </a:p>
          <a:p>
            <a:pPr lvl="1" eaLnBrk="1" hangingPunct="1"/>
            <a:r>
              <a:rPr lang="en-US" dirty="0"/>
              <a:t>a permutation</a:t>
            </a:r>
          </a:p>
          <a:p>
            <a:pPr eaLnBrk="1" hangingPunct="1"/>
            <a:r>
              <a:rPr lang="en-US" dirty="0"/>
              <a:t>Decryption is its inverse</a:t>
            </a:r>
            <a:r>
              <a:rPr lang="en-US" sz="2800" dirty="0"/>
              <a:t> 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CS 312 - Modular Division and RSA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FE3B7E-5BFE-164D-BF2C-9130DE2B372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RSA Overview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419600"/>
          </a:xfrm>
        </p:spPr>
        <p:txBody>
          <a:bodyPr/>
          <a:lstStyle/>
          <a:p>
            <a:pPr eaLnBrk="1" hangingPunct="1"/>
            <a:r>
              <a:rPr lang="en-US" dirty="0"/>
              <a:t>Randomly pick two large primes </a:t>
            </a:r>
            <a:r>
              <a:rPr lang="en-US" i="1" dirty="0"/>
              <a:t>p </a:t>
            </a:r>
            <a:r>
              <a:rPr lang="en-US" dirty="0"/>
              <a:t>and </a:t>
            </a:r>
            <a:r>
              <a:rPr lang="en-US" i="1" dirty="0"/>
              <a:t>q </a:t>
            </a:r>
            <a:r>
              <a:rPr lang="en-US" dirty="0"/>
              <a:t>and let </a:t>
            </a:r>
            <a:r>
              <a:rPr lang="en-US" i="1" dirty="0"/>
              <a:t>N </a:t>
            </a:r>
            <a:r>
              <a:rPr lang="en-US" dirty="0"/>
              <a:t>= </a:t>
            </a:r>
            <a:r>
              <a:rPr lang="en-US" i="1" dirty="0"/>
              <a:t>p · q</a:t>
            </a:r>
          </a:p>
          <a:p>
            <a:pPr eaLnBrk="1" hangingPunct="1"/>
            <a:endParaRPr lang="en-US" i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248400"/>
            <a:ext cx="3886200" cy="457200"/>
          </a:xfrm>
          <a:noFill/>
        </p:spPr>
        <p:txBody>
          <a:bodyPr/>
          <a:lstStyle/>
          <a:p>
            <a:r>
              <a:rPr lang="en-US" dirty="0"/>
              <a:t>CS 312 - Modular Division and RSA</a:t>
            </a:r>
          </a:p>
        </p:txBody>
      </p:sp>
      <p:sp>
        <p:nvSpPr>
          <p:cNvPr id="727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721F6F-AE73-AD4A-A21B-88AF29C1113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Generating Random Prime Numbers</a:t>
            </a:r>
          </a:p>
        </p:txBody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Generating random primes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An </a:t>
            </a:r>
            <a:r>
              <a:rPr lang="en-US" i="1" dirty="0" err="1"/>
              <a:t>n</a:t>
            </a:r>
            <a:r>
              <a:rPr lang="en-US" i="1" dirty="0"/>
              <a:t> </a:t>
            </a:r>
            <a:r>
              <a:rPr lang="en-US" dirty="0"/>
              <a:t>bit random number has approximately a 1 in </a:t>
            </a:r>
            <a:r>
              <a:rPr lang="en-US" i="1" dirty="0" err="1"/>
              <a:t>n</a:t>
            </a:r>
            <a:r>
              <a:rPr lang="en-US" i="1" dirty="0"/>
              <a:t> </a:t>
            </a:r>
            <a:r>
              <a:rPr lang="en-US" dirty="0"/>
              <a:t>chance of being prime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Random Prime Generation Algorithm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248400"/>
            <a:ext cx="3886200" cy="457200"/>
          </a:xfrm>
          <a:noFill/>
        </p:spPr>
        <p:txBody>
          <a:bodyPr/>
          <a:lstStyle/>
          <a:p>
            <a:r>
              <a:rPr lang="en-US" dirty="0"/>
              <a:t>CS 312 - Modular Division and RSA</a:t>
            </a:r>
          </a:p>
        </p:txBody>
      </p:sp>
      <p:sp>
        <p:nvSpPr>
          <p:cNvPr id="727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721F6F-AE73-AD4A-A21B-88AF29C1113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Generating Random Prime Numbers</a:t>
            </a:r>
          </a:p>
        </p:txBody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Generating random primes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An </a:t>
            </a:r>
            <a:r>
              <a:rPr lang="en-US" i="1" dirty="0" err="1"/>
              <a:t>n</a:t>
            </a:r>
            <a:r>
              <a:rPr lang="en-US" i="1" dirty="0"/>
              <a:t> </a:t>
            </a:r>
            <a:r>
              <a:rPr lang="en-US" dirty="0"/>
              <a:t>bit random number has approximately a 1 in </a:t>
            </a:r>
            <a:r>
              <a:rPr lang="en-US" i="1" dirty="0" err="1"/>
              <a:t>n</a:t>
            </a:r>
            <a:r>
              <a:rPr lang="en-US" i="1" dirty="0"/>
              <a:t> </a:t>
            </a:r>
            <a:r>
              <a:rPr lang="en-US" dirty="0"/>
              <a:t>chance of being prime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Random Prime Generation Algorithm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Randomly choose an </a:t>
            </a:r>
            <a:r>
              <a:rPr lang="en-US" i="1" dirty="0" err="1"/>
              <a:t>n</a:t>
            </a:r>
            <a:r>
              <a:rPr lang="en-US" i="1" dirty="0"/>
              <a:t> </a:t>
            </a:r>
            <a:r>
              <a:rPr lang="en-US" dirty="0"/>
              <a:t>bit number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Run Primality Test – Probabilistic Fermat Algorithm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If passes, return the number, else choose another number and repeat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O(</a:t>
            </a:r>
            <a:r>
              <a:rPr lang="en-US" i="1" dirty="0"/>
              <a:t>n</a:t>
            </a:r>
            <a:r>
              <a:rPr lang="en-US" dirty="0"/>
              <a:t>) average tries to find a prime, times the Primality test with complexity of O(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): Total is O(</a:t>
            </a:r>
            <a:r>
              <a:rPr lang="en-US" i="1" dirty="0"/>
              <a:t>n</a:t>
            </a:r>
            <a:r>
              <a:rPr lang="en-US" baseline="30000" dirty="0"/>
              <a:t>4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975423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CS 312 - Modular Division and RSA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FE3B7E-5BFE-164D-BF2C-9130DE2B372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RSA Overview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419600"/>
          </a:xfrm>
        </p:spPr>
        <p:txBody>
          <a:bodyPr/>
          <a:lstStyle/>
          <a:p>
            <a:pPr eaLnBrk="1" hangingPunct="1"/>
            <a:r>
              <a:rPr lang="en-US" dirty="0"/>
              <a:t>Randomly pick two large primes </a:t>
            </a:r>
            <a:r>
              <a:rPr lang="en-US" i="1" dirty="0"/>
              <a:t>p </a:t>
            </a:r>
            <a:r>
              <a:rPr lang="en-US" dirty="0"/>
              <a:t>and </a:t>
            </a:r>
            <a:r>
              <a:rPr lang="en-US" i="1" dirty="0"/>
              <a:t>q </a:t>
            </a:r>
            <a:r>
              <a:rPr lang="en-US" dirty="0"/>
              <a:t>and let </a:t>
            </a:r>
            <a:r>
              <a:rPr lang="en-US" i="1" dirty="0"/>
              <a:t>N </a:t>
            </a:r>
            <a:r>
              <a:rPr lang="en-US" dirty="0"/>
              <a:t>= </a:t>
            </a:r>
            <a:r>
              <a:rPr lang="en-US" i="1" dirty="0"/>
              <a:t>p · q</a:t>
            </a:r>
          </a:p>
          <a:p>
            <a:pPr eaLnBrk="1" hangingPunct="1"/>
            <a:r>
              <a:rPr lang="en-US" dirty="0"/>
              <a:t>Choose a number </a:t>
            </a:r>
            <a:r>
              <a:rPr lang="en-US" i="1" dirty="0"/>
              <a:t>e</a:t>
            </a:r>
            <a:r>
              <a:rPr lang="en-US" dirty="0"/>
              <a:t> relatively prime to (</a:t>
            </a:r>
            <a:r>
              <a:rPr lang="en-US" i="1" dirty="0"/>
              <a:t>p</a:t>
            </a:r>
            <a:r>
              <a:rPr lang="en-US" dirty="0"/>
              <a:t>-1)(</a:t>
            </a:r>
            <a:r>
              <a:rPr lang="en-US" i="1" dirty="0"/>
              <a:t>q</a:t>
            </a:r>
            <a:r>
              <a:rPr lang="en-US" dirty="0"/>
              <a:t>-1)</a:t>
            </a:r>
          </a:p>
          <a:p>
            <a:pPr lvl="1" eaLnBrk="1" hangingPunct="1"/>
            <a:r>
              <a:rPr lang="en-US" sz="1800" i="1" dirty="0" err="1"/>
              <a:t>e</a:t>
            </a:r>
            <a:r>
              <a:rPr lang="en-US" sz="1800" dirty="0"/>
              <a:t> is often chosen as 3 – permits fast encoding</a:t>
            </a:r>
            <a:endParaRPr lang="en-US" sz="2400" dirty="0"/>
          </a:p>
          <a:p>
            <a:pPr eaLnBrk="1" hangingPunct="1"/>
            <a:r>
              <a:rPr lang="en-US" dirty="0"/>
              <a:t>Then the mapping </a:t>
            </a:r>
            <a:r>
              <a:rPr lang="en-US" i="1" dirty="0" err="1"/>
              <a:t>x</a:t>
            </a:r>
            <a:r>
              <a:rPr lang="en-US" i="1" baseline="30000" dirty="0" err="1"/>
              <a:t>e</a:t>
            </a:r>
            <a:r>
              <a:rPr lang="en-US" dirty="0"/>
              <a:t> mod </a:t>
            </a:r>
            <a:r>
              <a:rPr lang="en-US" i="1" dirty="0"/>
              <a:t>N </a:t>
            </a:r>
            <a:r>
              <a:rPr lang="en-US" dirty="0"/>
              <a:t>is a bijection onto {0, 1,..., </a:t>
            </a:r>
            <a:r>
              <a:rPr lang="en-US" i="1" dirty="0"/>
              <a:t>N</a:t>
            </a:r>
            <a:r>
              <a:rPr lang="en-US" dirty="0"/>
              <a:t>-1} - Publish (</a:t>
            </a:r>
            <a:r>
              <a:rPr lang="en-US" i="1" dirty="0"/>
              <a:t>e</a:t>
            </a:r>
            <a:r>
              <a:rPr lang="en-US" dirty="0"/>
              <a:t>, </a:t>
            </a:r>
            <a:r>
              <a:rPr lang="en-US" i="1" dirty="0"/>
              <a:t>N</a:t>
            </a:r>
            <a:r>
              <a:rPr lang="en-US" dirty="0"/>
              <a:t>) as the public key for encryption.  Keep </a:t>
            </a:r>
            <a:r>
              <a:rPr lang="en-US" i="1" dirty="0"/>
              <a:t>p</a:t>
            </a:r>
            <a:r>
              <a:rPr lang="en-US" dirty="0"/>
              <a:t> and </a:t>
            </a:r>
            <a:r>
              <a:rPr lang="en-US" i="1" dirty="0"/>
              <a:t>q</a:t>
            </a:r>
            <a:r>
              <a:rPr lang="en-US" dirty="0"/>
              <a:t> secret.</a:t>
            </a:r>
          </a:p>
          <a:p>
            <a:pPr eaLnBrk="1" hangingPunct="1"/>
            <a:r>
              <a:rPr lang="en-US" dirty="0"/>
              <a:t>Find </a:t>
            </a:r>
            <a:r>
              <a:rPr lang="en-US" i="1" dirty="0" err="1"/>
              <a:t>d</a:t>
            </a:r>
            <a:r>
              <a:rPr lang="en-US" dirty="0"/>
              <a:t>, the multiplicative inverse of </a:t>
            </a:r>
            <a:r>
              <a:rPr lang="en-US" i="1" dirty="0" err="1"/>
              <a:t>e</a:t>
            </a:r>
            <a:r>
              <a:rPr lang="en-US" dirty="0"/>
              <a:t> mod (</a:t>
            </a:r>
            <a:r>
              <a:rPr lang="en-US" i="1" dirty="0"/>
              <a:t>p</a:t>
            </a:r>
            <a:r>
              <a:rPr lang="en-US" dirty="0"/>
              <a:t>-1)(</a:t>
            </a:r>
            <a:r>
              <a:rPr lang="en-US" i="1" dirty="0"/>
              <a:t>q</a:t>
            </a:r>
            <a:r>
              <a:rPr lang="en-US" dirty="0"/>
              <a:t>-1) using extended-Euclid((</a:t>
            </a:r>
            <a:r>
              <a:rPr lang="en-US" i="1" dirty="0"/>
              <a:t>p</a:t>
            </a:r>
            <a:r>
              <a:rPr lang="en-US" dirty="0"/>
              <a:t>-1)(</a:t>
            </a:r>
            <a:r>
              <a:rPr lang="en-US" i="1" dirty="0"/>
              <a:t>q</a:t>
            </a:r>
            <a:r>
              <a:rPr lang="en-US" dirty="0"/>
              <a:t>-1), </a:t>
            </a:r>
            <a:r>
              <a:rPr lang="en-US" i="1" dirty="0" err="1"/>
              <a:t>e</a:t>
            </a:r>
            <a:r>
              <a:rPr lang="en-US" dirty="0"/>
              <a:t>)</a:t>
            </a:r>
          </a:p>
          <a:p>
            <a:pPr eaLnBrk="1" hangingPunct="1"/>
            <a:r>
              <a:rPr lang="en-US" dirty="0"/>
              <a:t>Then for all </a:t>
            </a:r>
            <a:r>
              <a:rPr lang="en-US" i="1" dirty="0" err="1"/>
              <a:t>x</a:t>
            </a:r>
            <a:r>
              <a:rPr lang="en-US" i="1" dirty="0"/>
              <a:t> </a:t>
            </a:r>
            <a:r>
              <a:rPr lang="en-US" dirty="0" err="1">
                <a:sym typeface="Symbol" charset="2"/>
              </a:rPr>
              <a:t></a:t>
            </a:r>
            <a:r>
              <a:rPr lang="en-US" dirty="0"/>
              <a:t> {0, 1,..., </a:t>
            </a:r>
            <a:r>
              <a:rPr lang="en-US" i="1" dirty="0"/>
              <a:t>N</a:t>
            </a:r>
            <a:r>
              <a:rPr lang="en-US" dirty="0"/>
              <a:t>-1} (</a:t>
            </a:r>
            <a:r>
              <a:rPr lang="en-US" i="1" dirty="0" err="1"/>
              <a:t>x</a:t>
            </a:r>
            <a:r>
              <a:rPr lang="en-US" i="1" baseline="30000" dirty="0" err="1"/>
              <a:t>e</a:t>
            </a:r>
            <a:r>
              <a:rPr lang="en-US" dirty="0" err="1"/>
              <a:t>)</a:t>
            </a:r>
            <a:r>
              <a:rPr lang="en-US" i="1" baseline="30000" dirty="0" err="1"/>
              <a:t>d</a:t>
            </a:r>
            <a:r>
              <a:rPr lang="en-US" dirty="0"/>
              <a:t> = </a:t>
            </a:r>
            <a:r>
              <a:rPr lang="en-US" i="1" dirty="0" err="1"/>
              <a:t>x</a:t>
            </a:r>
            <a:r>
              <a:rPr lang="en-US" i="1" dirty="0"/>
              <a:t> </a:t>
            </a:r>
            <a:r>
              <a:rPr lang="en-US" dirty="0"/>
              <a:t>mod </a:t>
            </a:r>
            <a:r>
              <a:rPr lang="en-US" i="1" dirty="0"/>
              <a:t>N</a:t>
            </a:r>
          </a:p>
          <a:p>
            <a:pPr eaLnBrk="1" hangingPunct="1"/>
            <a:r>
              <a:rPr lang="en-US" dirty="0"/>
              <a:t>Keep </a:t>
            </a:r>
            <a:r>
              <a:rPr lang="en-US" i="1" dirty="0"/>
              <a:t>d</a:t>
            </a:r>
            <a:r>
              <a:rPr lang="en-US" dirty="0"/>
              <a:t> private for decryption – Why can't they figure out </a:t>
            </a:r>
            <a:r>
              <a:rPr lang="en-US" i="1" dirty="0"/>
              <a:t>d?</a:t>
            </a:r>
          </a:p>
        </p:txBody>
      </p:sp>
    </p:spTree>
    <p:extLst>
      <p:ext uri="{BB962C8B-B14F-4D97-AF65-F5344CB8AC3E}">
        <p14:creationId xmlns:p14="http://schemas.microsoft.com/office/powerpoint/2010/main" val="42556698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 312 - Modular Division and RSA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7DEDFB-4E69-DA40-93A6-A2F4DA793A8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RSA Example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/>
              <a:t>Pick two random primes</a:t>
            </a:r>
            <a:r>
              <a:rPr lang="en-US" sz="1800" i="1" dirty="0"/>
              <a:t> p</a:t>
            </a:r>
            <a:r>
              <a:rPr lang="en-US" sz="1800" dirty="0"/>
              <a:t> and </a:t>
            </a:r>
            <a:r>
              <a:rPr lang="en-US" sz="1800" i="1" dirty="0"/>
              <a:t>q</a:t>
            </a:r>
            <a:r>
              <a:rPr lang="en-US" sz="1800" dirty="0"/>
              <a:t> (usually much bigger). </a:t>
            </a:r>
            <a:r>
              <a:rPr lang="en-US" sz="1800" i="1" dirty="0"/>
              <a:t>p</a:t>
            </a:r>
            <a:r>
              <a:rPr lang="en-US" sz="1800" dirty="0"/>
              <a:t> = 5 and </a:t>
            </a:r>
            <a:r>
              <a:rPr lang="en-US" sz="1800" i="1" dirty="0"/>
              <a:t>q</a:t>
            </a:r>
            <a:r>
              <a:rPr lang="en-US" sz="1800" dirty="0"/>
              <a:t> = 11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Then </a:t>
            </a:r>
            <a:r>
              <a:rPr lang="en-US" sz="1800" i="1" dirty="0"/>
              <a:t>N </a:t>
            </a:r>
            <a:r>
              <a:rPr lang="en-US" sz="1800" dirty="0"/>
              <a:t>= </a:t>
            </a:r>
            <a:r>
              <a:rPr lang="en-US" sz="1800" i="1" dirty="0" err="1"/>
              <a:t>p·q</a:t>
            </a:r>
            <a:r>
              <a:rPr lang="en-US" sz="1800" i="1" dirty="0"/>
              <a:t> </a:t>
            </a:r>
            <a:r>
              <a:rPr lang="en-US" sz="1800" dirty="0"/>
              <a:t>= 55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Let </a:t>
            </a:r>
            <a:r>
              <a:rPr lang="en-US" sz="1800" i="1" dirty="0"/>
              <a:t>e</a:t>
            </a:r>
            <a:r>
              <a:rPr lang="en-US" sz="1800" dirty="0"/>
              <a:t> = 3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Relatively prime since </a:t>
            </a:r>
            <a:r>
              <a:rPr lang="en-US" sz="1600" dirty="0" err="1"/>
              <a:t>gcd</a:t>
            </a:r>
            <a:r>
              <a:rPr lang="en-US" sz="1600" dirty="0"/>
              <a:t>((</a:t>
            </a:r>
            <a:r>
              <a:rPr lang="en-US" sz="1600" i="1" dirty="0"/>
              <a:t>p</a:t>
            </a:r>
            <a:r>
              <a:rPr lang="en-US" sz="1600" dirty="0"/>
              <a:t>-1)(</a:t>
            </a:r>
            <a:r>
              <a:rPr lang="en-US" sz="1600" i="1" dirty="0"/>
              <a:t>q</a:t>
            </a:r>
            <a:r>
              <a:rPr lang="en-US" sz="1600" dirty="0"/>
              <a:t>-1),</a:t>
            </a:r>
            <a:r>
              <a:rPr lang="en-US" sz="1600" i="1" dirty="0"/>
              <a:t>e</a:t>
            </a:r>
            <a:r>
              <a:rPr lang="en-US" sz="1600" dirty="0"/>
              <a:t>) = </a:t>
            </a:r>
            <a:r>
              <a:rPr lang="en-US" sz="1600" dirty="0" err="1"/>
              <a:t>gcd</a:t>
            </a:r>
            <a:r>
              <a:rPr lang="en-US" sz="1600" dirty="0"/>
              <a:t>(40,3) = Euclid(40,3) = 1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Thus, public key = (</a:t>
            </a:r>
            <a:r>
              <a:rPr lang="en-US" sz="1800" i="1" dirty="0"/>
              <a:t>N</a:t>
            </a:r>
            <a:r>
              <a:rPr lang="en-US" sz="1800" dirty="0"/>
              <a:t>, </a:t>
            </a:r>
            <a:r>
              <a:rPr lang="en-US" sz="1800" i="1" dirty="0"/>
              <a:t>e</a:t>
            </a:r>
            <a:r>
              <a:rPr lang="en-US" sz="1800" dirty="0"/>
              <a:t>) = (55, 3)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Private key: </a:t>
            </a:r>
            <a:r>
              <a:rPr lang="en-US" sz="1800" i="1" dirty="0"/>
              <a:t>d</a:t>
            </a:r>
            <a:r>
              <a:rPr lang="en-US" sz="1800" dirty="0"/>
              <a:t> = </a:t>
            </a:r>
            <a:r>
              <a:rPr lang="en-US" sz="1800" i="1" dirty="0"/>
              <a:t>e</a:t>
            </a:r>
            <a:r>
              <a:rPr lang="en-US" sz="1800" baseline="30000" dirty="0">
                <a:sym typeface="Wingdings" charset="2"/>
              </a:rPr>
              <a:t>-1</a:t>
            </a:r>
            <a:r>
              <a:rPr lang="en-US" sz="1800" dirty="0"/>
              <a:t> mod (</a:t>
            </a:r>
            <a:r>
              <a:rPr lang="en-US" sz="1800" i="1" dirty="0"/>
              <a:t>p</a:t>
            </a:r>
            <a:r>
              <a:rPr lang="en-US" sz="1800" dirty="0"/>
              <a:t>-1)(</a:t>
            </a:r>
            <a:r>
              <a:rPr lang="en-US" sz="1800" i="1" dirty="0"/>
              <a:t>q</a:t>
            </a:r>
            <a:r>
              <a:rPr lang="en-US" sz="1800" dirty="0"/>
              <a:t>-1) = 3</a:t>
            </a:r>
            <a:r>
              <a:rPr lang="en-US" sz="1800" baseline="30000" dirty="0">
                <a:sym typeface="Wingdings" charset="2"/>
              </a:rPr>
              <a:t>-1</a:t>
            </a:r>
            <a:r>
              <a:rPr lang="en-US" sz="1800" dirty="0"/>
              <a:t> mod 40 = 27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found with extended-Euclid((</a:t>
            </a:r>
            <a:r>
              <a:rPr lang="en-US" sz="1600" i="1" dirty="0"/>
              <a:t>p</a:t>
            </a:r>
            <a:r>
              <a:rPr lang="en-US" sz="1600" dirty="0"/>
              <a:t>-1)(</a:t>
            </a:r>
            <a:r>
              <a:rPr lang="en-US" sz="1600" i="1" dirty="0"/>
              <a:t>q</a:t>
            </a:r>
            <a:r>
              <a:rPr lang="en-US" sz="1600" dirty="0"/>
              <a:t>-1),</a:t>
            </a:r>
            <a:r>
              <a:rPr lang="en-US" sz="1600" i="1" dirty="0"/>
              <a:t>e</a:t>
            </a:r>
            <a:r>
              <a:rPr lang="en-US" sz="1600" dirty="0"/>
              <a:t>) = extended-Euclid(40,3) which gives inverse </a:t>
            </a:r>
            <a:r>
              <a:rPr lang="en-US" sz="1600" i="1" dirty="0"/>
              <a:t>d</a:t>
            </a:r>
            <a:r>
              <a:rPr lang="en-US" sz="1600" dirty="0"/>
              <a:t> = 27</a:t>
            </a:r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Encryption of </a:t>
            </a:r>
            <a:r>
              <a:rPr lang="en-US" sz="1800" i="1" dirty="0"/>
              <a:t>x</a:t>
            </a:r>
            <a:r>
              <a:rPr lang="en-US" sz="1800" dirty="0"/>
              <a:t>: </a:t>
            </a:r>
            <a:r>
              <a:rPr lang="en-US" sz="1800" i="1" dirty="0"/>
              <a:t>y</a:t>
            </a:r>
            <a:r>
              <a:rPr lang="en-US" sz="1800" dirty="0"/>
              <a:t> = </a:t>
            </a:r>
            <a:r>
              <a:rPr lang="en-US" sz="1800" i="1" dirty="0"/>
              <a:t>x</a:t>
            </a:r>
            <a:r>
              <a:rPr lang="en-US" sz="1800" baseline="30000" dirty="0">
                <a:sym typeface="Wingdings" charset="2"/>
              </a:rPr>
              <a:t>3</a:t>
            </a:r>
            <a:r>
              <a:rPr lang="en-US" sz="1800" dirty="0"/>
              <a:t> mod 55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Encryption and decryption use modular exponentiation algorithm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Decryption of </a:t>
            </a:r>
            <a:r>
              <a:rPr lang="en-US" sz="1800" i="1" dirty="0"/>
              <a:t>y</a:t>
            </a:r>
            <a:r>
              <a:rPr lang="en-US" sz="1800" dirty="0"/>
              <a:t>: </a:t>
            </a:r>
            <a:r>
              <a:rPr lang="en-US" sz="1800" i="1" dirty="0"/>
              <a:t>x</a:t>
            </a:r>
            <a:r>
              <a:rPr lang="en-US" sz="1800" dirty="0"/>
              <a:t> = </a:t>
            </a:r>
            <a:r>
              <a:rPr lang="en-US" sz="1800" i="1" dirty="0"/>
              <a:t>y</a:t>
            </a:r>
            <a:r>
              <a:rPr lang="en-US" sz="1800" baseline="30000" dirty="0">
                <a:sym typeface="Wingdings" charset="2"/>
              </a:rPr>
              <a:t>27</a:t>
            </a:r>
            <a:r>
              <a:rPr lang="en-US" sz="1800" dirty="0"/>
              <a:t> mod 55</a:t>
            </a:r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  <a:p>
            <a:pPr eaLnBrk="1" hangingPunct="1">
              <a:lnSpc>
                <a:spcPct val="80000"/>
              </a:lnSpc>
            </a:pPr>
            <a:r>
              <a:rPr lang="en-US" sz="1800" dirty="0"/>
              <a:t>Let </a:t>
            </a:r>
            <a:r>
              <a:rPr lang="en-US" sz="1800" i="1" dirty="0"/>
              <a:t>x</a:t>
            </a:r>
            <a:r>
              <a:rPr lang="en-US" sz="1800" dirty="0"/>
              <a:t> = 13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i="1" dirty="0"/>
              <a:t>y</a:t>
            </a:r>
            <a:r>
              <a:rPr lang="en-US" sz="1800" dirty="0"/>
              <a:t> </a:t>
            </a:r>
            <a:r>
              <a:rPr lang="en-US" sz="1800" dirty="0">
                <a:sym typeface="Symbol" charset="2"/>
              </a:rPr>
              <a:t>=</a:t>
            </a:r>
            <a:r>
              <a:rPr lang="en-US" sz="1800" dirty="0"/>
              <a:t> 13</a:t>
            </a:r>
            <a:r>
              <a:rPr lang="en-US" sz="1800" baseline="30000" dirty="0">
                <a:sym typeface="Wingdings" charset="2"/>
              </a:rPr>
              <a:t>3</a:t>
            </a:r>
            <a:r>
              <a:rPr lang="en-US" sz="1800" dirty="0"/>
              <a:t> mod 55 </a:t>
            </a:r>
            <a:r>
              <a:rPr lang="en-US" sz="1800" dirty="0">
                <a:sym typeface="Symbol" charset="2"/>
              </a:rPr>
              <a:t>=</a:t>
            </a:r>
            <a:r>
              <a:rPr lang="en-US" sz="1800" dirty="0"/>
              <a:t> 52 mod 55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i="1" dirty="0"/>
              <a:t>x</a:t>
            </a:r>
            <a:r>
              <a:rPr lang="en-US" sz="1800" dirty="0"/>
              <a:t> = 52</a:t>
            </a:r>
            <a:r>
              <a:rPr lang="en-US" sz="1800" baseline="30000" dirty="0">
                <a:sym typeface="Wingdings" charset="2"/>
              </a:rPr>
              <a:t>27</a:t>
            </a:r>
            <a:r>
              <a:rPr lang="en-US" sz="1800" dirty="0"/>
              <a:t> mod 55 = 13 mod 55	//real keys much longer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 312 - Modular Division and RSA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316A9A-7D7D-6B48-813D-CF99DFAA33A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RSA Summary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How could we break RSA - Could try factoring </a:t>
            </a:r>
            <a:r>
              <a:rPr lang="en-US" i="1" dirty="0"/>
              <a:t>N </a:t>
            </a:r>
            <a:r>
              <a:rPr lang="en-US" dirty="0"/>
              <a:t>into primes </a:t>
            </a:r>
            <a:r>
              <a:rPr lang="en-US" i="1" dirty="0" err="1"/>
              <a:t>p</a:t>
            </a:r>
            <a:r>
              <a:rPr lang="en-US" dirty="0"/>
              <a:t> and </a:t>
            </a:r>
            <a:r>
              <a:rPr lang="en-US" i="1" dirty="0" err="1"/>
              <a:t>q</a:t>
            </a:r>
            <a:r>
              <a:rPr lang="en-US" dirty="0"/>
              <a:t> - no known polynomial algorithm</a:t>
            </a:r>
          </a:p>
          <a:p>
            <a:pPr eaLnBrk="1" hangingPunct="1"/>
            <a:r>
              <a:rPr lang="en-US" dirty="0"/>
              <a:t>The crux of the security behind RSA</a:t>
            </a:r>
          </a:p>
          <a:p>
            <a:pPr lvl="1" eaLnBrk="1" hangingPunct="1"/>
            <a:r>
              <a:rPr lang="en-US" dirty="0"/>
              <a:t>Efficient algorithms / Polynomial time computability for:</a:t>
            </a:r>
          </a:p>
          <a:p>
            <a:pPr lvl="2" eaLnBrk="1" hangingPunct="1"/>
            <a:r>
              <a:rPr lang="en-US" dirty="0"/>
              <a:t>Modular Exponentiation – </a:t>
            </a:r>
            <a:r>
              <a:rPr lang="en-US" dirty="0" err="1"/>
              <a:t>modexp</a:t>
            </a:r>
            <a:r>
              <a:rPr lang="en-US" dirty="0"/>
              <a:t>()</a:t>
            </a:r>
          </a:p>
          <a:p>
            <a:pPr lvl="2" eaLnBrk="1" hangingPunct="1"/>
            <a:r>
              <a:rPr lang="en-US" dirty="0"/>
              <a:t>GCD and modular division – extended-Euclid()</a:t>
            </a:r>
          </a:p>
          <a:p>
            <a:pPr lvl="2" eaLnBrk="1" hangingPunct="1"/>
            <a:r>
              <a:rPr lang="en-US" dirty="0"/>
              <a:t>Primality Testing and creation – </a:t>
            </a:r>
            <a:r>
              <a:rPr lang="en-US" dirty="0" err="1"/>
              <a:t>fermat</a:t>
            </a:r>
            <a:r>
              <a:rPr lang="en-US" dirty="0"/>
              <a:t>()</a:t>
            </a:r>
          </a:p>
          <a:p>
            <a:pPr lvl="1" eaLnBrk="1" hangingPunct="1"/>
            <a:r>
              <a:rPr lang="en-US" dirty="0"/>
              <a:t>Absence of sub-exponential algorithms for Factoring</a:t>
            </a:r>
          </a:p>
          <a:p>
            <a:pPr eaLnBrk="1" hangingPunct="1"/>
            <a:r>
              <a:rPr lang="en-US" dirty="0"/>
              <a:t>The gulf between polynomial and exponential saves the day for cryptography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 312 - Modular Division and RSA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08888F-F6ED-0D4E-A44C-E82ADB8E606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Euclid’s Rule for GCD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000" dirty="0"/>
              <a:t>How do you find the greatest common divisor of two integers</a:t>
            </a:r>
          </a:p>
          <a:p>
            <a:pPr lvl="1" eaLnBrk="1" hangingPunct="1"/>
            <a:r>
              <a:rPr lang="en-US" sz="1800" dirty="0"/>
              <a:t>Largest integer that divides both</a:t>
            </a:r>
          </a:p>
          <a:p>
            <a:pPr lvl="1" eaLnBrk="1" hangingPunct="1"/>
            <a:r>
              <a:rPr lang="en-US" sz="1800" dirty="0"/>
              <a:t>Could factor but that is exponential</a:t>
            </a:r>
          </a:p>
          <a:p>
            <a:pPr eaLnBrk="1" hangingPunct="1"/>
            <a:r>
              <a:rPr lang="en-US" sz="2000" dirty="0"/>
              <a:t>Back in ancient Greece Euclid discovered the rule:</a:t>
            </a:r>
          </a:p>
          <a:p>
            <a:pPr algn="ctr" eaLnBrk="1" hangingPunct="1">
              <a:buFont typeface="Wingdings" charset="2"/>
              <a:buNone/>
            </a:pPr>
            <a:r>
              <a:rPr lang="en-US" sz="2000" dirty="0"/>
              <a:t>If </a:t>
            </a:r>
            <a:r>
              <a:rPr lang="en-US" sz="2000" i="1" dirty="0"/>
              <a:t>x </a:t>
            </a:r>
            <a:r>
              <a:rPr lang="en-US" sz="2000" dirty="0"/>
              <a:t>and </a:t>
            </a:r>
            <a:r>
              <a:rPr lang="en-US" sz="2000" i="1" dirty="0"/>
              <a:t>y </a:t>
            </a:r>
            <a:r>
              <a:rPr lang="en-US" sz="2000" dirty="0"/>
              <a:t>are positive integers with </a:t>
            </a:r>
            <a:r>
              <a:rPr lang="en-US" sz="2000" i="1" dirty="0"/>
              <a:t>x </a:t>
            </a:r>
            <a:r>
              <a:rPr lang="en-US" sz="2000" dirty="0"/>
              <a:t>≥ </a:t>
            </a:r>
            <a:r>
              <a:rPr lang="en-US" sz="2000" i="1" dirty="0"/>
              <a:t>y </a:t>
            </a:r>
            <a:r>
              <a:rPr lang="en-US" sz="2000" dirty="0"/>
              <a:t>then </a:t>
            </a:r>
          </a:p>
          <a:p>
            <a:pPr algn="ctr" eaLnBrk="1" hangingPunct="1">
              <a:buFont typeface="Wingdings" charset="2"/>
              <a:buNone/>
            </a:pPr>
            <a:r>
              <a:rPr lang="en-US" sz="2000" dirty="0" err="1"/>
              <a:t>gcd</a:t>
            </a:r>
            <a:r>
              <a:rPr lang="en-US" sz="2000" dirty="0"/>
              <a:t>(</a:t>
            </a:r>
            <a:r>
              <a:rPr lang="en-US" sz="2000" i="1" dirty="0" err="1"/>
              <a:t>x</a:t>
            </a:r>
            <a:r>
              <a:rPr lang="en-US" sz="2000" dirty="0" err="1"/>
              <a:t>,</a:t>
            </a:r>
            <a:r>
              <a:rPr lang="en-US" sz="2000" i="1" dirty="0" err="1"/>
              <a:t>y</a:t>
            </a:r>
            <a:r>
              <a:rPr lang="en-US" sz="2000" dirty="0"/>
              <a:t>) = </a:t>
            </a:r>
            <a:r>
              <a:rPr lang="en-US" sz="2000" dirty="0" err="1"/>
              <a:t>gcd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 mod </a:t>
            </a:r>
            <a:r>
              <a:rPr lang="en-US" sz="2000" i="1" dirty="0"/>
              <a:t>y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) which gives us the following algorithm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800" u="sng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u="sng" dirty="0"/>
              <a:t>Function Euclid</a:t>
            </a:r>
            <a:r>
              <a:rPr lang="en-US" sz="1800" dirty="0"/>
              <a:t> (</a:t>
            </a:r>
            <a:r>
              <a:rPr lang="en-US" sz="1800" i="1" dirty="0" err="1"/>
              <a:t>a</a:t>
            </a:r>
            <a:r>
              <a:rPr lang="en-US" sz="1800" dirty="0" err="1"/>
              <a:t>,</a:t>
            </a:r>
            <a:r>
              <a:rPr lang="en-US" sz="1800" i="1" dirty="0" err="1"/>
              <a:t>b</a:t>
            </a:r>
            <a:r>
              <a:rPr lang="en-US" sz="1800" dirty="0"/>
              <a:t>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Input:  Two integers </a:t>
            </a:r>
            <a:r>
              <a:rPr lang="en-US" sz="1800" i="1" dirty="0"/>
              <a:t>a</a:t>
            </a:r>
            <a:r>
              <a:rPr lang="en-US" sz="1800" dirty="0"/>
              <a:t> and </a:t>
            </a:r>
            <a:r>
              <a:rPr lang="en-US" sz="1800" i="1" dirty="0"/>
              <a:t>b</a:t>
            </a:r>
            <a:r>
              <a:rPr lang="en-US" sz="1800" dirty="0"/>
              <a:t> with </a:t>
            </a:r>
            <a:r>
              <a:rPr lang="en-US" sz="1800" i="1" dirty="0"/>
              <a:t>a</a:t>
            </a:r>
            <a:r>
              <a:rPr lang="en-US" sz="1800" dirty="0"/>
              <a:t> </a:t>
            </a:r>
            <a:r>
              <a:rPr lang="en-US" sz="1800" dirty="0">
                <a:sym typeface="Symbol" charset="2"/>
              </a:rPr>
              <a:t></a:t>
            </a:r>
            <a:r>
              <a:rPr lang="en-US" sz="1800" dirty="0"/>
              <a:t> </a:t>
            </a:r>
            <a:r>
              <a:rPr lang="en-US" sz="1800" i="1" dirty="0"/>
              <a:t>b</a:t>
            </a:r>
            <a:r>
              <a:rPr lang="en-US" sz="1800" dirty="0"/>
              <a:t> </a:t>
            </a:r>
            <a:r>
              <a:rPr lang="en-US" sz="1800" dirty="0">
                <a:sym typeface="Symbol" charset="2"/>
              </a:rPr>
              <a:t></a:t>
            </a:r>
            <a:r>
              <a:rPr lang="en-US" sz="1800" dirty="0"/>
              <a:t> 0 (</a:t>
            </a:r>
            <a:r>
              <a:rPr lang="en-US" sz="1800" i="1" dirty="0"/>
              <a:t>n</a:t>
            </a:r>
            <a:r>
              <a:rPr lang="en-US" sz="1800" dirty="0"/>
              <a:t>-bit integers)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Output: </a:t>
            </a:r>
            <a:r>
              <a:rPr lang="en-US" sz="1800" dirty="0" err="1"/>
              <a:t>gcd</a:t>
            </a:r>
            <a:r>
              <a:rPr lang="en-US" sz="1800" dirty="0"/>
              <a:t>(</a:t>
            </a:r>
            <a:r>
              <a:rPr lang="en-US" sz="1800" i="1" dirty="0" err="1"/>
              <a:t>a</a:t>
            </a:r>
            <a:r>
              <a:rPr lang="en-US" sz="1800" dirty="0" err="1"/>
              <a:t>,</a:t>
            </a:r>
            <a:r>
              <a:rPr lang="en-US" sz="1800" i="1" dirty="0" err="1"/>
              <a:t>b</a:t>
            </a:r>
            <a:r>
              <a:rPr lang="en-US" sz="1800" dirty="0"/>
              <a:t>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if </a:t>
            </a:r>
            <a:r>
              <a:rPr lang="en-US" sz="1800" i="1" dirty="0"/>
              <a:t>b</a:t>
            </a:r>
            <a:r>
              <a:rPr lang="en-US" sz="1800" dirty="0"/>
              <a:t>=0: return </a:t>
            </a:r>
            <a:r>
              <a:rPr lang="en-US" sz="1800" i="1" dirty="0"/>
              <a:t>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else: return Euclid(</a:t>
            </a:r>
            <a:r>
              <a:rPr lang="en-US" sz="1800" i="1" dirty="0"/>
              <a:t>b</a:t>
            </a:r>
            <a:r>
              <a:rPr lang="en-US" sz="1800" dirty="0"/>
              <a:t>, </a:t>
            </a:r>
            <a:r>
              <a:rPr lang="en-US" sz="1800" i="1" dirty="0"/>
              <a:t>a</a:t>
            </a:r>
            <a:r>
              <a:rPr lang="en-US" sz="1800" dirty="0"/>
              <a:t> mod </a:t>
            </a:r>
            <a:r>
              <a:rPr lang="en-US" sz="1800" i="1" dirty="0"/>
              <a:t>b</a:t>
            </a:r>
            <a:r>
              <a:rPr lang="en-US" sz="1800" dirty="0"/>
              <a:t>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1800" dirty="0"/>
              <a:t>Why do we care: We will need to know when two integers </a:t>
            </a:r>
            <a:r>
              <a:rPr lang="en-US" sz="1800" i="1" dirty="0"/>
              <a:t>a</a:t>
            </a:r>
            <a:r>
              <a:rPr lang="en-US" sz="1800" dirty="0"/>
              <a:t> and </a:t>
            </a:r>
            <a:r>
              <a:rPr lang="en-US" sz="1800" i="1" dirty="0"/>
              <a:t>b</a:t>
            </a:r>
            <a:r>
              <a:rPr lang="en-US" sz="1800" dirty="0"/>
              <a:t> are </a:t>
            </a:r>
            <a:r>
              <a:rPr lang="en-US" sz="1800" i="1" dirty="0"/>
              <a:t>relatively prime </a:t>
            </a:r>
            <a:r>
              <a:rPr lang="en-US" sz="1800" dirty="0"/>
              <a:t>which is when </a:t>
            </a:r>
            <a:r>
              <a:rPr lang="en-US" sz="1800" dirty="0" err="1"/>
              <a:t>gcd</a:t>
            </a:r>
            <a:r>
              <a:rPr lang="en-US" sz="1800" dirty="0"/>
              <a:t>(</a:t>
            </a:r>
            <a:r>
              <a:rPr lang="en-US" sz="1800" i="1" dirty="0" err="1"/>
              <a:t>a</a:t>
            </a:r>
            <a:r>
              <a:rPr lang="en-US" sz="1800" dirty="0" err="1"/>
              <a:t>,</a:t>
            </a:r>
            <a:r>
              <a:rPr lang="en-US" sz="1800" i="1" dirty="0" err="1"/>
              <a:t>b</a:t>
            </a:r>
            <a:r>
              <a:rPr lang="en-US" sz="1800" dirty="0"/>
              <a:t>) = 1</a:t>
            </a:r>
          </a:p>
          <a:p>
            <a:pPr eaLnBrk="1" hangingPunct="1">
              <a:buFont typeface="Wingdings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 312 - Modular Division and RSA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E22C6A-3F15-FE44-ACD3-98F61119725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Euclid’s Algorithm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196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800" u="sng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u="sng" dirty="0"/>
              <a:t>Function Euclid</a:t>
            </a:r>
            <a:r>
              <a:rPr lang="en-US" sz="1800" dirty="0"/>
              <a:t> (</a:t>
            </a:r>
            <a:r>
              <a:rPr lang="en-US" sz="1800" i="1" dirty="0" err="1"/>
              <a:t>a</a:t>
            </a:r>
            <a:r>
              <a:rPr lang="en-US" sz="1800" dirty="0" err="1"/>
              <a:t>,</a:t>
            </a:r>
            <a:r>
              <a:rPr lang="en-US" sz="1800" i="1" dirty="0" err="1"/>
              <a:t>b</a:t>
            </a:r>
            <a:r>
              <a:rPr lang="en-US" sz="1800" dirty="0"/>
              <a:t>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Input:  Two integers </a:t>
            </a:r>
            <a:r>
              <a:rPr lang="en-US" sz="1800" i="1" dirty="0"/>
              <a:t>a</a:t>
            </a:r>
            <a:r>
              <a:rPr lang="en-US" sz="1800" dirty="0"/>
              <a:t> and </a:t>
            </a:r>
            <a:r>
              <a:rPr lang="en-US" sz="1800" i="1" dirty="0" err="1"/>
              <a:t>b</a:t>
            </a:r>
            <a:r>
              <a:rPr lang="en-US" sz="1800" dirty="0"/>
              <a:t> with </a:t>
            </a:r>
            <a:r>
              <a:rPr lang="en-US" sz="1800" i="1" dirty="0"/>
              <a:t>a</a:t>
            </a:r>
            <a:r>
              <a:rPr lang="en-US" sz="1800" dirty="0"/>
              <a:t> </a:t>
            </a:r>
            <a:r>
              <a:rPr lang="en-US" sz="1800" dirty="0" err="1">
                <a:sym typeface="Symbol" charset="2"/>
              </a:rPr>
              <a:t></a:t>
            </a:r>
            <a:r>
              <a:rPr lang="en-US" sz="1800" dirty="0"/>
              <a:t> </a:t>
            </a:r>
            <a:r>
              <a:rPr lang="en-US" sz="1800" i="1" dirty="0" err="1"/>
              <a:t>b</a:t>
            </a:r>
            <a:r>
              <a:rPr lang="en-US" sz="1800" dirty="0"/>
              <a:t> </a:t>
            </a:r>
            <a:r>
              <a:rPr lang="en-US" sz="1800" dirty="0" err="1">
                <a:sym typeface="Symbol" charset="2"/>
              </a:rPr>
              <a:t></a:t>
            </a:r>
            <a:r>
              <a:rPr lang="en-US" sz="1800" dirty="0"/>
              <a:t> 0 (</a:t>
            </a:r>
            <a:r>
              <a:rPr lang="en-US" sz="1800" i="1" dirty="0" err="1"/>
              <a:t>n</a:t>
            </a:r>
            <a:r>
              <a:rPr lang="en-US" sz="1800" dirty="0"/>
              <a:t>-bit integers)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Output: </a:t>
            </a:r>
            <a:r>
              <a:rPr lang="en-US" sz="1800" dirty="0" err="1"/>
              <a:t>gcd(</a:t>
            </a:r>
            <a:r>
              <a:rPr lang="en-US" sz="1800" i="1" dirty="0" err="1"/>
              <a:t>a</a:t>
            </a:r>
            <a:r>
              <a:rPr lang="en-US" sz="1800" dirty="0" err="1"/>
              <a:t>,</a:t>
            </a:r>
            <a:r>
              <a:rPr lang="en-US" sz="1800" i="1" dirty="0" err="1"/>
              <a:t>b</a:t>
            </a:r>
            <a:r>
              <a:rPr lang="en-US" sz="1800" dirty="0"/>
              <a:t>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if </a:t>
            </a:r>
            <a:r>
              <a:rPr lang="en-US" sz="1800" i="1" dirty="0"/>
              <a:t>b</a:t>
            </a:r>
            <a:r>
              <a:rPr lang="en-US" sz="1800" dirty="0"/>
              <a:t>=0: return </a:t>
            </a:r>
            <a:r>
              <a:rPr lang="en-US" sz="1800" i="1" dirty="0"/>
              <a:t>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else: return Euclid(</a:t>
            </a:r>
            <a:r>
              <a:rPr lang="en-US" sz="1800" i="1" dirty="0"/>
              <a:t>b</a:t>
            </a:r>
            <a:r>
              <a:rPr lang="en-US" sz="1800" dirty="0"/>
              <a:t>, </a:t>
            </a:r>
            <a:r>
              <a:rPr lang="en-US" sz="1800" i="1" dirty="0"/>
              <a:t>a</a:t>
            </a:r>
            <a:r>
              <a:rPr lang="en-US" sz="1800" dirty="0"/>
              <a:t> mod </a:t>
            </a:r>
            <a:r>
              <a:rPr lang="en-US" sz="1800" i="1" dirty="0"/>
              <a:t>b</a:t>
            </a:r>
            <a:r>
              <a:rPr lang="en-US" sz="1800" dirty="0"/>
              <a:t>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8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E(15, 12) = E(12, 3) = E(3, 0) = 3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3 is GCD and thus the two integers are not relatively prime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E(15, 11) = E(11, 4) = E(4, 3) = E(3, 1) = E(1, 0) = 1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1 is GCD and thus the two integers are relatively prime</a:t>
            </a:r>
          </a:p>
          <a:p>
            <a:pPr eaLnBrk="1" hangingPunct="1"/>
            <a:r>
              <a:rPr lang="en-US" sz="2000" dirty="0"/>
              <a:t>As soon as </a:t>
            </a:r>
            <a:r>
              <a:rPr lang="en-US" sz="2000" i="1" dirty="0"/>
              <a:t>b</a:t>
            </a:r>
            <a:r>
              <a:rPr lang="en-US" sz="2000" dirty="0"/>
              <a:t> becomes 0, </a:t>
            </a:r>
            <a:r>
              <a:rPr lang="en-US" sz="2000" i="1" dirty="0"/>
              <a:t>a</a:t>
            </a:r>
            <a:r>
              <a:rPr lang="en-US" sz="2000" dirty="0"/>
              <a:t> is the GCD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r>
              <a:rPr lang="en-US" sz="2000" dirty="0"/>
              <a:t>Note: Two integers </a:t>
            </a:r>
            <a:r>
              <a:rPr lang="en-US" sz="2000" i="1" dirty="0"/>
              <a:t>a</a:t>
            </a:r>
            <a:r>
              <a:rPr lang="en-US" sz="2000" dirty="0"/>
              <a:t> and </a:t>
            </a:r>
            <a:r>
              <a:rPr lang="en-US" sz="2000" i="1" dirty="0"/>
              <a:t>b</a:t>
            </a:r>
            <a:r>
              <a:rPr lang="en-US" sz="2000" dirty="0"/>
              <a:t> are </a:t>
            </a:r>
            <a:r>
              <a:rPr lang="en-US" sz="2000" i="1" dirty="0"/>
              <a:t>relatively prime </a:t>
            </a:r>
            <a:r>
              <a:rPr lang="en-US" sz="2000" dirty="0"/>
              <a:t>if </a:t>
            </a:r>
            <a:r>
              <a:rPr lang="en-US" sz="2000" dirty="0" err="1"/>
              <a:t>gcd</a:t>
            </a:r>
            <a:r>
              <a:rPr lang="en-US" sz="2000" dirty="0"/>
              <a:t>(</a:t>
            </a:r>
            <a:r>
              <a:rPr lang="en-US" sz="2000" i="1" dirty="0" err="1"/>
              <a:t>a</a:t>
            </a:r>
            <a:r>
              <a:rPr lang="en-US" sz="2000" dirty="0" err="1"/>
              <a:t>,</a:t>
            </a:r>
            <a:r>
              <a:rPr lang="en-US" sz="2000" i="1" dirty="0" err="1"/>
              <a:t>b</a:t>
            </a:r>
            <a:r>
              <a:rPr lang="en-US" sz="2000" dirty="0"/>
              <a:t>) = 1</a:t>
            </a:r>
          </a:p>
          <a:p>
            <a:pPr marL="0" indent="0" eaLnBrk="1" hangingPunct="1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 312 - Modular Division and RSA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E22C6A-3F15-FE44-ACD3-98F61119725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Euclid’s Algorithm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800" u="sng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u="sng" dirty="0"/>
              <a:t>Function Euclid</a:t>
            </a:r>
            <a:r>
              <a:rPr lang="en-US" sz="1800" dirty="0"/>
              <a:t> (</a:t>
            </a:r>
            <a:r>
              <a:rPr lang="en-US" sz="1800" i="1" dirty="0" err="1"/>
              <a:t>a</a:t>
            </a:r>
            <a:r>
              <a:rPr lang="en-US" sz="1800" dirty="0" err="1"/>
              <a:t>,</a:t>
            </a:r>
            <a:r>
              <a:rPr lang="en-US" sz="1800" i="1" dirty="0" err="1"/>
              <a:t>b</a:t>
            </a:r>
            <a:r>
              <a:rPr lang="en-US" sz="1800" dirty="0"/>
              <a:t>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Input:  Two integers </a:t>
            </a:r>
            <a:r>
              <a:rPr lang="en-US" sz="1800" i="1" dirty="0"/>
              <a:t>a</a:t>
            </a:r>
            <a:r>
              <a:rPr lang="en-US" sz="1800" dirty="0"/>
              <a:t> and </a:t>
            </a:r>
            <a:r>
              <a:rPr lang="en-US" sz="1800" i="1" dirty="0"/>
              <a:t>b</a:t>
            </a:r>
            <a:r>
              <a:rPr lang="en-US" sz="1800" dirty="0"/>
              <a:t> with </a:t>
            </a:r>
            <a:r>
              <a:rPr lang="en-US" sz="1800" i="1" dirty="0"/>
              <a:t>a</a:t>
            </a:r>
            <a:r>
              <a:rPr lang="en-US" sz="1800" dirty="0"/>
              <a:t> </a:t>
            </a:r>
            <a:r>
              <a:rPr lang="en-US" sz="1800" dirty="0">
                <a:sym typeface="Symbol" charset="2"/>
              </a:rPr>
              <a:t></a:t>
            </a:r>
            <a:r>
              <a:rPr lang="en-US" sz="1800" dirty="0"/>
              <a:t> </a:t>
            </a:r>
            <a:r>
              <a:rPr lang="en-US" sz="1800" i="1" dirty="0"/>
              <a:t>b</a:t>
            </a:r>
            <a:r>
              <a:rPr lang="en-US" sz="1800" dirty="0"/>
              <a:t> </a:t>
            </a:r>
            <a:r>
              <a:rPr lang="en-US" sz="1800" dirty="0">
                <a:sym typeface="Symbol" charset="2"/>
              </a:rPr>
              <a:t></a:t>
            </a:r>
            <a:r>
              <a:rPr lang="en-US" sz="1800" dirty="0"/>
              <a:t> 0 (</a:t>
            </a:r>
            <a:r>
              <a:rPr lang="en-US" sz="1800" i="1" dirty="0"/>
              <a:t>n</a:t>
            </a:r>
            <a:r>
              <a:rPr lang="en-US" sz="1800" dirty="0"/>
              <a:t>-bit integers)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Output: </a:t>
            </a:r>
            <a:r>
              <a:rPr lang="en-US" sz="1800" dirty="0" err="1"/>
              <a:t>gcd</a:t>
            </a:r>
            <a:r>
              <a:rPr lang="en-US" sz="1800" dirty="0"/>
              <a:t>(</a:t>
            </a:r>
            <a:r>
              <a:rPr lang="en-US" sz="1800" i="1" dirty="0" err="1"/>
              <a:t>a</a:t>
            </a:r>
            <a:r>
              <a:rPr lang="en-US" sz="1800" dirty="0" err="1"/>
              <a:t>,</a:t>
            </a:r>
            <a:r>
              <a:rPr lang="en-US" sz="1800" i="1" dirty="0" err="1"/>
              <a:t>b</a:t>
            </a:r>
            <a:r>
              <a:rPr lang="en-US" sz="1800" dirty="0"/>
              <a:t>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if </a:t>
            </a:r>
            <a:r>
              <a:rPr lang="en-US" sz="1800" i="1" dirty="0"/>
              <a:t>b</a:t>
            </a:r>
            <a:r>
              <a:rPr lang="en-US" sz="1800" dirty="0"/>
              <a:t>=0: return </a:t>
            </a:r>
            <a:r>
              <a:rPr lang="en-US" sz="1800" i="1" dirty="0"/>
              <a:t>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else: return Euclid(</a:t>
            </a:r>
            <a:r>
              <a:rPr lang="en-US" sz="1800" i="1" dirty="0"/>
              <a:t>b</a:t>
            </a:r>
            <a:r>
              <a:rPr lang="en-US" sz="1800" dirty="0"/>
              <a:t>, </a:t>
            </a:r>
            <a:r>
              <a:rPr lang="en-US" sz="1800" i="1" dirty="0"/>
              <a:t>a</a:t>
            </a:r>
            <a:r>
              <a:rPr lang="en-US" sz="1800" dirty="0"/>
              <a:t> mod </a:t>
            </a:r>
            <a:r>
              <a:rPr lang="en-US" sz="1800" i="1" dirty="0"/>
              <a:t>b</a:t>
            </a:r>
            <a:r>
              <a:rPr lang="en-US" sz="1800" dirty="0"/>
              <a:t>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800" dirty="0"/>
          </a:p>
          <a:p>
            <a:pPr eaLnBrk="1" hangingPunct="1"/>
            <a:r>
              <a:rPr lang="en-US" sz="2000" dirty="0"/>
              <a:t>Complexity?</a:t>
            </a:r>
          </a:p>
          <a:p>
            <a:pPr lvl="1" eaLnBrk="1" hangingPunct="1"/>
            <a:r>
              <a:rPr lang="en-US" sz="1600" dirty="0"/>
              <a:t>Each call reduces the arguments by at least 1/2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 312 - Modular Division and RSA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E22C6A-3F15-FE44-ACD3-98F61119725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Euclid’s Algorithm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800" u="sng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u="sng" dirty="0"/>
              <a:t>Function Euclid</a:t>
            </a:r>
            <a:r>
              <a:rPr lang="en-US" sz="1800" dirty="0"/>
              <a:t> (</a:t>
            </a:r>
            <a:r>
              <a:rPr lang="en-US" sz="1800" i="1" dirty="0" err="1"/>
              <a:t>a</a:t>
            </a:r>
            <a:r>
              <a:rPr lang="en-US" sz="1800" dirty="0" err="1"/>
              <a:t>,</a:t>
            </a:r>
            <a:r>
              <a:rPr lang="en-US" sz="1800" i="1" dirty="0" err="1"/>
              <a:t>b</a:t>
            </a:r>
            <a:r>
              <a:rPr lang="en-US" sz="1800" dirty="0"/>
              <a:t>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Input:  Two integers </a:t>
            </a:r>
            <a:r>
              <a:rPr lang="en-US" sz="1800" i="1" dirty="0"/>
              <a:t>a</a:t>
            </a:r>
            <a:r>
              <a:rPr lang="en-US" sz="1800" dirty="0"/>
              <a:t> and </a:t>
            </a:r>
            <a:r>
              <a:rPr lang="en-US" sz="1800" i="1" dirty="0"/>
              <a:t>b</a:t>
            </a:r>
            <a:r>
              <a:rPr lang="en-US" sz="1800" dirty="0"/>
              <a:t> with </a:t>
            </a:r>
            <a:r>
              <a:rPr lang="en-US" sz="1800" i="1" dirty="0"/>
              <a:t>a</a:t>
            </a:r>
            <a:r>
              <a:rPr lang="en-US" sz="1800" dirty="0"/>
              <a:t> </a:t>
            </a:r>
            <a:r>
              <a:rPr lang="en-US" sz="1800" dirty="0">
                <a:sym typeface="Symbol" charset="2"/>
              </a:rPr>
              <a:t></a:t>
            </a:r>
            <a:r>
              <a:rPr lang="en-US" sz="1800" dirty="0"/>
              <a:t> </a:t>
            </a:r>
            <a:r>
              <a:rPr lang="en-US" sz="1800" i="1" dirty="0"/>
              <a:t>b</a:t>
            </a:r>
            <a:r>
              <a:rPr lang="en-US" sz="1800" dirty="0"/>
              <a:t> </a:t>
            </a:r>
            <a:r>
              <a:rPr lang="en-US" sz="1800" dirty="0">
                <a:sym typeface="Symbol" charset="2"/>
              </a:rPr>
              <a:t></a:t>
            </a:r>
            <a:r>
              <a:rPr lang="en-US" sz="1800" dirty="0"/>
              <a:t> 0 (</a:t>
            </a:r>
            <a:r>
              <a:rPr lang="en-US" sz="1800" i="1" dirty="0"/>
              <a:t>n</a:t>
            </a:r>
            <a:r>
              <a:rPr lang="en-US" sz="1800" dirty="0"/>
              <a:t>-bit integers)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Output: </a:t>
            </a:r>
            <a:r>
              <a:rPr lang="en-US" sz="1800" dirty="0" err="1"/>
              <a:t>gcd</a:t>
            </a:r>
            <a:r>
              <a:rPr lang="en-US" sz="1800" dirty="0"/>
              <a:t>(</a:t>
            </a:r>
            <a:r>
              <a:rPr lang="en-US" sz="1800" i="1" dirty="0" err="1"/>
              <a:t>a</a:t>
            </a:r>
            <a:r>
              <a:rPr lang="en-US" sz="1800" dirty="0" err="1"/>
              <a:t>,</a:t>
            </a:r>
            <a:r>
              <a:rPr lang="en-US" sz="1800" i="1" dirty="0" err="1"/>
              <a:t>b</a:t>
            </a:r>
            <a:r>
              <a:rPr lang="en-US" sz="1800" dirty="0"/>
              <a:t>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8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if </a:t>
            </a:r>
            <a:r>
              <a:rPr lang="en-US" sz="1800" i="1" dirty="0"/>
              <a:t>b</a:t>
            </a:r>
            <a:r>
              <a:rPr lang="en-US" sz="1800" dirty="0"/>
              <a:t>=0: return </a:t>
            </a:r>
            <a:r>
              <a:rPr lang="en-US" sz="1800" i="1" dirty="0"/>
              <a:t>a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else: return Euclid(</a:t>
            </a:r>
            <a:r>
              <a:rPr lang="en-US" sz="1800" i="1" dirty="0"/>
              <a:t>b</a:t>
            </a:r>
            <a:r>
              <a:rPr lang="en-US" sz="1800" dirty="0"/>
              <a:t>, </a:t>
            </a:r>
            <a:r>
              <a:rPr lang="en-US" sz="1800" i="1" dirty="0"/>
              <a:t>a</a:t>
            </a:r>
            <a:r>
              <a:rPr lang="en-US" sz="1800" dirty="0"/>
              <a:t> mod </a:t>
            </a:r>
            <a:r>
              <a:rPr lang="en-US" sz="1800" i="1" dirty="0"/>
              <a:t>b</a:t>
            </a:r>
            <a:r>
              <a:rPr lang="en-US" sz="1800" dirty="0"/>
              <a:t>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800" dirty="0"/>
          </a:p>
          <a:p>
            <a:pPr eaLnBrk="1" hangingPunct="1"/>
            <a:r>
              <a:rPr lang="en-US" sz="2000" dirty="0"/>
              <a:t>Complexity?</a:t>
            </a:r>
          </a:p>
          <a:p>
            <a:pPr lvl="1" eaLnBrk="1" hangingPunct="1"/>
            <a:r>
              <a:rPr lang="en-US" sz="1800" dirty="0"/>
              <a:t>Each call reduces the arguments by at least 1/2</a:t>
            </a:r>
          </a:p>
          <a:p>
            <a:pPr lvl="1" eaLnBrk="1" hangingPunct="1"/>
            <a:r>
              <a:rPr lang="en-US" sz="1800" dirty="0"/>
              <a:t>Thus O(</a:t>
            </a:r>
            <a:r>
              <a:rPr lang="en-US" sz="1800" i="1" dirty="0"/>
              <a:t>n </a:t>
            </a:r>
            <a:r>
              <a:rPr lang="en-US" sz="1800" dirty="0"/>
              <a:t>=log</a:t>
            </a:r>
            <a:r>
              <a:rPr lang="en-US" sz="1800" baseline="-25000" dirty="0"/>
              <a:t>2</a:t>
            </a:r>
            <a:r>
              <a:rPr lang="en-US" sz="1800" dirty="0"/>
              <a:t>(</a:t>
            </a:r>
            <a:r>
              <a:rPr lang="en-US" sz="1800" i="1" dirty="0"/>
              <a:t>a</a:t>
            </a:r>
            <a:r>
              <a:rPr lang="en-US" sz="1800" dirty="0"/>
              <a:t>)) calls each with one </a:t>
            </a:r>
            <a:r>
              <a:rPr lang="en-US" sz="1800" i="1" dirty="0"/>
              <a:t>n</a:t>
            </a:r>
            <a:r>
              <a:rPr lang="en-US" sz="1800" baseline="30000" dirty="0"/>
              <a:t>2</a:t>
            </a:r>
            <a:r>
              <a:rPr lang="en-US" sz="1800" dirty="0"/>
              <a:t> division</a:t>
            </a:r>
          </a:p>
          <a:p>
            <a:pPr lvl="1" eaLnBrk="1" hangingPunct="1"/>
            <a:r>
              <a:rPr lang="en-US" sz="1800" dirty="0"/>
              <a:t>Complexity is O(</a:t>
            </a:r>
            <a:r>
              <a:rPr lang="en-US" sz="1800" i="1" dirty="0"/>
              <a:t>n</a:t>
            </a:r>
            <a:r>
              <a:rPr lang="en-US" sz="1800" baseline="30000" dirty="0"/>
              <a:t>3</a:t>
            </a:r>
            <a:r>
              <a:rPr lang="en-US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38130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 312 - Modular Division and RSA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5F4371-FFE9-8045-99D6-D187D44BDBA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Extended Euclid’s Algorithm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u="sng" dirty="0"/>
              <a:t>function extended-Euclid 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 err="1"/>
              <a:t>b</a:t>
            </a:r>
            <a:r>
              <a:rPr lang="en-US" dirty="0"/>
              <a:t>)</a:t>
            </a:r>
          </a:p>
          <a:p>
            <a:pPr lvl="1" eaLnBrk="1" hangingPunct="1">
              <a:buFontTx/>
              <a:buNone/>
            </a:pPr>
            <a:r>
              <a:rPr lang="en-US" dirty="0"/>
              <a:t>Input: Two positive integers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with </a:t>
            </a:r>
            <a:r>
              <a:rPr lang="en-US" i="1" dirty="0"/>
              <a:t>a </a:t>
            </a:r>
            <a:r>
              <a:rPr lang="en-US" dirty="0">
                <a:sym typeface="Symbol" charset="2"/>
              </a:rPr>
              <a:t> </a:t>
            </a:r>
            <a:r>
              <a:rPr lang="en-US" i="1" dirty="0"/>
              <a:t>b </a:t>
            </a:r>
            <a:r>
              <a:rPr lang="en-US" dirty="0">
                <a:sym typeface="Symbol" charset="2"/>
              </a:rPr>
              <a:t> </a:t>
            </a:r>
            <a:r>
              <a:rPr lang="en-US" dirty="0"/>
              <a:t>0</a:t>
            </a:r>
          </a:p>
          <a:p>
            <a:pPr lvl="1" eaLnBrk="1" hangingPunct="1">
              <a:buFontTx/>
              <a:buNone/>
            </a:pPr>
            <a:r>
              <a:rPr lang="en-US" dirty="0"/>
              <a:t>Output: Integers </a:t>
            </a:r>
            <a:r>
              <a:rPr lang="en-US" i="1" dirty="0" err="1"/>
              <a:t>x</a:t>
            </a:r>
            <a:r>
              <a:rPr lang="en-US" dirty="0"/>
              <a:t>, </a:t>
            </a:r>
            <a:r>
              <a:rPr lang="en-US" i="1" dirty="0" err="1"/>
              <a:t>y</a:t>
            </a:r>
            <a:r>
              <a:rPr lang="en-US" dirty="0"/>
              <a:t>, </a:t>
            </a:r>
            <a:r>
              <a:rPr lang="en-US" i="1" dirty="0" err="1"/>
              <a:t>d</a:t>
            </a:r>
            <a:r>
              <a:rPr lang="en-US" dirty="0"/>
              <a:t> such that </a:t>
            </a:r>
            <a:r>
              <a:rPr lang="en-US" i="1" dirty="0" err="1"/>
              <a:t>d</a:t>
            </a:r>
            <a:r>
              <a:rPr lang="en-US" dirty="0"/>
              <a:t> = </a:t>
            </a:r>
            <a:r>
              <a:rPr lang="en-US" dirty="0" err="1"/>
              <a:t>gcd(</a:t>
            </a:r>
            <a:r>
              <a:rPr lang="en-US" i="1" dirty="0" err="1"/>
              <a:t>a</a:t>
            </a:r>
            <a:r>
              <a:rPr lang="en-US" dirty="0"/>
              <a:t>, </a:t>
            </a:r>
            <a:r>
              <a:rPr lang="en-US" i="1" dirty="0" err="1"/>
              <a:t>b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and </a:t>
            </a:r>
            <a:r>
              <a:rPr lang="en-US" i="1" dirty="0"/>
              <a:t>ax </a:t>
            </a:r>
            <a:r>
              <a:rPr lang="en-US" dirty="0"/>
              <a:t>+ </a:t>
            </a:r>
            <a:r>
              <a:rPr lang="en-US" i="1" dirty="0"/>
              <a:t>by </a:t>
            </a:r>
            <a:r>
              <a:rPr lang="en-US" dirty="0"/>
              <a:t>= </a:t>
            </a:r>
            <a:r>
              <a:rPr lang="en-US" i="1" dirty="0" err="1"/>
              <a:t>d</a:t>
            </a:r>
            <a:endParaRPr lang="en-US" i="1" dirty="0"/>
          </a:p>
          <a:p>
            <a:pPr lvl="1" eaLnBrk="1" hangingPunct="1">
              <a:buFontTx/>
              <a:buNone/>
            </a:pPr>
            <a:endParaRPr lang="en-US" dirty="0"/>
          </a:p>
          <a:p>
            <a:pPr lvl="1" eaLnBrk="1" hangingPunct="1">
              <a:buFontTx/>
              <a:buNone/>
            </a:pPr>
            <a:r>
              <a:rPr lang="en-US" dirty="0"/>
              <a:t>if </a:t>
            </a:r>
            <a:r>
              <a:rPr lang="en-US" i="1" dirty="0" err="1"/>
              <a:t>b</a:t>
            </a:r>
            <a:r>
              <a:rPr lang="en-US" dirty="0"/>
              <a:t> = 0: return (1, 0, </a:t>
            </a:r>
            <a:r>
              <a:rPr lang="en-US" i="1" dirty="0"/>
              <a:t>a</a:t>
            </a:r>
            <a:r>
              <a:rPr lang="en-US" dirty="0"/>
              <a:t>)</a:t>
            </a:r>
          </a:p>
          <a:p>
            <a:pPr lvl="1" eaLnBrk="1" hangingPunct="1">
              <a:buFontTx/>
              <a:buNone/>
            </a:pPr>
            <a:r>
              <a:rPr lang="en-US" dirty="0"/>
              <a:t>(</a:t>
            </a:r>
            <a:r>
              <a:rPr lang="en-US" i="1" dirty="0" err="1"/>
              <a:t>x</a:t>
            </a:r>
            <a:r>
              <a:rPr lang="en-US" i="1" dirty="0"/>
              <a:t>'</a:t>
            </a:r>
            <a:r>
              <a:rPr lang="en-US" dirty="0"/>
              <a:t>, </a:t>
            </a:r>
            <a:r>
              <a:rPr lang="en-US" i="1" dirty="0" err="1"/>
              <a:t>y</a:t>
            </a:r>
            <a:r>
              <a:rPr lang="en-US" i="1" dirty="0"/>
              <a:t>'</a:t>
            </a:r>
            <a:r>
              <a:rPr lang="en-US" dirty="0"/>
              <a:t>, </a:t>
            </a:r>
            <a:r>
              <a:rPr lang="en-US" i="1" dirty="0" err="1"/>
              <a:t>d</a:t>
            </a:r>
            <a:r>
              <a:rPr lang="en-US" dirty="0"/>
              <a:t>) = extended-</a:t>
            </a:r>
            <a:r>
              <a:rPr lang="en-US" dirty="0" err="1"/>
              <a:t>Euclid(</a:t>
            </a:r>
            <a:r>
              <a:rPr lang="en-US" i="1" dirty="0" err="1"/>
              <a:t>b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 mod </a:t>
            </a:r>
            <a:r>
              <a:rPr lang="en-US" i="1" dirty="0" err="1"/>
              <a:t>b</a:t>
            </a:r>
            <a:r>
              <a:rPr lang="en-US" dirty="0"/>
              <a:t>)</a:t>
            </a:r>
          </a:p>
          <a:p>
            <a:pPr lvl="1" eaLnBrk="1" hangingPunct="1">
              <a:buFontTx/>
              <a:buNone/>
            </a:pPr>
            <a:r>
              <a:rPr lang="en-US" dirty="0"/>
              <a:t>return (</a:t>
            </a:r>
            <a:r>
              <a:rPr lang="en-US" i="1" dirty="0" err="1"/>
              <a:t>y</a:t>
            </a:r>
            <a:r>
              <a:rPr lang="en-US" i="1" dirty="0"/>
              <a:t>'</a:t>
            </a:r>
            <a:r>
              <a:rPr lang="en-US" dirty="0"/>
              <a:t>, </a:t>
            </a:r>
            <a:r>
              <a:rPr lang="en-US" i="1" dirty="0" err="1"/>
              <a:t>x</a:t>
            </a:r>
            <a:r>
              <a:rPr lang="en-US" i="1" dirty="0"/>
              <a:t>'</a:t>
            </a:r>
            <a:r>
              <a:rPr lang="en-US" dirty="0"/>
              <a:t> – </a:t>
            </a:r>
            <a:r>
              <a:rPr lang="en-US" dirty="0" err="1"/>
              <a:t>floor(</a:t>
            </a:r>
            <a:r>
              <a:rPr lang="en-US" i="1" dirty="0" err="1"/>
              <a:t>a</a:t>
            </a:r>
            <a:r>
              <a:rPr lang="en-US" dirty="0" err="1"/>
              <a:t>/</a:t>
            </a:r>
            <a:r>
              <a:rPr lang="en-US" i="1" dirty="0" err="1"/>
              <a:t>b</a:t>
            </a:r>
            <a:r>
              <a:rPr lang="en-US" dirty="0" err="1"/>
              <a:t>)</a:t>
            </a:r>
            <a:r>
              <a:rPr lang="en-US" i="1" dirty="0" err="1"/>
              <a:t>y</a:t>
            </a:r>
            <a:r>
              <a:rPr lang="en-US" i="1" dirty="0"/>
              <a:t>'</a:t>
            </a:r>
            <a:r>
              <a:rPr lang="en-US" dirty="0"/>
              <a:t>, </a:t>
            </a:r>
            <a:r>
              <a:rPr lang="en-US" i="1" dirty="0" err="1"/>
              <a:t>d</a:t>
            </a:r>
            <a:r>
              <a:rPr lang="en-US" dirty="0"/>
              <a:t>)</a:t>
            </a:r>
          </a:p>
          <a:p>
            <a:pPr lvl="1" eaLnBrk="1" hangingPunct="1">
              <a:buFontTx/>
              <a:buNone/>
            </a:pPr>
            <a:endParaRPr lang="en-US" dirty="0"/>
          </a:p>
          <a:p>
            <a:pPr eaLnBrk="1" hangingPunct="1"/>
            <a:r>
              <a:rPr lang="en-US" sz="2000" dirty="0"/>
              <a:t>Exact same as Euclid except during stack unraveling</a:t>
            </a:r>
            <a:endParaRPr lang="en-US" dirty="0"/>
          </a:p>
          <a:p>
            <a:pPr eaLnBrk="1" hangingPunct="1"/>
            <a:r>
              <a:rPr lang="en-US" sz="2000" dirty="0"/>
              <a:t>This gives us the results we need for modular division</a:t>
            </a:r>
          </a:p>
          <a:p>
            <a:pPr eaLnBrk="1" hangingPunct="1"/>
            <a:r>
              <a:rPr lang="en-US" sz="2000" dirty="0"/>
              <a:t>We'll do an example in a minute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 312 - Modular Division and RSA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06AD2E-7310-D949-AB6F-DA15D6F61B3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Modular Division - Multiplicative Inverses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2286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Every real number </a:t>
            </a:r>
            <a:r>
              <a:rPr lang="en-US" i="1" dirty="0"/>
              <a:t>a</a:t>
            </a:r>
            <a:r>
              <a:rPr lang="en-US" dirty="0"/>
              <a:t> ≠ 0 has an inverse 1/</a:t>
            </a:r>
            <a:r>
              <a:rPr lang="en-US" i="1" dirty="0"/>
              <a:t>a</a:t>
            </a:r>
            <a:r>
              <a:rPr lang="en-US" dirty="0"/>
              <a:t>, (</a:t>
            </a:r>
            <a:r>
              <a:rPr lang="en-US" i="1" dirty="0"/>
              <a:t>a</a:t>
            </a:r>
            <a:r>
              <a:rPr lang="en-US" dirty="0"/>
              <a:t>·1/</a:t>
            </a:r>
            <a:r>
              <a:rPr lang="en-US" i="1" dirty="0"/>
              <a:t>a </a:t>
            </a:r>
            <a:r>
              <a:rPr lang="en-US" dirty="0"/>
              <a:t>= 1) </a:t>
            </a:r>
          </a:p>
          <a:p>
            <a:pPr eaLnBrk="1" hangingPunct="1"/>
            <a:r>
              <a:rPr lang="en-US" i="1" dirty="0"/>
              <a:t>Dividing z by a is the same as multiplying z by the inverse </a:t>
            </a:r>
            <a:r>
              <a:rPr lang="en-US" dirty="0"/>
              <a:t>1/</a:t>
            </a:r>
            <a:r>
              <a:rPr lang="en-US" i="1" dirty="0"/>
              <a:t>a</a:t>
            </a:r>
          </a:p>
          <a:p>
            <a:pPr eaLnBrk="1" hangingPunct="1"/>
            <a:r>
              <a:rPr lang="en-US" dirty="0"/>
              <a:t>Modular division </a:t>
            </a:r>
            <a:r>
              <a:rPr lang="en-US" i="1" dirty="0"/>
              <a:t>z</a:t>
            </a:r>
            <a:r>
              <a:rPr lang="en-US" dirty="0"/>
              <a:t>/</a:t>
            </a:r>
            <a:r>
              <a:rPr lang="en-US" i="1" dirty="0"/>
              <a:t>a</a:t>
            </a:r>
            <a:r>
              <a:rPr lang="en-US" dirty="0"/>
              <a:t> is done by multiplying </a:t>
            </a:r>
            <a:r>
              <a:rPr lang="en-US" i="1" dirty="0"/>
              <a:t>z</a:t>
            </a:r>
            <a:r>
              <a:rPr lang="en-US" dirty="0"/>
              <a:t> by the inverse of </a:t>
            </a:r>
            <a:r>
              <a:rPr lang="en-US" i="1" dirty="0"/>
              <a:t>a</a:t>
            </a:r>
          </a:p>
          <a:p>
            <a:pPr eaLnBrk="1" hangingPunct="1"/>
            <a:r>
              <a:rPr lang="en-US" dirty="0"/>
              <a:t>In modular arithmetic we say that </a:t>
            </a:r>
            <a:r>
              <a:rPr lang="en-US" i="1" dirty="0"/>
              <a:t>x</a:t>
            </a:r>
            <a:r>
              <a:rPr lang="en-US" dirty="0"/>
              <a:t> is the multiplicative inverse of </a:t>
            </a:r>
            <a:r>
              <a:rPr lang="en-US" i="1" dirty="0"/>
              <a:t>a</a:t>
            </a:r>
            <a:r>
              <a:rPr lang="en-US" dirty="0"/>
              <a:t> modulo </a:t>
            </a:r>
            <a:r>
              <a:rPr lang="en-US" i="1" dirty="0"/>
              <a:t>N </a:t>
            </a:r>
            <a:r>
              <a:rPr lang="en-US" dirty="0"/>
              <a:t>if </a:t>
            </a:r>
            <a:r>
              <a:rPr lang="en-US" i="1" dirty="0"/>
              <a:t>ax </a:t>
            </a:r>
            <a:r>
              <a:rPr lang="en-US" dirty="0"/>
              <a:t>= 1 (mod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 eaLnBrk="1" hangingPunct="1"/>
            <a:r>
              <a:rPr lang="en-US" dirty="0"/>
              <a:t>Multiplicative inverse of 3 mod 5 = ?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CS 312 - Modular Division and RSA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5CFE9C-290C-C846-9E28-FF33261C65F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Modular Division - Multiplicative Inverses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572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Every real number </a:t>
            </a:r>
            <a:r>
              <a:rPr lang="en-US" i="1" dirty="0"/>
              <a:t>a</a:t>
            </a:r>
            <a:r>
              <a:rPr lang="en-US" dirty="0"/>
              <a:t> ≠ 0 has an inverse 1/</a:t>
            </a:r>
            <a:r>
              <a:rPr lang="en-US" i="1" dirty="0"/>
              <a:t>a</a:t>
            </a:r>
            <a:r>
              <a:rPr lang="en-US" dirty="0"/>
              <a:t>, (</a:t>
            </a:r>
            <a:r>
              <a:rPr lang="en-US" i="1" dirty="0"/>
              <a:t>a</a:t>
            </a:r>
            <a:r>
              <a:rPr lang="en-US" dirty="0"/>
              <a:t>·1/</a:t>
            </a:r>
            <a:r>
              <a:rPr lang="en-US" i="1" dirty="0"/>
              <a:t>a </a:t>
            </a:r>
            <a:r>
              <a:rPr lang="en-US" dirty="0"/>
              <a:t>= 1) </a:t>
            </a:r>
          </a:p>
          <a:p>
            <a:pPr eaLnBrk="1" hangingPunct="1"/>
            <a:r>
              <a:rPr lang="en-US" i="1" dirty="0"/>
              <a:t>Dividing z by a is the same as multiplying z by the inverse </a:t>
            </a:r>
            <a:r>
              <a:rPr lang="en-US" dirty="0"/>
              <a:t>1/</a:t>
            </a:r>
            <a:r>
              <a:rPr lang="en-US" i="1" dirty="0"/>
              <a:t>a</a:t>
            </a:r>
          </a:p>
          <a:p>
            <a:pPr eaLnBrk="1" hangingPunct="1"/>
            <a:r>
              <a:rPr lang="en-US" dirty="0"/>
              <a:t>Modular division </a:t>
            </a:r>
            <a:r>
              <a:rPr lang="en-US" i="1" dirty="0"/>
              <a:t>z</a:t>
            </a:r>
            <a:r>
              <a:rPr lang="en-US" dirty="0"/>
              <a:t>/</a:t>
            </a:r>
            <a:r>
              <a:rPr lang="en-US" i="1" dirty="0"/>
              <a:t>a</a:t>
            </a:r>
            <a:r>
              <a:rPr lang="en-US" dirty="0"/>
              <a:t> is done by multiplying </a:t>
            </a:r>
            <a:r>
              <a:rPr lang="en-US" i="1" dirty="0"/>
              <a:t>z</a:t>
            </a:r>
            <a:r>
              <a:rPr lang="en-US" dirty="0"/>
              <a:t> by the inverse of </a:t>
            </a:r>
            <a:r>
              <a:rPr lang="en-US" i="1" dirty="0"/>
              <a:t>a</a:t>
            </a:r>
          </a:p>
          <a:p>
            <a:pPr eaLnBrk="1" hangingPunct="1"/>
            <a:r>
              <a:rPr lang="en-US" dirty="0"/>
              <a:t>In modular arithmetic we say that </a:t>
            </a:r>
            <a:r>
              <a:rPr lang="en-US" i="1" dirty="0"/>
              <a:t>x</a:t>
            </a:r>
            <a:r>
              <a:rPr lang="en-US" dirty="0"/>
              <a:t> is the multiplicative inverse of </a:t>
            </a:r>
            <a:r>
              <a:rPr lang="en-US" i="1" dirty="0"/>
              <a:t>a</a:t>
            </a:r>
            <a:r>
              <a:rPr lang="en-US" dirty="0"/>
              <a:t> modulo </a:t>
            </a:r>
            <a:r>
              <a:rPr lang="en-US" i="1" dirty="0"/>
              <a:t>N </a:t>
            </a:r>
            <a:r>
              <a:rPr lang="en-US" dirty="0"/>
              <a:t>if </a:t>
            </a:r>
            <a:r>
              <a:rPr lang="en-US" i="1" dirty="0"/>
              <a:t>ax </a:t>
            </a:r>
            <a:r>
              <a:rPr lang="en-US" dirty="0"/>
              <a:t>= 1 (mod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 eaLnBrk="1" hangingPunct="1"/>
            <a:r>
              <a:rPr lang="en-US" dirty="0"/>
              <a:t>Multiplicative inverse of 3 mod 5 = 2 </a:t>
            </a:r>
          </a:p>
          <a:p>
            <a:pPr lvl="1" eaLnBrk="1" hangingPunct="1"/>
            <a:r>
              <a:rPr lang="en-US" dirty="0"/>
              <a:t>We will call 2, </a:t>
            </a:r>
            <a:r>
              <a:rPr lang="en-US" i="1" dirty="0"/>
              <a:t>a</a:t>
            </a:r>
            <a:r>
              <a:rPr lang="en-US" baseline="30000" dirty="0"/>
              <a:t>-1</a:t>
            </a:r>
            <a:r>
              <a:rPr lang="en-US" dirty="0"/>
              <a:t> mod </a:t>
            </a:r>
            <a:r>
              <a:rPr lang="en-US" i="1" dirty="0"/>
              <a:t>N</a:t>
            </a:r>
            <a:r>
              <a:rPr lang="en-US" dirty="0"/>
              <a:t> in this case</a:t>
            </a:r>
          </a:p>
          <a:p>
            <a:pPr lvl="1" eaLnBrk="1" hangingPunct="1"/>
            <a:r>
              <a:rPr lang="en-US" dirty="0"/>
              <a:t>If a multiplicative inverse exists, it is unique mod </a:t>
            </a:r>
            <a:r>
              <a:rPr lang="en-US" i="1" dirty="0"/>
              <a:t>N</a:t>
            </a:r>
            <a:r>
              <a:rPr lang="en-US" dirty="0"/>
              <a:t> </a:t>
            </a:r>
            <a:endParaRPr lang="en-US" i="1" dirty="0"/>
          </a:p>
          <a:p>
            <a:pPr eaLnBrk="1" hangingPunct="1"/>
            <a:r>
              <a:rPr lang="en-US" dirty="0"/>
              <a:t>Unlike regular arithmetic many numbers do </a:t>
            </a:r>
            <a:r>
              <a:rPr lang="en-US" i="1" dirty="0"/>
              <a:t>not</a:t>
            </a:r>
            <a:r>
              <a:rPr lang="en-US" dirty="0"/>
              <a:t> have a multiplicative inverse in modular arithmetic</a:t>
            </a:r>
          </a:p>
          <a:p>
            <a:pPr eaLnBrk="1" hangingPunct="1"/>
            <a:r>
              <a:rPr lang="en-US" dirty="0"/>
              <a:t>What is the multiplicative inverse of 2 mod 4?</a:t>
            </a:r>
          </a:p>
          <a:p>
            <a:pPr eaLnBrk="1" hangingPunct="1"/>
            <a:r>
              <a:rPr lang="en-US" dirty="0"/>
              <a:t>We need an algorithm to state if the inverse exists and what it is in order to do modular division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37016</TotalTime>
  <Words>3319</Words>
  <Application>Microsoft Macintosh PowerPoint</Application>
  <PresentationFormat>On-screen Show (4:3)</PresentationFormat>
  <Paragraphs>419</Paragraphs>
  <Slides>27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Symbol</vt:lpstr>
      <vt:lpstr>Times New Roman</vt:lpstr>
      <vt:lpstr>Wingdings</vt:lpstr>
      <vt:lpstr>Soaring</vt:lpstr>
      <vt:lpstr>Key Concept</vt:lpstr>
      <vt:lpstr>RSA Public Key Encryption</vt:lpstr>
      <vt:lpstr>Euclid’s Rule for GCD</vt:lpstr>
      <vt:lpstr>Euclid’s Algorithm</vt:lpstr>
      <vt:lpstr>Euclid’s Algorithm</vt:lpstr>
      <vt:lpstr>Euclid’s Algorithm</vt:lpstr>
      <vt:lpstr>Extended Euclid’s Algorithm</vt:lpstr>
      <vt:lpstr>Modular Division - Multiplicative Inverses</vt:lpstr>
      <vt:lpstr>Modular Division - Multiplicative Inverses</vt:lpstr>
      <vt:lpstr>Modular Division - Multiplicative Inverses</vt:lpstr>
      <vt:lpstr>Modular Division - Multiplicative Inverses</vt:lpstr>
      <vt:lpstr>Modular Division</vt:lpstr>
      <vt:lpstr>Finding the Inverse</vt:lpstr>
      <vt:lpstr>Multiplicative Inverse of 20 Mod 79</vt:lpstr>
      <vt:lpstr>Multiplicative Inverse of 20 Mod 79</vt:lpstr>
      <vt:lpstr>Modular Division</vt:lpstr>
      <vt:lpstr>** Challenge Question ** Multiplicative Inverse of 12 mod 15?</vt:lpstr>
      <vt:lpstr>Multiplicative Inverse of 12 mod 15?</vt:lpstr>
      <vt:lpstr>RSA Cryptography</vt:lpstr>
      <vt:lpstr>RSA Cryptography</vt:lpstr>
      <vt:lpstr>RSA Encryption</vt:lpstr>
      <vt:lpstr>RSA Overview</vt:lpstr>
      <vt:lpstr>Generating Random Prime Numbers</vt:lpstr>
      <vt:lpstr>Generating Random Prime Numbers</vt:lpstr>
      <vt:lpstr>RSA Overview</vt:lpstr>
      <vt:lpstr>RSA Example</vt:lpstr>
      <vt:lpstr>RSA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Tony Martinez</cp:lastModifiedBy>
  <cp:revision>237</cp:revision>
  <cp:lastPrinted>2009-09-04T22:48:50Z</cp:lastPrinted>
  <dcterms:created xsi:type="dcterms:W3CDTF">2014-09-11T21:28:04Z</dcterms:created>
  <dcterms:modified xsi:type="dcterms:W3CDTF">2024-01-18T16:14:45Z</dcterms:modified>
</cp:coreProperties>
</file>